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73"/>
  </p:notesMasterIdLst>
  <p:handoutMasterIdLst>
    <p:handoutMasterId r:id="rId74"/>
  </p:handoutMasterIdLst>
  <p:sldIdLst>
    <p:sldId id="353" r:id="rId3"/>
    <p:sldId id="354" r:id="rId4"/>
    <p:sldId id="355" r:id="rId5"/>
    <p:sldId id="356" r:id="rId6"/>
    <p:sldId id="357" r:id="rId7"/>
    <p:sldId id="358" r:id="rId8"/>
    <p:sldId id="359" r:id="rId9"/>
    <p:sldId id="360" r:id="rId10"/>
    <p:sldId id="361" r:id="rId11"/>
    <p:sldId id="362" r:id="rId12"/>
    <p:sldId id="363" r:id="rId13"/>
    <p:sldId id="364" r:id="rId14"/>
    <p:sldId id="365" r:id="rId15"/>
    <p:sldId id="366" r:id="rId16"/>
    <p:sldId id="367" r:id="rId17"/>
    <p:sldId id="368" r:id="rId18"/>
    <p:sldId id="369" r:id="rId19"/>
    <p:sldId id="370" r:id="rId20"/>
    <p:sldId id="371" r:id="rId21"/>
    <p:sldId id="372" r:id="rId22"/>
    <p:sldId id="373" r:id="rId23"/>
    <p:sldId id="374" r:id="rId24"/>
    <p:sldId id="375" r:id="rId25"/>
    <p:sldId id="376" r:id="rId26"/>
    <p:sldId id="377" r:id="rId27"/>
    <p:sldId id="378" r:id="rId28"/>
    <p:sldId id="379" r:id="rId29"/>
    <p:sldId id="380" r:id="rId30"/>
    <p:sldId id="381" r:id="rId31"/>
    <p:sldId id="382" r:id="rId32"/>
    <p:sldId id="383" r:id="rId33"/>
    <p:sldId id="384" r:id="rId34"/>
    <p:sldId id="385" r:id="rId35"/>
    <p:sldId id="386" r:id="rId36"/>
    <p:sldId id="387" r:id="rId37"/>
    <p:sldId id="388" r:id="rId38"/>
    <p:sldId id="389" r:id="rId39"/>
    <p:sldId id="390" r:id="rId40"/>
    <p:sldId id="391" r:id="rId41"/>
    <p:sldId id="392" r:id="rId42"/>
    <p:sldId id="393" r:id="rId43"/>
    <p:sldId id="394" r:id="rId44"/>
    <p:sldId id="395" r:id="rId45"/>
    <p:sldId id="396" r:id="rId46"/>
    <p:sldId id="397" r:id="rId47"/>
    <p:sldId id="398" r:id="rId48"/>
    <p:sldId id="400" r:id="rId49"/>
    <p:sldId id="401" r:id="rId50"/>
    <p:sldId id="402" r:id="rId51"/>
    <p:sldId id="403" r:id="rId52"/>
    <p:sldId id="404" r:id="rId53"/>
    <p:sldId id="405" r:id="rId54"/>
    <p:sldId id="406" r:id="rId55"/>
    <p:sldId id="421" r:id="rId56"/>
    <p:sldId id="422" r:id="rId57"/>
    <p:sldId id="423" r:id="rId58"/>
    <p:sldId id="408" r:id="rId59"/>
    <p:sldId id="409" r:id="rId60"/>
    <p:sldId id="410" r:id="rId61"/>
    <p:sldId id="411" r:id="rId62"/>
    <p:sldId id="412" r:id="rId63"/>
    <p:sldId id="413" r:id="rId64"/>
    <p:sldId id="414" r:id="rId65"/>
    <p:sldId id="415" r:id="rId66"/>
    <p:sldId id="416" r:id="rId67"/>
    <p:sldId id="417" r:id="rId68"/>
    <p:sldId id="418" r:id="rId69"/>
    <p:sldId id="419" r:id="rId70"/>
    <p:sldId id="420" r:id="rId71"/>
    <p:sldId id="351" r:id="rId7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981" userDrawn="1">
          <p15:clr>
            <a:srgbClr val="A4A3A4"/>
          </p15:clr>
        </p15:guide>
        <p15:guide id="2" pos="226" userDrawn="1">
          <p15:clr>
            <a:srgbClr val="A4A3A4"/>
          </p15:clr>
        </p15:guide>
        <p15:guide id="3" orient="horz" pos="459" userDrawn="1">
          <p15:clr>
            <a:srgbClr val="A4A3A4"/>
          </p15:clr>
        </p15:guide>
        <p15:guide id="5" orient="horz" pos="186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 id="6" name="Prabhu, Kalaiselvan" initials="PK" lastIdx="1" clrIdx="6">
    <p:extLst>
      <p:ext uri="{19B8F6BF-5375-455C-9EA6-DF929625EA0E}">
        <p15:presenceInfo xmlns:p15="http://schemas.microsoft.com/office/powerpoint/2012/main" userId="Prabhu, Kalaiselv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D9F1"/>
    <a:srgbClr val="0170AF"/>
    <a:srgbClr val="A42D93"/>
    <a:srgbClr val="02875F"/>
    <a:srgbClr val="018660"/>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66" autoAdjust="0"/>
    <p:restoredTop sz="96395" autoAdjust="0"/>
  </p:normalViewPr>
  <p:slideViewPr>
    <p:cSldViewPr snapToGrid="0" snapToObjects="1">
      <p:cViewPr varScale="1">
        <p:scale>
          <a:sx n="111" d="100"/>
          <a:sy n="111" d="100"/>
        </p:scale>
        <p:origin x="1878" y="114"/>
      </p:cViewPr>
      <p:guideLst>
        <p:guide orient="horz" pos="981"/>
        <p:guide pos="226"/>
        <p:guide orient="horz" pos="459"/>
        <p:guide orient="horz" pos="1865"/>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Lst>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5" d="100"/>
          <a:sy n="85" d="100"/>
        </p:scale>
        <p:origin x="305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_rels/viewProps.xml.rels><?xml version="1.0" encoding="UTF-8" standalone="yes"?>
<Relationships xmlns="http://schemas.openxmlformats.org/package/2006/relationships"><Relationship Id="rId26" Type="http://schemas.openxmlformats.org/officeDocument/2006/relationships/slide" Target="slides/slide26.xml"/><Relationship Id="rId21" Type="http://schemas.openxmlformats.org/officeDocument/2006/relationships/slide" Target="slides/slide21.xml"/><Relationship Id="rId42" Type="http://schemas.openxmlformats.org/officeDocument/2006/relationships/slide" Target="slides/slide42.xml"/><Relationship Id="rId47" Type="http://schemas.openxmlformats.org/officeDocument/2006/relationships/slide" Target="slides/slide47.xml"/><Relationship Id="rId63" Type="http://schemas.openxmlformats.org/officeDocument/2006/relationships/slide" Target="slides/slide63.xml"/><Relationship Id="rId68" Type="http://schemas.openxmlformats.org/officeDocument/2006/relationships/slide" Target="slides/slide68.xml"/><Relationship Id="rId7" Type="http://schemas.openxmlformats.org/officeDocument/2006/relationships/slide" Target="slides/slide7.xml"/><Relationship Id="rId2" Type="http://schemas.openxmlformats.org/officeDocument/2006/relationships/slide" Target="slides/slide2.xml"/><Relationship Id="rId16" Type="http://schemas.openxmlformats.org/officeDocument/2006/relationships/slide" Target="slides/slide16.xml"/><Relationship Id="rId29" Type="http://schemas.openxmlformats.org/officeDocument/2006/relationships/slide" Target="slides/slide29.xml"/><Relationship Id="rId11" Type="http://schemas.openxmlformats.org/officeDocument/2006/relationships/slide" Target="slides/slide11.xml"/><Relationship Id="rId24" Type="http://schemas.openxmlformats.org/officeDocument/2006/relationships/slide" Target="slides/slide24.xml"/><Relationship Id="rId32" Type="http://schemas.openxmlformats.org/officeDocument/2006/relationships/slide" Target="slides/slide32.xml"/><Relationship Id="rId37" Type="http://schemas.openxmlformats.org/officeDocument/2006/relationships/slide" Target="slides/slide37.xml"/><Relationship Id="rId40" Type="http://schemas.openxmlformats.org/officeDocument/2006/relationships/slide" Target="slides/slide40.xml"/><Relationship Id="rId45" Type="http://schemas.openxmlformats.org/officeDocument/2006/relationships/slide" Target="slides/slide45.xml"/><Relationship Id="rId53" Type="http://schemas.openxmlformats.org/officeDocument/2006/relationships/slide" Target="slides/slide53.xml"/><Relationship Id="rId58" Type="http://schemas.openxmlformats.org/officeDocument/2006/relationships/slide" Target="slides/slide58.xml"/><Relationship Id="rId66" Type="http://schemas.openxmlformats.org/officeDocument/2006/relationships/slide" Target="slides/slide66.xml"/><Relationship Id="rId5" Type="http://schemas.openxmlformats.org/officeDocument/2006/relationships/slide" Target="slides/slide5.xml"/><Relationship Id="rId61" Type="http://schemas.openxmlformats.org/officeDocument/2006/relationships/slide" Target="slides/slide61.xml"/><Relationship Id="rId19" Type="http://schemas.openxmlformats.org/officeDocument/2006/relationships/slide" Target="slides/slide19.xml"/><Relationship Id="rId14" Type="http://schemas.openxmlformats.org/officeDocument/2006/relationships/slide" Target="slides/slide14.xml"/><Relationship Id="rId22" Type="http://schemas.openxmlformats.org/officeDocument/2006/relationships/slide" Target="slides/slide22.xml"/><Relationship Id="rId27" Type="http://schemas.openxmlformats.org/officeDocument/2006/relationships/slide" Target="slides/slide27.xml"/><Relationship Id="rId30" Type="http://schemas.openxmlformats.org/officeDocument/2006/relationships/slide" Target="slides/slide30.xml"/><Relationship Id="rId35" Type="http://schemas.openxmlformats.org/officeDocument/2006/relationships/slide" Target="slides/slide35.xml"/><Relationship Id="rId43" Type="http://schemas.openxmlformats.org/officeDocument/2006/relationships/slide" Target="slides/slide43.xml"/><Relationship Id="rId48" Type="http://schemas.openxmlformats.org/officeDocument/2006/relationships/slide" Target="slides/slide48.xml"/><Relationship Id="rId56" Type="http://schemas.openxmlformats.org/officeDocument/2006/relationships/slide" Target="slides/slide56.xml"/><Relationship Id="rId64" Type="http://schemas.openxmlformats.org/officeDocument/2006/relationships/slide" Target="slides/slide64.xml"/><Relationship Id="rId69" Type="http://schemas.openxmlformats.org/officeDocument/2006/relationships/slide" Target="slides/slide69.xml"/><Relationship Id="rId8" Type="http://schemas.openxmlformats.org/officeDocument/2006/relationships/slide" Target="slides/slide8.xml"/><Relationship Id="rId51" Type="http://schemas.openxmlformats.org/officeDocument/2006/relationships/slide" Target="slides/slide51.xml"/><Relationship Id="rId3" Type="http://schemas.openxmlformats.org/officeDocument/2006/relationships/slide" Target="slides/slide3.xml"/><Relationship Id="rId12" Type="http://schemas.openxmlformats.org/officeDocument/2006/relationships/slide" Target="slides/slide12.xml"/><Relationship Id="rId17" Type="http://schemas.openxmlformats.org/officeDocument/2006/relationships/slide" Target="slides/slide17.xml"/><Relationship Id="rId25" Type="http://schemas.openxmlformats.org/officeDocument/2006/relationships/slide" Target="slides/slide25.xml"/><Relationship Id="rId33" Type="http://schemas.openxmlformats.org/officeDocument/2006/relationships/slide" Target="slides/slide33.xml"/><Relationship Id="rId38" Type="http://schemas.openxmlformats.org/officeDocument/2006/relationships/slide" Target="slides/slide38.xml"/><Relationship Id="rId46" Type="http://schemas.openxmlformats.org/officeDocument/2006/relationships/slide" Target="slides/slide46.xml"/><Relationship Id="rId59" Type="http://schemas.openxmlformats.org/officeDocument/2006/relationships/slide" Target="slides/slide59.xml"/><Relationship Id="rId67" Type="http://schemas.openxmlformats.org/officeDocument/2006/relationships/slide" Target="slides/slide67.xml"/><Relationship Id="rId20" Type="http://schemas.openxmlformats.org/officeDocument/2006/relationships/slide" Target="slides/slide20.xml"/><Relationship Id="rId41" Type="http://schemas.openxmlformats.org/officeDocument/2006/relationships/slide" Target="slides/slide41.xml"/><Relationship Id="rId54" Type="http://schemas.openxmlformats.org/officeDocument/2006/relationships/slide" Target="slides/slide54.xml"/><Relationship Id="rId62" Type="http://schemas.openxmlformats.org/officeDocument/2006/relationships/slide" Target="slides/slide62.xml"/><Relationship Id="rId70" Type="http://schemas.openxmlformats.org/officeDocument/2006/relationships/slide" Target="slides/slide70.xml"/><Relationship Id="rId1" Type="http://schemas.openxmlformats.org/officeDocument/2006/relationships/slide" Target="slides/slide1.xml"/><Relationship Id="rId6" Type="http://schemas.openxmlformats.org/officeDocument/2006/relationships/slide" Target="slides/slide6.xml"/><Relationship Id="rId15" Type="http://schemas.openxmlformats.org/officeDocument/2006/relationships/slide" Target="slides/slide15.xml"/><Relationship Id="rId23" Type="http://schemas.openxmlformats.org/officeDocument/2006/relationships/slide" Target="slides/slide23.xml"/><Relationship Id="rId28" Type="http://schemas.openxmlformats.org/officeDocument/2006/relationships/slide" Target="slides/slide28.xml"/><Relationship Id="rId36" Type="http://schemas.openxmlformats.org/officeDocument/2006/relationships/slide" Target="slides/slide36.xml"/><Relationship Id="rId49" Type="http://schemas.openxmlformats.org/officeDocument/2006/relationships/slide" Target="slides/slide49.xml"/><Relationship Id="rId57" Type="http://schemas.openxmlformats.org/officeDocument/2006/relationships/slide" Target="slides/slide57.xml"/><Relationship Id="rId10" Type="http://schemas.openxmlformats.org/officeDocument/2006/relationships/slide" Target="slides/slide10.xml"/><Relationship Id="rId31" Type="http://schemas.openxmlformats.org/officeDocument/2006/relationships/slide" Target="slides/slide31.xml"/><Relationship Id="rId44" Type="http://schemas.openxmlformats.org/officeDocument/2006/relationships/slide" Target="slides/slide44.xml"/><Relationship Id="rId52" Type="http://schemas.openxmlformats.org/officeDocument/2006/relationships/slide" Target="slides/slide52.xml"/><Relationship Id="rId60" Type="http://schemas.openxmlformats.org/officeDocument/2006/relationships/slide" Target="slides/slide60.xml"/><Relationship Id="rId65" Type="http://schemas.openxmlformats.org/officeDocument/2006/relationships/slide" Target="slides/slide65.xml"/><Relationship Id="rId4" Type="http://schemas.openxmlformats.org/officeDocument/2006/relationships/slide" Target="slides/slide4.xml"/><Relationship Id="rId9" Type="http://schemas.openxmlformats.org/officeDocument/2006/relationships/slide" Target="slides/slide9.xml"/><Relationship Id="rId13" Type="http://schemas.openxmlformats.org/officeDocument/2006/relationships/slide" Target="slides/slide13.xml"/><Relationship Id="rId18" Type="http://schemas.openxmlformats.org/officeDocument/2006/relationships/slide" Target="slides/slide18.xml"/><Relationship Id="rId39" Type="http://schemas.openxmlformats.org/officeDocument/2006/relationships/slide" Target="slides/slide39.xml"/><Relationship Id="rId34" Type="http://schemas.openxmlformats.org/officeDocument/2006/relationships/slide" Target="slides/slide34.xml"/><Relationship Id="rId50" Type="http://schemas.openxmlformats.org/officeDocument/2006/relationships/slide" Target="slides/slide50.xml"/><Relationship Id="rId55" Type="http://schemas.openxmlformats.org/officeDocument/2006/relationships/slide" Target="slides/slide5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6/28/2019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12653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70</a:t>
            </a:fld>
            <a:endParaRPr lang="en-US"/>
          </a:p>
        </p:txBody>
      </p:sp>
    </p:spTree>
    <p:extLst>
      <p:ext uri="{BB962C8B-B14F-4D97-AF65-F5344CB8AC3E}">
        <p14:creationId xmlns:p14="http://schemas.microsoft.com/office/powerpoint/2010/main" val="1372981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lIns="0" tIns="0" rIns="0" bIns="0"/>
          <a:lstStyle>
            <a:lvl1pPr>
              <a:defRPr sz="3600">
                <a:solidFill>
                  <a:schemeClr val="tx2"/>
                </a:solidFill>
                <a:latin typeface="+mj-lt"/>
              </a:defRPr>
            </a:lvl1pPr>
          </a:lstStyle>
          <a:p>
            <a:r>
              <a:rPr lang="en-US" dirty="0"/>
              <a:t>Click to edit Master title style</a:t>
            </a:r>
          </a:p>
        </p:txBody>
      </p:sp>
      <p:sp>
        <p:nvSpPr>
          <p:cNvPr id="3" name="Content Placeholder 2"/>
          <p:cNvSpPr>
            <a:spLocks noGrp="1"/>
          </p:cNvSpPr>
          <p:nvPr>
            <p:ph idx="1"/>
          </p:nvPr>
        </p:nvSpPr>
        <p:spPr>
          <a:xfrm>
            <a:off x="457200" y="1557470"/>
            <a:ext cx="8229600" cy="4525963"/>
          </a:xfrm>
        </p:spPr>
        <p:txBody>
          <a:bodyPr lIns="0" tIns="0" rIns="0"/>
          <a:lstStyle>
            <a:lvl1pPr marL="255600" indent="-255600">
              <a:buClr>
                <a:srgbClr val="007FA3"/>
              </a:buClr>
              <a:buSzPct val="100000"/>
              <a:buFont typeface="Arial" panose="020B0604020202020204" pitchFamily="34" charset="0"/>
              <a:buChar char="•"/>
              <a:defRPr sz="2400">
                <a:latin typeface="+mn-lt"/>
              </a:defRPr>
            </a:lvl1pPr>
            <a:lvl2pPr marL="741600" indent="-284400">
              <a:buClr>
                <a:srgbClr val="007FA3"/>
              </a:buClr>
              <a:defRPr sz="2400">
                <a:latin typeface="+mn-lt"/>
              </a:defRPr>
            </a:lvl2pPr>
            <a:lvl3pPr indent="-230400">
              <a:buClr>
                <a:srgbClr val="007FA3"/>
              </a:buClr>
              <a:defRPr sz="2400">
                <a:latin typeface="+mn-lt"/>
              </a:defRPr>
            </a:lvl3pPr>
            <a:lvl4pPr indent="-230400">
              <a:buClr>
                <a:srgbClr val="007FA3"/>
              </a:buClr>
              <a:defRPr sz="2400">
                <a:latin typeface="+mn-lt"/>
              </a:defRPr>
            </a:lvl4pPr>
            <a:lvl5pPr indent="-230400">
              <a:buClr>
                <a:srgbClr val="007FA3"/>
              </a:buClr>
              <a:defRPr sz="2400">
                <a:latin typeface="+mn-lt"/>
              </a:defRPr>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6/28/2019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567289351"/>
      </p:ext>
    </p:extLst>
  </p:cSld>
  <p:clrMapOvr>
    <a:masterClrMapping/>
  </p:clrMapOvr>
  <p:extLst mod="1">
    <p:ext uri="{DCECCB84-F9BA-43D5-87BE-67443E8EF086}">
      <p15:sldGuideLst xmlns:p15="http://schemas.microsoft.com/office/powerpoint/2012/main">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28600"/>
            <a:ext cx="8229600" cy="106679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8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26302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0" tIns="0" rIns="0" bIns="0"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0" tIns="0" rIns="0" bIns="0" anchor="t" anchorCtr="0"/>
          <a:lstStyle>
            <a:lvl1pPr marL="0" marR="0" lvl="0" indent="0" algn="l" rtl="0">
              <a:spcBef>
                <a:spcPts val="0"/>
              </a:spcBef>
              <a:buClr>
                <a:srgbClr val="007FA3"/>
              </a:buClr>
              <a:buFont typeface="Arial"/>
              <a:buNone/>
              <a:defRPr sz="18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245734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mn-lt"/>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1"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dirty="0"/>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63" name="Shape 63"/>
          <p:cNvSpPr txBox="1">
            <a:spLocks noGrp="1"/>
          </p:cNvSpPr>
          <p:nvPr>
            <p:ph type="body" idx="1"/>
          </p:nvPr>
        </p:nvSpPr>
        <p:spPr>
          <a:xfrm>
            <a:off x="457200" y="816429"/>
            <a:ext cx="82296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64" name="Shape 64"/>
          <p:cNvSpPr txBox="1">
            <a:spLocks noGrp="1"/>
          </p:cNvSpPr>
          <p:nvPr>
            <p:ph type="body" idx="2"/>
          </p:nvPr>
        </p:nvSpPr>
        <p:spPr>
          <a:xfrm>
            <a:off x="457200" y="1600200"/>
            <a:ext cx="8229600" cy="45259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0" name="Shape 70"/>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a:p>
        </p:txBody>
      </p:sp>
      <p:sp>
        <p:nvSpPr>
          <p:cNvPr id="71" name="Shape 7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dirty="0"/>
          </a:p>
        </p:txBody>
      </p:sp>
      <p:sp>
        <p:nvSpPr>
          <p:cNvPr id="41" name="Shape 41"/>
          <p:cNvSpPr txBox="1">
            <a:spLocks noGrp="1"/>
          </p:cNvSpPr>
          <p:nvPr>
            <p:ph type="body" idx="3"/>
          </p:nvPr>
        </p:nvSpPr>
        <p:spPr>
          <a:xfrm>
            <a:off x="5029200" y="3200401"/>
            <a:ext cx="3657600" cy="602738"/>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3" name="Content Placeholder 2"/>
          <p:cNvSpPr>
            <a:spLocks noGrp="1"/>
          </p:cNvSpPr>
          <p:nvPr>
            <p:ph sz="quarter" idx="14"/>
          </p:nvPr>
        </p:nvSpPr>
        <p:spPr>
          <a:xfrm>
            <a:off x="5029200" y="4640263"/>
            <a:ext cx="3675063" cy="1050925"/>
          </a:xfrm>
        </p:spPr>
        <p:txBody>
          <a:bodyPr/>
          <a:lstStyle>
            <a:lvl1pPr marL="101600" indent="0">
              <a:buNone/>
              <a:defRPr/>
            </a:lvl1pPr>
          </a:lstStyle>
          <a:p>
            <a:pPr lvl="0"/>
            <a:endParaRPr lang="en-US" dirty="0"/>
          </a:p>
        </p:txBody>
      </p:sp>
    </p:spTree>
    <p:extLst>
      <p:ext uri="{BB962C8B-B14F-4D97-AF65-F5344CB8AC3E}">
        <p14:creationId xmlns:p14="http://schemas.microsoft.com/office/powerpoint/2010/main" val="3068857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4117686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dirty="0"/>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121271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On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3427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Tree>
    <p:extLst>
      <p:ext uri="{BB962C8B-B14F-4D97-AF65-F5344CB8AC3E}">
        <p14:creationId xmlns:p14="http://schemas.microsoft.com/office/powerpoint/2010/main" val="3678147491"/>
      </p:ext>
    </p:extLst>
  </p:cSld>
  <p:clrMapOvr>
    <a:masterClrMapping/>
  </p:clrMapOvr>
  <p:extLst mod="1">
    <p:ext uri="{DCECCB84-F9BA-43D5-87BE-67443E8EF086}">
      <p15:sldGuideLst xmlns:p15="http://schemas.microsoft.com/office/powerpoint/2012/main">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1836354"/>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3632200"/>
            <a:ext cx="8229600" cy="179387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748656664"/>
      </p:ext>
    </p:extLst>
  </p:cSld>
  <p:clrMapOvr>
    <a:masterClrMapping/>
  </p:clrMapOvr>
  <p:extLst mod="1">
    <p:ext uri="{DCECCB84-F9BA-43D5-87BE-67443E8EF086}">
      <p15:sldGuideLst xmlns:p15="http://schemas.microsoft.com/office/powerpoint/2012/main">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126378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3063790"/>
            <a:ext cx="8229600" cy="1183470"/>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4490938"/>
            <a:ext cx="8229600" cy="126057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266143735"/>
      </p:ext>
    </p:extLst>
  </p:cSld>
  <p:clrMapOvr>
    <a:masterClrMapping/>
  </p:clrMapOvr>
  <p:extLst mod="1">
    <p:ext uri="{DCECCB84-F9BA-43D5-87BE-67443E8EF086}">
      <p15:sldGuideLst xmlns:p15="http://schemas.microsoft.com/office/powerpoint/2012/main">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895050"/>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760292"/>
            <a:ext cx="8229600" cy="1076770"/>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4016772"/>
            <a:ext cx="8229600" cy="1016701"/>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5155500"/>
            <a:ext cx="8232775" cy="91192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762941656"/>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Fiv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70830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451377"/>
            <a:ext cx="8229600" cy="735437"/>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3486685"/>
            <a:ext cx="8229600" cy="716830"/>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4503386"/>
            <a:ext cx="8232775" cy="716828"/>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5494338"/>
            <a:ext cx="8229600" cy="55562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415060848"/>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ix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59517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273743"/>
            <a:ext cx="8229600" cy="554915"/>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2950895"/>
            <a:ext cx="8229600" cy="535791"/>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639492"/>
            <a:ext cx="8232775" cy="677152"/>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4469451"/>
            <a:ext cx="8229600" cy="598206"/>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8"/>
          </p:nvPr>
        </p:nvSpPr>
        <p:spPr>
          <a:xfrm>
            <a:off x="457200" y="5221288"/>
            <a:ext cx="8232775" cy="641350"/>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744271391"/>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even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407853"/>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116988"/>
            <a:ext cx="8229600" cy="41256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2734849"/>
            <a:ext cx="8229600" cy="433357"/>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365732"/>
            <a:ext cx="8232775" cy="465069"/>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3938594"/>
            <a:ext cx="8229600" cy="443837"/>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8"/>
          </p:nvPr>
        </p:nvSpPr>
        <p:spPr>
          <a:xfrm>
            <a:off x="457200" y="4569758"/>
            <a:ext cx="8232775" cy="464206"/>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19"/>
          </p:nvPr>
        </p:nvSpPr>
        <p:spPr>
          <a:xfrm>
            <a:off x="457200" y="5221288"/>
            <a:ext cx="8229600" cy="551633"/>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377977732"/>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Eight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407853"/>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116988"/>
            <a:ext cx="8229600" cy="41256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2734849"/>
            <a:ext cx="8229600" cy="433357"/>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365732"/>
            <a:ext cx="8232775" cy="38553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3938595"/>
            <a:ext cx="8229600" cy="378050"/>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8"/>
          </p:nvPr>
        </p:nvSpPr>
        <p:spPr>
          <a:xfrm>
            <a:off x="457200" y="4503969"/>
            <a:ext cx="8232775" cy="38422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19"/>
          </p:nvPr>
        </p:nvSpPr>
        <p:spPr>
          <a:xfrm>
            <a:off x="457200" y="5069348"/>
            <a:ext cx="8229600" cy="451321"/>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57200" y="5614988"/>
            <a:ext cx="8232775" cy="444500"/>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622864151"/>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17">
            <a:alphaModFix/>
            <a:extLst>
              <a:ext uri="{28A0092B-C50C-407E-A947-70E740481C1C}">
                <a14:useLocalDpi xmlns:a14="http://schemas.microsoft.com/office/drawing/2010/main" val="0"/>
              </a:ext>
            </a:extLst>
          </a:blip>
          <a:srcRect/>
          <a:stretch/>
        </p:blipFill>
        <p:spPr>
          <a:xfrm>
            <a:off x="443972" y="6429709"/>
            <a:ext cx="917999" cy="279914"/>
          </a:xfrm>
          <a:prstGeom prst="rect">
            <a:avLst/>
          </a:prstGeom>
          <a:noFill/>
          <a:ln>
            <a:noFill/>
          </a:ln>
        </p:spPr>
      </p:pic>
      <p:sp>
        <p:nvSpPr>
          <p:cNvPr id="16" name="Text Placeholder 5"/>
          <p:cNvSpPr txBox="1">
            <a:spLocks/>
          </p:cNvSpPr>
          <p:nvPr userDrawn="1"/>
        </p:nvSpPr>
        <p:spPr>
          <a:xfrm>
            <a:off x="2643809" y="6488917"/>
            <a:ext cx="6111621" cy="368298"/>
          </a:xfrm>
          <a:prstGeom prst="rect">
            <a:avLst/>
          </a:prstGeom>
        </p:spPr>
        <p:txBody>
          <a:bodyPr anchor="ctr"/>
          <a:lst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2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2020 Pearson Education, Inc. All Rights Reserved</a:t>
            </a:r>
          </a:p>
        </p:txBody>
      </p:sp>
    </p:spTree>
  </p:cSld>
  <p:clrMap bg1="lt1" tx1="dk1" bg2="dk2" tx2="lt2" accent1="accent1" accent2="accent2" accent3="accent3" accent4="accent4" accent5="accent5" accent6="accent6" hlink="hlink" folHlink="folHlink"/>
  <p:sldLayoutIdLst>
    <p:sldLayoutId id="214748367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666" r:id="rId10"/>
    <p:sldLayoutId id="2147483665" r:id="rId11"/>
    <p:sldLayoutId id="2147483651" r:id="rId12"/>
    <p:sldLayoutId id="2147483654" r:id="rId13"/>
    <p:sldLayoutId id="2147483655" r:id="rId14"/>
    <p:sldLayoutId id="2147483656"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2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5">
            <a:alphaModFix/>
            <a:extLst>
              <a:ext uri="{28A0092B-C50C-407E-A947-70E740481C1C}">
                <a14:useLocalDpi xmlns:a14="http://schemas.microsoft.com/office/drawing/2010/main" val="0"/>
              </a:ext>
            </a:extLst>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0283969"/>
      </p:ext>
    </p:extLst>
  </p:cSld>
  <p:clrMap bg1="lt1" tx1="dk1" bg2="dk2" tx2="lt2" accent1="accent1" accent2="accent2" accent3="accent3" accent4="accent4" accent5="accent5" accent6="accent6" hlink="hlink" folHlink="folHlink"/>
  <p:sldLayoutIdLst>
    <p:sldLayoutId id="2147483664" r:id="rId1"/>
    <p:sldLayoutId id="2147483693" r:id="rId2"/>
    <p:sldLayoutId id="2147483702"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9.svg"/></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24692"/>
            <a:ext cx="8298230" cy="911482"/>
          </a:xfrm>
        </p:spPr>
        <p:txBody>
          <a:bodyPr anchor="ctr"/>
          <a:lstStyle/>
          <a:p>
            <a:pPr>
              <a:tabLst>
                <a:tab pos="2695575" algn="l"/>
              </a:tabLst>
            </a:pPr>
            <a:r>
              <a:rPr lang="en-US" sz="2800" dirty="0">
                <a:latin typeface="+mj-lt"/>
              </a:rPr>
              <a:t>The Cultural Landscape: An Introduction to Human Geography</a:t>
            </a:r>
            <a:endParaRPr lang="en-US" altLang="en-US" sz="2800" dirty="0">
              <a:solidFill>
                <a:schemeClr val="tx2"/>
              </a:solidFill>
              <a:latin typeface="+mj-lt"/>
              <a:cs typeface="Times New Roman" panose="02020603050405020304" pitchFamily="18" charset="0"/>
            </a:endParaRPr>
          </a:p>
        </p:txBody>
      </p:sp>
      <p:sp>
        <p:nvSpPr>
          <p:cNvPr id="3" name="Text Placeholder 2"/>
          <p:cNvSpPr>
            <a:spLocks noGrp="1"/>
          </p:cNvSpPr>
          <p:nvPr>
            <p:ph type="body" idx="1"/>
          </p:nvPr>
        </p:nvSpPr>
        <p:spPr>
          <a:xfrm>
            <a:off x="457200" y="1122217"/>
            <a:ext cx="8229600" cy="348255"/>
          </a:xfrm>
        </p:spPr>
        <p:txBody>
          <a:bodyPr anchor="ctr"/>
          <a:lstStyle/>
          <a:p>
            <a:pPr eaLnBrk="1" hangingPunct="1">
              <a:defRPr/>
            </a:pPr>
            <a:r>
              <a:rPr lang="en-US" dirty="0">
                <a:latin typeface="+mn-lt"/>
              </a:rPr>
              <a:t>Thirteenth</a:t>
            </a:r>
            <a:r>
              <a:rPr lang="en-US" altLang="en-US" dirty="0">
                <a:solidFill>
                  <a:schemeClr val="tx2"/>
                </a:solidFill>
                <a:latin typeface="+mn-lt"/>
              </a:rPr>
              <a:t> Edition</a:t>
            </a:r>
          </a:p>
        </p:txBody>
      </p:sp>
      <p:sp>
        <p:nvSpPr>
          <p:cNvPr id="4" name="Text Placeholder 3"/>
          <p:cNvSpPr>
            <a:spLocks noGrp="1"/>
          </p:cNvSpPr>
          <p:nvPr>
            <p:ph type="body" idx="2"/>
          </p:nvPr>
        </p:nvSpPr>
        <p:spPr>
          <a:xfrm>
            <a:off x="5029200" y="2151529"/>
            <a:ext cx="3657600" cy="788104"/>
          </a:xfrm>
        </p:spPr>
        <p:txBody>
          <a:bodyPr/>
          <a:lstStyle/>
          <a:p>
            <a:pPr algn="ctr">
              <a:spcBef>
                <a:spcPts val="1500"/>
              </a:spcBef>
            </a:pPr>
            <a:r>
              <a:rPr lang="en-US" altLang="en-US" b="1" dirty="0">
                <a:latin typeface="+mn-lt"/>
                <a:ea typeface="Segoe UI Symbol" panose="020B0502040204020203" pitchFamily="34" charset="0"/>
              </a:rPr>
              <a:t>Chapter 4 Lecture</a:t>
            </a:r>
          </a:p>
        </p:txBody>
      </p:sp>
      <p:sp>
        <p:nvSpPr>
          <p:cNvPr id="5" name="Text Placeholder 4"/>
          <p:cNvSpPr>
            <a:spLocks noGrp="1"/>
          </p:cNvSpPr>
          <p:nvPr>
            <p:ph type="body" idx="3"/>
          </p:nvPr>
        </p:nvSpPr>
        <p:spPr>
          <a:xfrm>
            <a:off x="5029200" y="3200400"/>
            <a:ext cx="3657600" cy="652587"/>
          </a:xfrm>
        </p:spPr>
        <p:txBody>
          <a:bodyPr/>
          <a:lstStyle/>
          <a:p>
            <a:pPr algn="ctr"/>
            <a:r>
              <a:rPr lang="en-US" altLang="en-US" dirty="0">
                <a:solidFill>
                  <a:srgbClr val="000000"/>
                </a:solidFill>
                <a:latin typeface="Arial (body)"/>
              </a:rPr>
              <a:t>Culture </a:t>
            </a:r>
            <a:r>
              <a:rPr lang="en-US" altLang="en-US" dirty="0" smtClean="0">
                <a:solidFill>
                  <a:srgbClr val="000000"/>
                </a:solidFill>
                <a:latin typeface="Arial (body)"/>
              </a:rPr>
              <a:t>&amp; Social </a:t>
            </a:r>
            <a:r>
              <a:rPr lang="en-US" altLang="en-US" dirty="0">
                <a:solidFill>
                  <a:srgbClr val="000000"/>
                </a:solidFill>
                <a:latin typeface="Arial (body)"/>
              </a:rPr>
              <a:t>Media</a:t>
            </a:r>
          </a:p>
        </p:txBody>
      </p:sp>
      <p:pic>
        <p:nvPicPr>
          <p:cNvPr id="10" name="Picture 9" descr="Front Cover: The Cultural Landscape: An Introduction to Human Geography Thirteenth Edition by Rubenstei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805" y="1614517"/>
            <a:ext cx="3921296" cy="4772167"/>
          </a:xfrm>
          <a:prstGeom prst="rect">
            <a:avLst/>
          </a:prstGeom>
          <a:ln w="9525">
            <a:solidFill>
              <a:schemeClr val="tx1"/>
            </a:solidFill>
          </a:ln>
        </p:spPr>
      </p:pic>
      <p:sp>
        <p:nvSpPr>
          <p:cNvPr id="6" name="Text Placeholder 5"/>
          <p:cNvSpPr>
            <a:spLocks noGrp="1"/>
          </p:cNvSpPr>
          <p:nvPr>
            <p:ph type="body" idx="13"/>
          </p:nvPr>
        </p:nvSpPr>
        <p:spPr>
          <a:xfrm>
            <a:off x="2643809" y="6490310"/>
            <a:ext cx="6111621" cy="396070"/>
          </a:xfrm>
        </p:spPr>
        <p:txBody>
          <a:bodyPr anchor="ct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2020 Pearson Education, Inc. All Rights Reserved</a:t>
            </a:r>
          </a:p>
        </p:txBody>
      </p:sp>
    </p:spTree>
    <p:extLst>
      <p:ext uri="{BB962C8B-B14F-4D97-AF65-F5344CB8AC3E}">
        <p14:creationId xmlns:p14="http://schemas.microsoft.com/office/powerpoint/2010/main" val="12128194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6520" y="2880129"/>
            <a:ext cx="3870960" cy="3532078"/>
          </a:xfrm>
          <a:prstGeom prst="rect">
            <a:avLst/>
          </a:prstGeom>
        </p:spPr>
      </p:pic>
      <p:sp>
        <p:nvSpPr>
          <p:cNvPr id="2" name="Title 1">
            <a:extLst>
              <a:ext uri="{FF2B5EF4-FFF2-40B4-BE49-F238E27FC236}">
                <a16:creationId xmlns:a16="http://schemas.microsoft.com/office/drawing/2014/main" id="{6FF56B2C-6503-4C85-9F11-4DD9655E5B28}"/>
              </a:ext>
            </a:extLst>
          </p:cNvPr>
          <p:cNvSpPr>
            <a:spLocks noGrp="1"/>
          </p:cNvSpPr>
          <p:nvPr>
            <p:ph type="title"/>
          </p:nvPr>
        </p:nvSpPr>
        <p:spPr/>
        <p:txBody>
          <a:bodyPr/>
          <a:lstStyle/>
          <a:p>
            <a:r>
              <a:rPr lang="en-US" sz="3400" dirty="0"/>
              <a:t>4.1.3 Diffusion of Electronic Communications </a:t>
            </a:r>
            <a:r>
              <a:rPr lang="en-US" sz="2000" b="0" dirty="0"/>
              <a:t>(2 of 5)</a:t>
            </a:r>
          </a:p>
        </p:txBody>
      </p:sp>
      <p:sp>
        <p:nvSpPr>
          <p:cNvPr id="3" name="Content Placeholder 2">
            <a:extLst>
              <a:ext uri="{FF2B5EF4-FFF2-40B4-BE49-F238E27FC236}">
                <a16:creationId xmlns:a16="http://schemas.microsoft.com/office/drawing/2014/main" id="{A966ECCD-489A-45C9-B11C-A80F47C3AD62}"/>
              </a:ext>
            </a:extLst>
          </p:cNvPr>
          <p:cNvSpPr>
            <a:spLocks noGrp="1"/>
          </p:cNvSpPr>
          <p:nvPr>
            <p:ph sz="quarter" idx="13"/>
          </p:nvPr>
        </p:nvSpPr>
        <p:spPr>
          <a:xfrm>
            <a:off x="457200" y="1556326"/>
            <a:ext cx="8229600" cy="1136074"/>
          </a:xfrm>
        </p:spPr>
        <p:txBody>
          <a:bodyPr/>
          <a:lstStyle/>
          <a:p>
            <a:pPr marL="432" indent="0">
              <a:buNone/>
            </a:pPr>
            <a:r>
              <a:rPr lang="en-US" b="1" dirty="0">
                <a:solidFill>
                  <a:schemeClr val="tx1"/>
                </a:solidFill>
              </a:rPr>
              <a:t>Figure 4-9: </a:t>
            </a:r>
            <a:r>
              <a:rPr lang="en-US" dirty="0">
                <a:solidFill>
                  <a:schemeClr val="tx1"/>
                </a:solidFill>
              </a:rPr>
              <a:t>The percent of people in Sub-Saharan Africa with mobile phones is linked to the percent of people with access to electricity. </a:t>
            </a:r>
          </a:p>
        </p:txBody>
      </p:sp>
      <p:sp>
        <p:nvSpPr>
          <p:cNvPr id="11" name="Rectangle 5"/>
          <p:cNvSpPr>
            <a:spLocks noChangeArrowheads="1"/>
          </p:cNvSpPr>
          <p:nvPr/>
        </p:nvSpPr>
        <p:spPr bwMode="auto">
          <a:xfrm>
            <a:off x="2882900" y="4557713"/>
            <a:ext cx="29174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SIERRA</a:t>
            </a:r>
            <a:br>
              <a:rPr kumimoji="0" lang="en-US" altLang="en-US" sz="600" b="1" i="0" u="none" strike="noStrike" cap="none" normalizeH="0" baseline="0" dirty="0" smtClean="0">
                <a:ln>
                  <a:noFill/>
                </a:ln>
                <a:solidFill>
                  <a:srgbClr val="000000"/>
                </a:solidFill>
                <a:effectLst/>
                <a:latin typeface="+mj-lt"/>
              </a:rPr>
            </a:br>
            <a:r>
              <a:rPr kumimoji="0" lang="en-US" altLang="en-US" sz="600" b="1" i="0" u="none" strike="noStrike" cap="none" normalizeH="0" baseline="0" dirty="0" smtClean="0">
                <a:ln>
                  <a:noFill/>
                </a:ln>
                <a:solidFill>
                  <a:srgbClr val="000000"/>
                </a:solidFill>
                <a:effectLst/>
                <a:latin typeface="+mj-lt"/>
              </a:rPr>
              <a:t>LEONE</a:t>
            </a:r>
            <a:endParaRPr kumimoji="0" lang="en-US" altLang="en-US" sz="1800" b="1" i="0" u="none" strike="noStrike" cap="none" normalizeH="0" baseline="0" dirty="0" smtClean="0">
              <a:ln>
                <a:noFill/>
              </a:ln>
              <a:solidFill>
                <a:schemeClr val="tx1"/>
              </a:solidFill>
              <a:effectLst/>
              <a:latin typeface="+mj-lt"/>
            </a:endParaRPr>
          </a:p>
        </p:txBody>
      </p:sp>
      <p:sp>
        <p:nvSpPr>
          <p:cNvPr id="13" name="Rectangle 7"/>
          <p:cNvSpPr>
            <a:spLocks noChangeArrowheads="1"/>
          </p:cNvSpPr>
          <p:nvPr/>
        </p:nvSpPr>
        <p:spPr bwMode="auto">
          <a:xfrm>
            <a:off x="3368670" y="4452939"/>
            <a:ext cx="33663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CÔTE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D’IVOIRE</a:t>
            </a:r>
            <a:endParaRPr kumimoji="0" lang="en-US" altLang="en-US" sz="1800" b="1" i="0" u="none" strike="noStrike" cap="none" normalizeH="0" baseline="0" dirty="0" smtClean="0">
              <a:ln>
                <a:noFill/>
              </a:ln>
              <a:solidFill>
                <a:schemeClr val="tx1"/>
              </a:solidFill>
              <a:effectLst/>
              <a:latin typeface="+mj-lt"/>
            </a:endParaRPr>
          </a:p>
        </p:txBody>
      </p:sp>
      <p:sp>
        <p:nvSpPr>
          <p:cNvPr id="15" name="Rectangle 9"/>
          <p:cNvSpPr>
            <a:spLocks noChangeArrowheads="1"/>
          </p:cNvSpPr>
          <p:nvPr/>
        </p:nvSpPr>
        <p:spPr bwMode="auto">
          <a:xfrm>
            <a:off x="3952875" y="4268788"/>
            <a:ext cx="32060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40000"/>
                    </a:schemeClr>
                  </a:glow>
                </a:effectLst>
                <a:latin typeface="+mj-lt"/>
              </a:rPr>
              <a:t>NIGERIA</a:t>
            </a:r>
            <a:endParaRPr kumimoji="0" lang="en-US" altLang="en-US" sz="1800" b="1" i="0" u="none" strike="noStrike" cap="none" normalizeH="0" baseline="0" smtClean="0">
              <a:ln>
                <a:noFill/>
              </a:ln>
              <a:solidFill>
                <a:schemeClr val="tx1"/>
              </a:solidFill>
              <a:effectLst>
                <a:glow rad="63500">
                  <a:schemeClr val="bg1">
                    <a:alpha val="40000"/>
                  </a:schemeClr>
                </a:glow>
              </a:effectLst>
              <a:latin typeface="+mj-lt"/>
            </a:endParaRPr>
          </a:p>
        </p:txBody>
      </p:sp>
      <p:sp>
        <p:nvSpPr>
          <p:cNvPr id="16" name="Rectangle 10"/>
          <p:cNvSpPr>
            <a:spLocks noChangeArrowheads="1"/>
          </p:cNvSpPr>
          <p:nvPr/>
        </p:nvSpPr>
        <p:spPr bwMode="auto">
          <a:xfrm>
            <a:off x="3754438" y="4667250"/>
            <a:ext cx="2244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TOGO</a:t>
            </a:r>
            <a:endParaRPr kumimoji="0" lang="en-US" altLang="en-US" sz="1800" b="1" i="0" u="none" strike="noStrike" cap="none" normalizeH="0" baseline="0" smtClean="0">
              <a:ln>
                <a:noFill/>
              </a:ln>
              <a:solidFill>
                <a:schemeClr val="tx1"/>
              </a:solidFill>
              <a:effectLst/>
              <a:latin typeface="+mj-lt"/>
            </a:endParaRPr>
          </a:p>
        </p:txBody>
      </p:sp>
      <p:sp>
        <p:nvSpPr>
          <p:cNvPr id="17" name="Rectangle 11"/>
          <p:cNvSpPr>
            <a:spLocks noChangeArrowheads="1"/>
          </p:cNvSpPr>
          <p:nvPr/>
        </p:nvSpPr>
        <p:spPr bwMode="auto">
          <a:xfrm>
            <a:off x="4505325" y="4349750"/>
            <a:ext cx="63158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600" b="1" dirty="0">
                <a:effectLst>
                  <a:glow rad="63500">
                    <a:schemeClr val="bg1">
                      <a:alpha val="40000"/>
                    </a:schemeClr>
                  </a:glow>
                </a:effectLst>
                <a:latin typeface="+mj-lt"/>
              </a:rPr>
              <a:t>CENT. AFR. REP.</a:t>
            </a:r>
          </a:p>
        </p:txBody>
      </p:sp>
      <p:sp>
        <p:nvSpPr>
          <p:cNvPr id="18" name="Rectangle 12"/>
          <p:cNvSpPr>
            <a:spLocks noChangeArrowheads="1"/>
          </p:cNvSpPr>
          <p:nvPr/>
        </p:nvSpPr>
        <p:spPr bwMode="auto">
          <a:xfrm>
            <a:off x="5165725" y="4648200"/>
            <a:ext cx="33983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600" b="1">
                <a:effectLst>
                  <a:glow rad="63500">
                    <a:schemeClr val="bg1">
                      <a:alpha val="40000"/>
                    </a:schemeClr>
                  </a:glow>
                </a:effectLst>
                <a:latin typeface="+mj-lt"/>
              </a:rPr>
              <a:t>UGANDA</a:t>
            </a:r>
          </a:p>
        </p:txBody>
      </p:sp>
      <p:sp>
        <p:nvSpPr>
          <p:cNvPr id="19" name="Rectangle 13"/>
          <p:cNvSpPr>
            <a:spLocks noChangeArrowheads="1"/>
          </p:cNvSpPr>
          <p:nvPr/>
        </p:nvSpPr>
        <p:spPr bwMode="auto">
          <a:xfrm>
            <a:off x="4060825" y="5114925"/>
            <a:ext cx="29014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CONGO</a:t>
            </a:r>
            <a:endParaRPr kumimoji="0" lang="en-US" altLang="en-US" sz="1800" b="1" i="0" u="none" strike="noStrike" cap="none" normalizeH="0" baseline="0" smtClean="0">
              <a:ln>
                <a:noFill/>
              </a:ln>
              <a:solidFill>
                <a:schemeClr val="tx1"/>
              </a:solidFill>
              <a:effectLst/>
              <a:latin typeface="+mj-lt"/>
            </a:endParaRPr>
          </a:p>
        </p:txBody>
      </p:sp>
      <p:sp>
        <p:nvSpPr>
          <p:cNvPr id="20" name="Rectangle 14"/>
          <p:cNvSpPr>
            <a:spLocks noChangeArrowheads="1"/>
          </p:cNvSpPr>
          <p:nvPr/>
        </p:nvSpPr>
        <p:spPr bwMode="auto">
          <a:xfrm>
            <a:off x="4611683" y="4787900"/>
            <a:ext cx="51937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algn="ctr" eaLnBrk="0" fontAlgn="base" hangingPunct="0">
              <a:spcBef>
                <a:spcPct val="0"/>
              </a:spcBef>
              <a:spcAft>
                <a:spcPct val="0"/>
              </a:spcAft>
            </a:pPr>
            <a:r>
              <a:rPr lang="en-US" altLang="en-US" sz="600" b="1" dirty="0">
                <a:effectLst>
                  <a:glow rad="63500">
                    <a:schemeClr val="bg1">
                      <a:alpha val="40000"/>
                    </a:schemeClr>
                  </a:glow>
                </a:effectLst>
                <a:latin typeface="+mj-lt"/>
              </a:rPr>
              <a:t>DEM. REP. OF</a:t>
            </a:r>
          </a:p>
          <a:p>
            <a:pPr algn="ctr" eaLnBrk="0" fontAlgn="base" hangingPunct="0">
              <a:spcBef>
                <a:spcPct val="0"/>
              </a:spcBef>
              <a:spcAft>
                <a:spcPct val="0"/>
              </a:spcAft>
            </a:pPr>
            <a:r>
              <a:rPr lang="en-US" altLang="en-US" sz="600" b="1" dirty="0">
                <a:effectLst>
                  <a:glow rad="63500">
                    <a:schemeClr val="bg1">
                      <a:alpha val="40000"/>
                    </a:schemeClr>
                  </a:glow>
                </a:effectLst>
                <a:latin typeface="+mj-lt"/>
              </a:rPr>
              <a:t>THE CONGO</a:t>
            </a:r>
          </a:p>
        </p:txBody>
      </p:sp>
      <p:sp>
        <p:nvSpPr>
          <p:cNvPr id="22" name="Rectangle 16"/>
          <p:cNvSpPr>
            <a:spLocks noChangeArrowheads="1"/>
          </p:cNvSpPr>
          <p:nvPr/>
        </p:nvSpPr>
        <p:spPr bwMode="auto">
          <a:xfrm>
            <a:off x="4476750" y="5348288"/>
            <a:ext cx="333425"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600" b="1">
                <a:effectLst>
                  <a:glow rad="63500">
                    <a:schemeClr val="bg1">
                      <a:alpha val="40000"/>
                    </a:schemeClr>
                  </a:glow>
                </a:effectLst>
                <a:latin typeface="+mj-lt"/>
              </a:rPr>
              <a:t>ANGOLA</a:t>
            </a:r>
          </a:p>
        </p:txBody>
      </p:sp>
      <p:sp>
        <p:nvSpPr>
          <p:cNvPr id="23" name="Rectangle 17"/>
          <p:cNvSpPr>
            <a:spLocks noChangeArrowheads="1"/>
          </p:cNvSpPr>
          <p:nvPr/>
        </p:nvSpPr>
        <p:spPr bwMode="auto">
          <a:xfrm>
            <a:off x="4743449" y="6118225"/>
            <a:ext cx="29174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600" b="1" dirty="0">
                <a:effectLst>
                  <a:glow rad="63500">
                    <a:schemeClr val="bg1">
                      <a:alpha val="40000"/>
                    </a:schemeClr>
                  </a:glow>
                </a:effectLst>
                <a:latin typeface="+mj-lt"/>
              </a:rPr>
              <a:t>SOUTH</a:t>
            </a:r>
          </a:p>
          <a:p>
            <a:pPr eaLnBrk="0" fontAlgn="base" hangingPunct="0">
              <a:spcBef>
                <a:spcPct val="0"/>
              </a:spcBef>
              <a:spcAft>
                <a:spcPct val="0"/>
              </a:spcAft>
            </a:pPr>
            <a:r>
              <a:rPr lang="en-US" altLang="en-US" sz="600" b="1" dirty="0">
                <a:effectLst>
                  <a:glow rad="63500">
                    <a:schemeClr val="bg1">
                      <a:alpha val="40000"/>
                    </a:schemeClr>
                  </a:glow>
                </a:effectLst>
                <a:latin typeface="+mj-lt"/>
              </a:rPr>
              <a:t>AFRICA</a:t>
            </a:r>
          </a:p>
        </p:txBody>
      </p:sp>
      <p:sp>
        <p:nvSpPr>
          <p:cNvPr id="25" name="Rectangle 19"/>
          <p:cNvSpPr>
            <a:spLocks noChangeArrowheads="1"/>
          </p:cNvSpPr>
          <p:nvPr/>
        </p:nvSpPr>
        <p:spPr bwMode="auto">
          <a:xfrm>
            <a:off x="5280025" y="5708650"/>
            <a:ext cx="5338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600" b="1" dirty="0">
                <a:effectLst>
                  <a:glow rad="63500">
                    <a:schemeClr val="bg1">
                      <a:alpha val="40000"/>
                    </a:schemeClr>
                  </a:glow>
                </a:effectLst>
                <a:latin typeface="+mj-lt"/>
              </a:rPr>
              <a:t>MOZAMBIQUE</a:t>
            </a:r>
          </a:p>
        </p:txBody>
      </p:sp>
      <p:sp>
        <p:nvSpPr>
          <p:cNvPr id="26" name="Rectangle 20"/>
          <p:cNvSpPr>
            <a:spLocks noChangeArrowheads="1"/>
          </p:cNvSpPr>
          <p:nvPr/>
        </p:nvSpPr>
        <p:spPr bwMode="auto">
          <a:xfrm>
            <a:off x="4976813" y="5602288"/>
            <a:ext cx="42319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600" b="1">
                <a:effectLst>
                  <a:glow rad="63500">
                    <a:schemeClr val="bg1">
                      <a:alpha val="40000"/>
                    </a:schemeClr>
                  </a:glow>
                </a:effectLst>
                <a:latin typeface="+mj-lt"/>
              </a:rPr>
              <a:t>ZIMBABWE</a:t>
            </a:r>
          </a:p>
        </p:txBody>
      </p:sp>
      <p:sp>
        <p:nvSpPr>
          <p:cNvPr id="27" name="Rectangle 21"/>
          <p:cNvSpPr>
            <a:spLocks noChangeArrowheads="1"/>
          </p:cNvSpPr>
          <p:nvPr/>
        </p:nvSpPr>
        <p:spPr bwMode="auto">
          <a:xfrm>
            <a:off x="4178300" y="4473575"/>
            <a:ext cx="45845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600" b="1">
                <a:effectLst>
                  <a:glow rad="63500">
                    <a:schemeClr val="bg1">
                      <a:alpha val="40000"/>
                    </a:schemeClr>
                  </a:glow>
                </a:effectLst>
                <a:latin typeface="+mj-lt"/>
              </a:rPr>
              <a:t>CAMEROON</a:t>
            </a:r>
          </a:p>
        </p:txBody>
      </p:sp>
      <p:sp>
        <p:nvSpPr>
          <p:cNvPr id="28" name="Rectangle 22"/>
          <p:cNvSpPr>
            <a:spLocks noChangeArrowheads="1"/>
          </p:cNvSpPr>
          <p:nvPr/>
        </p:nvSpPr>
        <p:spPr bwMode="auto">
          <a:xfrm>
            <a:off x="5472113" y="4251325"/>
            <a:ext cx="36227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600" b="1">
                <a:effectLst>
                  <a:glow rad="63500">
                    <a:schemeClr val="bg1">
                      <a:alpha val="40000"/>
                    </a:schemeClr>
                  </a:glow>
                </a:effectLst>
                <a:latin typeface="+mj-lt"/>
              </a:rPr>
              <a:t>ETHIOPIA</a:t>
            </a:r>
          </a:p>
        </p:txBody>
      </p:sp>
      <p:sp>
        <p:nvSpPr>
          <p:cNvPr id="29" name="Rectangle 23"/>
          <p:cNvSpPr>
            <a:spLocks noChangeArrowheads="1"/>
          </p:cNvSpPr>
          <p:nvPr/>
        </p:nvSpPr>
        <p:spPr bwMode="auto">
          <a:xfrm>
            <a:off x="5281613" y="5037138"/>
            <a:ext cx="39433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600" b="1">
                <a:effectLst>
                  <a:glow rad="63500">
                    <a:schemeClr val="bg1">
                      <a:alpha val="40000"/>
                    </a:schemeClr>
                  </a:glow>
                </a:effectLst>
                <a:latin typeface="+mj-lt"/>
              </a:rPr>
              <a:t>TANZANIA</a:t>
            </a:r>
          </a:p>
        </p:txBody>
      </p:sp>
      <p:sp>
        <p:nvSpPr>
          <p:cNvPr id="30" name="Rectangle 24"/>
          <p:cNvSpPr>
            <a:spLocks noChangeArrowheads="1"/>
          </p:cNvSpPr>
          <p:nvPr/>
        </p:nvSpPr>
        <p:spPr bwMode="auto">
          <a:xfrm>
            <a:off x="5510213" y="4710113"/>
            <a:ext cx="27090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600" b="1">
                <a:effectLst>
                  <a:glow rad="63500">
                    <a:schemeClr val="bg1">
                      <a:alpha val="40000"/>
                    </a:schemeClr>
                  </a:glow>
                </a:effectLst>
                <a:latin typeface="+mj-lt"/>
              </a:rPr>
              <a:t>KENYA</a:t>
            </a:r>
          </a:p>
        </p:txBody>
      </p:sp>
      <p:sp>
        <p:nvSpPr>
          <p:cNvPr id="31" name="Line 25"/>
          <p:cNvSpPr>
            <a:spLocks noChangeShapeType="1"/>
          </p:cNvSpPr>
          <p:nvPr/>
        </p:nvSpPr>
        <p:spPr bwMode="auto">
          <a:xfrm flipH="1">
            <a:off x="3087687" y="4267201"/>
            <a:ext cx="119062" cy="91618"/>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32" name="Line 26"/>
          <p:cNvSpPr>
            <a:spLocks noChangeShapeType="1"/>
          </p:cNvSpPr>
          <p:nvPr/>
        </p:nvSpPr>
        <p:spPr bwMode="auto">
          <a:xfrm>
            <a:off x="3819525" y="4300538"/>
            <a:ext cx="14288" cy="15875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33" name="Line 27"/>
          <p:cNvSpPr>
            <a:spLocks noChangeShapeType="1"/>
          </p:cNvSpPr>
          <p:nvPr/>
        </p:nvSpPr>
        <p:spPr bwMode="auto">
          <a:xfrm flipH="1">
            <a:off x="4255860" y="4860926"/>
            <a:ext cx="127227" cy="10795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34" name="Rectangle 28"/>
          <p:cNvSpPr>
            <a:spLocks noChangeArrowheads="1"/>
          </p:cNvSpPr>
          <p:nvPr/>
        </p:nvSpPr>
        <p:spPr bwMode="auto">
          <a:xfrm>
            <a:off x="2913063" y="5084763"/>
            <a:ext cx="76944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Percent lacking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electricity</a:t>
            </a:r>
            <a:endParaRPr kumimoji="0" lang="en-US" altLang="en-US" sz="1800" b="1" i="0" u="none" strike="noStrike" cap="none" normalizeH="0" baseline="0" dirty="0" smtClean="0">
              <a:ln>
                <a:noFill/>
              </a:ln>
              <a:solidFill>
                <a:schemeClr val="tx1"/>
              </a:solidFill>
              <a:effectLst/>
              <a:latin typeface="Arial Black" panose="020B0A04020102020204" pitchFamily="34" charset="0"/>
            </a:endParaRPr>
          </a:p>
        </p:txBody>
      </p:sp>
      <p:sp>
        <p:nvSpPr>
          <p:cNvPr id="36" name="Rectangle 30"/>
          <p:cNvSpPr>
            <a:spLocks noChangeArrowheads="1"/>
          </p:cNvSpPr>
          <p:nvPr/>
        </p:nvSpPr>
        <p:spPr bwMode="auto">
          <a:xfrm>
            <a:off x="3673474" y="5445125"/>
            <a:ext cx="63318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Percent with</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mobile phones</a:t>
            </a:r>
            <a:endParaRPr kumimoji="0" lang="en-US" altLang="en-US" sz="1800" b="1" i="0" u="none" strike="noStrike" cap="none" normalizeH="0" baseline="0" dirty="0" smtClean="0">
              <a:ln>
                <a:noFill/>
              </a:ln>
              <a:solidFill>
                <a:schemeClr val="tx1"/>
              </a:solidFill>
              <a:effectLst/>
              <a:latin typeface="+mj-lt"/>
            </a:endParaRPr>
          </a:p>
        </p:txBody>
      </p:sp>
      <p:sp>
        <p:nvSpPr>
          <p:cNvPr id="38" name="Rectangle 32"/>
          <p:cNvSpPr>
            <a:spLocks noChangeArrowheads="1"/>
          </p:cNvSpPr>
          <p:nvPr/>
        </p:nvSpPr>
        <p:spPr bwMode="auto">
          <a:xfrm>
            <a:off x="3087688" y="5308600"/>
            <a:ext cx="56746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75 and above</a:t>
            </a:r>
            <a:endParaRPr kumimoji="0" lang="en-US" altLang="en-US" sz="1800" b="1" i="0" u="none" strike="noStrike" cap="none" normalizeH="0" baseline="0" smtClean="0">
              <a:ln>
                <a:noFill/>
              </a:ln>
              <a:solidFill>
                <a:schemeClr val="tx1"/>
              </a:solidFill>
              <a:effectLst/>
              <a:latin typeface="+mj-lt"/>
            </a:endParaRPr>
          </a:p>
        </p:txBody>
      </p:sp>
      <p:sp>
        <p:nvSpPr>
          <p:cNvPr id="39" name="Rectangle 33"/>
          <p:cNvSpPr>
            <a:spLocks noChangeArrowheads="1"/>
          </p:cNvSpPr>
          <p:nvPr/>
        </p:nvSpPr>
        <p:spPr bwMode="auto">
          <a:xfrm>
            <a:off x="3087688" y="5434013"/>
            <a:ext cx="24846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50–74</a:t>
            </a:r>
            <a:endParaRPr kumimoji="0" lang="en-US" altLang="en-US" sz="1800" b="1" i="0" u="none" strike="noStrike" cap="none" normalizeH="0" baseline="0" smtClean="0">
              <a:ln>
                <a:noFill/>
              </a:ln>
              <a:solidFill>
                <a:schemeClr val="tx1"/>
              </a:solidFill>
              <a:effectLst/>
              <a:latin typeface="+mj-lt"/>
            </a:endParaRPr>
          </a:p>
        </p:txBody>
      </p:sp>
      <p:sp>
        <p:nvSpPr>
          <p:cNvPr id="40" name="Rectangle 34"/>
          <p:cNvSpPr>
            <a:spLocks noChangeArrowheads="1"/>
          </p:cNvSpPr>
          <p:nvPr/>
        </p:nvSpPr>
        <p:spPr bwMode="auto">
          <a:xfrm>
            <a:off x="3087688" y="5561013"/>
            <a:ext cx="24846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25–49</a:t>
            </a:r>
            <a:endParaRPr kumimoji="0" lang="en-US" altLang="en-US" sz="1800" b="1" i="0" u="none" strike="noStrike" cap="none" normalizeH="0" baseline="0" smtClean="0">
              <a:ln>
                <a:noFill/>
              </a:ln>
              <a:solidFill>
                <a:schemeClr val="tx1"/>
              </a:solidFill>
              <a:effectLst/>
              <a:latin typeface="+mj-lt"/>
            </a:endParaRPr>
          </a:p>
        </p:txBody>
      </p:sp>
      <p:sp>
        <p:nvSpPr>
          <p:cNvPr id="41" name="Rectangle 35"/>
          <p:cNvSpPr>
            <a:spLocks noChangeArrowheads="1"/>
          </p:cNvSpPr>
          <p:nvPr/>
        </p:nvSpPr>
        <p:spPr bwMode="auto">
          <a:xfrm>
            <a:off x="3087688" y="5686425"/>
            <a:ext cx="37991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below 25</a:t>
            </a:r>
            <a:endParaRPr kumimoji="0" lang="en-US" altLang="en-US" sz="1800" b="1" i="0" u="none" strike="noStrike" cap="none" normalizeH="0" baseline="0" smtClean="0">
              <a:ln>
                <a:noFill/>
              </a:ln>
              <a:solidFill>
                <a:schemeClr val="tx1"/>
              </a:solidFill>
              <a:effectLst/>
              <a:latin typeface="+mj-lt"/>
            </a:endParaRPr>
          </a:p>
        </p:txBody>
      </p:sp>
      <p:sp>
        <p:nvSpPr>
          <p:cNvPr id="42" name="Rectangle 36"/>
          <p:cNvSpPr>
            <a:spLocks noChangeArrowheads="1"/>
          </p:cNvSpPr>
          <p:nvPr/>
        </p:nvSpPr>
        <p:spPr bwMode="auto">
          <a:xfrm>
            <a:off x="3087688" y="5813425"/>
            <a:ext cx="31899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no data</a:t>
            </a:r>
            <a:endParaRPr kumimoji="0" lang="en-US" altLang="en-US" sz="1800" b="1" i="0" u="none" strike="noStrike" cap="none" normalizeH="0" baseline="0" smtClean="0">
              <a:ln>
                <a:noFill/>
              </a:ln>
              <a:solidFill>
                <a:schemeClr val="tx1"/>
              </a:solidFill>
              <a:effectLst/>
              <a:latin typeface="+mj-lt"/>
            </a:endParaRPr>
          </a:p>
        </p:txBody>
      </p:sp>
      <p:sp>
        <p:nvSpPr>
          <p:cNvPr id="46" name="Rectangle 40"/>
          <p:cNvSpPr>
            <a:spLocks noChangeArrowheads="1"/>
          </p:cNvSpPr>
          <p:nvPr/>
        </p:nvSpPr>
        <p:spPr bwMode="auto">
          <a:xfrm>
            <a:off x="3013075" y="4365625"/>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FFFFFF"/>
                </a:solidFill>
                <a:effectLst/>
                <a:latin typeface="+mj-lt"/>
              </a:rPr>
              <a:t>42</a:t>
            </a:r>
            <a:endParaRPr kumimoji="0" lang="en-US" altLang="en-US" sz="1600" b="1" i="0" u="none" strike="noStrike" cap="none" normalizeH="0" baseline="0" smtClean="0">
              <a:ln>
                <a:noFill/>
              </a:ln>
              <a:solidFill>
                <a:schemeClr val="tx1"/>
              </a:solidFill>
              <a:effectLst/>
              <a:latin typeface="+mj-lt"/>
            </a:endParaRPr>
          </a:p>
        </p:txBody>
      </p:sp>
      <p:sp>
        <p:nvSpPr>
          <p:cNvPr id="47" name="Rectangle 41"/>
          <p:cNvSpPr>
            <a:spLocks noChangeArrowheads="1"/>
          </p:cNvSpPr>
          <p:nvPr/>
        </p:nvSpPr>
        <p:spPr bwMode="auto">
          <a:xfrm>
            <a:off x="3511550" y="4268788"/>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FFFFFF"/>
                </a:solidFill>
                <a:effectLst/>
                <a:latin typeface="+mj-lt"/>
              </a:rPr>
              <a:t>53</a:t>
            </a:r>
            <a:endParaRPr kumimoji="0" lang="en-US" altLang="en-US" sz="1600" b="1" i="0" u="none" strike="noStrike" cap="none" normalizeH="0" baseline="0" smtClean="0">
              <a:ln>
                <a:noFill/>
              </a:ln>
              <a:solidFill>
                <a:schemeClr val="tx1"/>
              </a:solidFill>
              <a:effectLst/>
              <a:latin typeface="+mj-lt"/>
            </a:endParaRPr>
          </a:p>
        </p:txBody>
      </p:sp>
      <p:sp>
        <p:nvSpPr>
          <p:cNvPr id="48" name="Rectangle 42"/>
          <p:cNvSpPr>
            <a:spLocks noChangeArrowheads="1"/>
          </p:cNvSpPr>
          <p:nvPr/>
        </p:nvSpPr>
        <p:spPr bwMode="auto">
          <a:xfrm>
            <a:off x="3849688" y="4492625"/>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FFFFFF"/>
                </a:solidFill>
                <a:effectLst/>
                <a:latin typeface="+mj-lt"/>
              </a:rPr>
              <a:t>38</a:t>
            </a:r>
            <a:endParaRPr kumimoji="0" lang="en-US" altLang="en-US" sz="1600" b="1" i="0" u="none" strike="noStrike" cap="none" normalizeH="0" baseline="0" smtClean="0">
              <a:ln>
                <a:noFill/>
              </a:ln>
              <a:solidFill>
                <a:schemeClr val="tx1"/>
              </a:solidFill>
              <a:effectLst/>
              <a:latin typeface="+mj-lt"/>
            </a:endParaRPr>
          </a:p>
        </p:txBody>
      </p:sp>
      <p:sp>
        <p:nvSpPr>
          <p:cNvPr id="49" name="Rectangle 43"/>
          <p:cNvSpPr>
            <a:spLocks noChangeArrowheads="1"/>
          </p:cNvSpPr>
          <p:nvPr/>
        </p:nvSpPr>
        <p:spPr bwMode="auto">
          <a:xfrm>
            <a:off x="4094163" y="4098925"/>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FFFFFF"/>
                </a:solidFill>
                <a:effectLst/>
                <a:latin typeface="+mj-lt"/>
              </a:rPr>
              <a:t>45</a:t>
            </a:r>
            <a:endParaRPr kumimoji="0" lang="en-US" altLang="en-US" sz="1600" b="1" i="0" u="none" strike="noStrike" cap="none" normalizeH="0" baseline="0" smtClean="0">
              <a:ln>
                <a:noFill/>
              </a:ln>
              <a:solidFill>
                <a:schemeClr val="tx1"/>
              </a:solidFill>
              <a:effectLst/>
              <a:latin typeface="+mj-lt"/>
            </a:endParaRPr>
          </a:p>
        </p:txBody>
      </p:sp>
      <p:sp>
        <p:nvSpPr>
          <p:cNvPr id="50" name="Rectangle 44"/>
          <p:cNvSpPr>
            <a:spLocks noChangeArrowheads="1"/>
          </p:cNvSpPr>
          <p:nvPr/>
        </p:nvSpPr>
        <p:spPr bwMode="auto">
          <a:xfrm>
            <a:off x="4376738" y="4298950"/>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FFFFFF"/>
                </a:solidFill>
                <a:effectLst/>
                <a:latin typeface="+mj-lt"/>
              </a:rPr>
              <a:t>40</a:t>
            </a:r>
            <a:endParaRPr kumimoji="0" lang="en-US" altLang="en-US" sz="1600" b="1" i="0" u="none" strike="noStrike" cap="none" normalizeH="0" baseline="0" smtClean="0">
              <a:ln>
                <a:noFill/>
              </a:ln>
              <a:solidFill>
                <a:schemeClr val="tx1"/>
              </a:solidFill>
              <a:effectLst/>
              <a:latin typeface="+mj-lt"/>
            </a:endParaRPr>
          </a:p>
        </p:txBody>
      </p:sp>
      <p:sp>
        <p:nvSpPr>
          <p:cNvPr id="51" name="Rectangle 45"/>
          <p:cNvSpPr>
            <a:spLocks noChangeArrowheads="1"/>
          </p:cNvSpPr>
          <p:nvPr/>
        </p:nvSpPr>
        <p:spPr bwMode="auto">
          <a:xfrm>
            <a:off x="4714876" y="4154488"/>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FFFFFF"/>
                </a:solidFill>
                <a:effectLst/>
                <a:latin typeface="+mj-lt"/>
              </a:rPr>
              <a:t>22</a:t>
            </a:r>
            <a:endParaRPr kumimoji="0" lang="en-US" altLang="en-US" sz="1600" b="1" i="0" u="none" strike="noStrike" cap="none" normalizeH="0" baseline="0" smtClean="0">
              <a:ln>
                <a:noFill/>
              </a:ln>
              <a:solidFill>
                <a:schemeClr val="tx1"/>
              </a:solidFill>
              <a:effectLst/>
              <a:latin typeface="+mj-lt"/>
            </a:endParaRPr>
          </a:p>
        </p:txBody>
      </p:sp>
      <p:sp>
        <p:nvSpPr>
          <p:cNvPr id="52" name="Rectangle 46"/>
          <p:cNvSpPr>
            <a:spLocks noChangeArrowheads="1"/>
          </p:cNvSpPr>
          <p:nvPr/>
        </p:nvSpPr>
        <p:spPr bwMode="auto">
          <a:xfrm>
            <a:off x="5621338" y="4067176"/>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FFFFFF"/>
                </a:solidFill>
                <a:effectLst/>
                <a:latin typeface="+mj-lt"/>
              </a:rPr>
              <a:t>34</a:t>
            </a:r>
            <a:endParaRPr kumimoji="0" lang="en-US" altLang="en-US" sz="1600" b="1" i="0" u="none" strike="noStrike" cap="none" normalizeH="0" baseline="0" smtClean="0">
              <a:ln>
                <a:noFill/>
              </a:ln>
              <a:solidFill>
                <a:schemeClr val="tx1"/>
              </a:solidFill>
              <a:effectLst/>
              <a:latin typeface="+mj-lt"/>
            </a:endParaRPr>
          </a:p>
        </p:txBody>
      </p:sp>
      <p:sp>
        <p:nvSpPr>
          <p:cNvPr id="53" name="Rectangle 47"/>
          <p:cNvSpPr>
            <a:spLocks noChangeArrowheads="1"/>
          </p:cNvSpPr>
          <p:nvPr/>
        </p:nvSpPr>
        <p:spPr bwMode="auto">
          <a:xfrm>
            <a:off x="5302250" y="4475163"/>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FFFFFF"/>
                </a:solidFill>
                <a:effectLst/>
                <a:latin typeface="+mj-lt"/>
              </a:rPr>
              <a:t>41</a:t>
            </a:r>
            <a:endParaRPr kumimoji="0" lang="en-US" altLang="en-US" sz="1600" b="1" i="0" u="none" strike="noStrike" cap="none" normalizeH="0" baseline="0" smtClean="0">
              <a:ln>
                <a:noFill/>
              </a:ln>
              <a:solidFill>
                <a:schemeClr val="tx1"/>
              </a:solidFill>
              <a:effectLst/>
              <a:latin typeface="+mj-lt"/>
            </a:endParaRPr>
          </a:p>
        </p:txBody>
      </p:sp>
      <p:sp>
        <p:nvSpPr>
          <p:cNvPr id="54" name="Rectangle 48"/>
          <p:cNvSpPr>
            <a:spLocks noChangeArrowheads="1"/>
          </p:cNvSpPr>
          <p:nvPr/>
        </p:nvSpPr>
        <p:spPr bwMode="auto">
          <a:xfrm>
            <a:off x="5621338" y="4575175"/>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FFFFFF"/>
                </a:solidFill>
                <a:effectLst/>
                <a:latin typeface="+mj-lt"/>
              </a:rPr>
              <a:t>59</a:t>
            </a:r>
            <a:endParaRPr kumimoji="0" lang="en-US" altLang="en-US" sz="1600" b="1" i="0" u="none" strike="noStrike" cap="none" normalizeH="0" baseline="0" smtClean="0">
              <a:ln>
                <a:noFill/>
              </a:ln>
              <a:solidFill>
                <a:schemeClr val="tx1"/>
              </a:solidFill>
              <a:effectLst/>
              <a:latin typeface="+mj-lt"/>
            </a:endParaRPr>
          </a:p>
        </p:txBody>
      </p:sp>
      <p:sp>
        <p:nvSpPr>
          <p:cNvPr id="55" name="Rectangle 49"/>
          <p:cNvSpPr>
            <a:spLocks noChangeArrowheads="1"/>
          </p:cNvSpPr>
          <p:nvPr/>
        </p:nvSpPr>
        <p:spPr bwMode="auto">
          <a:xfrm>
            <a:off x="5170488" y="5464175"/>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FFFFFF"/>
                </a:solidFill>
                <a:effectLst/>
                <a:latin typeface="+mj-lt"/>
              </a:rPr>
              <a:t>58</a:t>
            </a:r>
            <a:endParaRPr kumimoji="0" lang="en-US" altLang="en-US" sz="1600" b="1" i="0" u="none" strike="noStrike" cap="none" normalizeH="0" baseline="0" smtClean="0">
              <a:ln>
                <a:noFill/>
              </a:ln>
              <a:solidFill>
                <a:schemeClr val="tx1"/>
              </a:solidFill>
              <a:effectLst/>
              <a:latin typeface="+mj-lt"/>
            </a:endParaRPr>
          </a:p>
        </p:txBody>
      </p:sp>
      <p:sp>
        <p:nvSpPr>
          <p:cNvPr id="56" name="Rectangle 50"/>
          <p:cNvSpPr>
            <a:spLocks noChangeArrowheads="1"/>
          </p:cNvSpPr>
          <p:nvPr/>
        </p:nvSpPr>
        <p:spPr bwMode="auto">
          <a:xfrm>
            <a:off x="5475288" y="4868863"/>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FFFFFF"/>
                </a:solidFill>
                <a:effectLst/>
                <a:latin typeface="+mj-lt"/>
              </a:rPr>
              <a:t>42</a:t>
            </a:r>
            <a:endParaRPr kumimoji="0" lang="en-US" altLang="en-US" sz="1600" b="1" i="0" u="none" strike="noStrike" cap="none" normalizeH="0" baseline="0" smtClean="0">
              <a:ln>
                <a:noFill/>
              </a:ln>
              <a:solidFill>
                <a:schemeClr val="tx1"/>
              </a:solidFill>
              <a:effectLst/>
              <a:latin typeface="+mj-lt"/>
            </a:endParaRPr>
          </a:p>
        </p:txBody>
      </p:sp>
      <p:sp>
        <p:nvSpPr>
          <p:cNvPr id="57" name="Rectangle 51"/>
          <p:cNvSpPr>
            <a:spLocks noChangeArrowheads="1"/>
          </p:cNvSpPr>
          <p:nvPr/>
        </p:nvSpPr>
        <p:spPr bwMode="auto">
          <a:xfrm>
            <a:off x="4171950" y="4968875"/>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FFFFFF"/>
                </a:solidFill>
                <a:effectLst/>
                <a:latin typeface="+mj-lt"/>
              </a:rPr>
              <a:t>58</a:t>
            </a:r>
            <a:endParaRPr kumimoji="0" lang="en-US" altLang="en-US" sz="1600" b="1" i="0" u="none" strike="noStrike" cap="none" normalizeH="0" baseline="0" smtClean="0">
              <a:ln>
                <a:noFill/>
              </a:ln>
              <a:solidFill>
                <a:schemeClr val="tx1"/>
              </a:solidFill>
              <a:effectLst/>
              <a:latin typeface="+mj-lt"/>
            </a:endParaRPr>
          </a:p>
        </p:txBody>
      </p:sp>
      <p:sp>
        <p:nvSpPr>
          <p:cNvPr id="58" name="Rectangle 52"/>
          <p:cNvSpPr>
            <a:spLocks noChangeArrowheads="1"/>
          </p:cNvSpPr>
          <p:nvPr/>
        </p:nvSpPr>
        <p:spPr bwMode="auto">
          <a:xfrm>
            <a:off x="4854575" y="4589463"/>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FFFFFF"/>
                </a:solidFill>
                <a:effectLst/>
                <a:latin typeface="+mj-lt"/>
              </a:rPr>
              <a:t>26</a:t>
            </a:r>
            <a:endParaRPr kumimoji="0" lang="en-US" altLang="en-US" sz="1600" b="1" i="0" u="none" strike="noStrike" cap="none" normalizeH="0" baseline="0" smtClean="0">
              <a:ln>
                <a:noFill/>
              </a:ln>
              <a:solidFill>
                <a:schemeClr val="tx1"/>
              </a:solidFill>
              <a:effectLst/>
              <a:latin typeface="+mj-lt"/>
            </a:endParaRPr>
          </a:p>
        </p:txBody>
      </p:sp>
      <p:sp>
        <p:nvSpPr>
          <p:cNvPr id="59" name="Rectangle 53"/>
          <p:cNvSpPr>
            <a:spLocks noChangeArrowheads="1"/>
          </p:cNvSpPr>
          <p:nvPr/>
        </p:nvSpPr>
        <p:spPr bwMode="auto">
          <a:xfrm>
            <a:off x="4614863" y="5164138"/>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FFFFFF"/>
                </a:solidFill>
                <a:effectLst/>
                <a:latin typeface="+mj-lt"/>
              </a:rPr>
              <a:t>31</a:t>
            </a:r>
            <a:endParaRPr kumimoji="0" lang="en-US" altLang="en-US" sz="1600" b="1" i="0" u="none" strike="noStrike" cap="none" normalizeH="0" baseline="0" smtClean="0">
              <a:ln>
                <a:noFill/>
              </a:ln>
              <a:solidFill>
                <a:schemeClr val="tx1"/>
              </a:solidFill>
              <a:effectLst/>
              <a:latin typeface="+mj-lt"/>
            </a:endParaRPr>
          </a:p>
        </p:txBody>
      </p:sp>
      <p:sp>
        <p:nvSpPr>
          <p:cNvPr id="60" name="Rectangle 54"/>
          <p:cNvSpPr>
            <a:spLocks noChangeArrowheads="1"/>
          </p:cNvSpPr>
          <p:nvPr/>
        </p:nvSpPr>
        <p:spPr bwMode="auto">
          <a:xfrm>
            <a:off x="5511800" y="5556250"/>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FFFFFF"/>
                </a:solidFill>
                <a:effectLst/>
                <a:latin typeface="+mj-lt"/>
              </a:rPr>
              <a:t>47</a:t>
            </a:r>
            <a:endParaRPr kumimoji="0" lang="en-US" altLang="en-US" sz="1600" b="1" i="0" u="none" strike="noStrike" cap="none" normalizeH="0" baseline="0" smtClean="0">
              <a:ln>
                <a:noFill/>
              </a:ln>
              <a:solidFill>
                <a:schemeClr val="tx1"/>
              </a:solidFill>
              <a:effectLst/>
              <a:latin typeface="+mj-lt"/>
            </a:endParaRPr>
          </a:p>
        </p:txBody>
      </p:sp>
      <p:sp>
        <p:nvSpPr>
          <p:cNvPr id="61" name="Rectangle 55"/>
          <p:cNvSpPr>
            <a:spLocks noChangeArrowheads="1"/>
          </p:cNvSpPr>
          <p:nvPr/>
        </p:nvSpPr>
        <p:spPr bwMode="auto">
          <a:xfrm>
            <a:off x="4862513" y="6003925"/>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FFFFFF"/>
                </a:solidFill>
                <a:effectLst/>
                <a:latin typeface="+mj-lt"/>
              </a:rPr>
              <a:t>68</a:t>
            </a:r>
            <a:endParaRPr kumimoji="0" lang="en-US" altLang="en-US" sz="1600" b="1" i="0" u="none" strike="noStrike" cap="none" normalizeH="0" baseline="0" smtClean="0">
              <a:ln>
                <a:noFill/>
              </a:ln>
              <a:solidFill>
                <a:schemeClr val="tx1"/>
              </a:solidFill>
              <a:effectLst/>
              <a:latin typeface="+mj-lt"/>
            </a:endParaRPr>
          </a:p>
        </p:txBody>
      </p:sp>
      <p:sp>
        <p:nvSpPr>
          <p:cNvPr id="62" name="Rectangle 56"/>
          <p:cNvSpPr>
            <a:spLocks noChangeArrowheads="1"/>
          </p:cNvSpPr>
          <p:nvPr/>
        </p:nvSpPr>
        <p:spPr bwMode="auto">
          <a:xfrm>
            <a:off x="3910013" y="5745163"/>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FFFFFF"/>
                </a:solidFill>
                <a:effectLst/>
                <a:latin typeface="+mj-lt"/>
              </a:rPr>
              <a:t>50</a:t>
            </a:r>
            <a:endParaRPr kumimoji="0" lang="en-US" altLang="en-US" sz="16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32938621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56B2C-6503-4C85-9F11-4DD9655E5B28}"/>
              </a:ext>
            </a:extLst>
          </p:cNvPr>
          <p:cNvSpPr>
            <a:spLocks noGrp="1"/>
          </p:cNvSpPr>
          <p:nvPr>
            <p:ph type="title"/>
          </p:nvPr>
        </p:nvSpPr>
        <p:spPr/>
        <p:txBody>
          <a:bodyPr/>
          <a:lstStyle/>
          <a:p>
            <a:r>
              <a:rPr lang="en-US" sz="3400" dirty="0"/>
              <a:t>4.1.3 Diffusion of Electronic Communications </a:t>
            </a:r>
            <a:r>
              <a:rPr lang="en-US" sz="2000" b="0" dirty="0"/>
              <a:t>(3 of 5)</a:t>
            </a:r>
          </a:p>
        </p:txBody>
      </p:sp>
      <p:sp>
        <p:nvSpPr>
          <p:cNvPr id="3" name="Content Placeholder 2">
            <a:extLst>
              <a:ext uri="{FF2B5EF4-FFF2-40B4-BE49-F238E27FC236}">
                <a16:creationId xmlns:a16="http://schemas.microsoft.com/office/drawing/2014/main" id="{A966ECCD-489A-45C9-B11C-A80F47C3AD62}"/>
              </a:ext>
            </a:extLst>
          </p:cNvPr>
          <p:cNvSpPr>
            <a:spLocks noGrp="1"/>
          </p:cNvSpPr>
          <p:nvPr>
            <p:ph sz="quarter" idx="13"/>
          </p:nvPr>
        </p:nvSpPr>
        <p:spPr>
          <a:xfrm>
            <a:off x="457200" y="1556326"/>
            <a:ext cx="8229600" cy="1821874"/>
          </a:xfrm>
        </p:spPr>
        <p:txBody>
          <a:bodyPr/>
          <a:lstStyle/>
          <a:p>
            <a:pPr marL="432" indent="0">
              <a:buNone/>
            </a:pPr>
            <a:r>
              <a:rPr lang="en-US" b="1" dirty="0"/>
              <a:t>Figure 4-10: </a:t>
            </a:r>
            <a:r>
              <a:rPr lang="en-US" dirty="0"/>
              <a:t>Most popular social network, 2009. A wide variety of social media were in use globally, especially in Eastern Europe and Southeast Asia.  By 2018, Facebook had come to dominate except in countries where the government limited access.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0366" y="3367133"/>
            <a:ext cx="2147676" cy="3212591"/>
          </a:xfrm>
          <a:prstGeom prst="rect">
            <a:avLst/>
          </a:prstGeom>
        </p:spPr>
      </p:pic>
      <p:sp>
        <p:nvSpPr>
          <p:cNvPr id="157" name="Rectangle 553"/>
          <p:cNvSpPr>
            <a:spLocks noChangeArrowheads="1"/>
          </p:cNvSpPr>
          <p:nvPr/>
        </p:nvSpPr>
        <p:spPr bwMode="auto">
          <a:xfrm>
            <a:off x="3529950" y="3407470"/>
            <a:ext cx="28854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(a) 2009</a:t>
            </a:r>
            <a:endParaRPr kumimoji="0" lang="en-US" altLang="en-US" sz="1100" b="1" i="0" u="none" strike="noStrike" cap="none" normalizeH="0" baseline="0" dirty="0" smtClean="0">
              <a:ln>
                <a:noFill/>
              </a:ln>
              <a:solidFill>
                <a:schemeClr val="tx1"/>
              </a:solidFill>
              <a:effectLst/>
              <a:latin typeface="+mj-lt"/>
            </a:endParaRPr>
          </a:p>
        </p:txBody>
      </p:sp>
      <p:sp>
        <p:nvSpPr>
          <p:cNvPr id="158" name="Rectangle 554"/>
          <p:cNvSpPr>
            <a:spLocks noChangeArrowheads="1"/>
          </p:cNvSpPr>
          <p:nvPr/>
        </p:nvSpPr>
        <p:spPr bwMode="auto">
          <a:xfrm>
            <a:off x="3529950" y="4605358"/>
            <a:ext cx="29174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(b) 2018</a:t>
            </a:r>
            <a:endParaRPr kumimoji="0" lang="en-US" altLang="en-US" sz="1100" b="1" i="0" u="none" strike="noStrike" cap="none" normalizeH="0" baseline="0" dirty="0" smtClean="0">
              <a:ln>
                <a:noFill/>
              </a:ln>
              <a:solidFill>
                <a:schemeClr val="tx1"/>
              </a:solidFill>
              <a:effectLst/>
              <a:latin typeface="+mj-lt"/>
            </a:endParaRPr>
          </a:p>
        </p:txBody>
      </p:sp>
      <p:sp>
        <p:nvSpPr>
          <p:cNvPr id="159" name="Rectangle 555"/>
          <p:cNvSpPr>
            <a:spLocks noChangeArrowheads="1"/>
          </p:cNvSpPr>
          <p:nvPr/>
        </p:nvSpPr>
        <p:spPr bwMode="auto">
          <a:xfrm>
            <a:off x="3672657" y="5797781"/>
            <a:ext cx="179536"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Facebook</a:t>
            </a:r>
            <a:endParaRPr kumimoji="0" lang="en-US" altLang="en-US" sz="1050" b="1" i="0" u="none" strike="noStrike" cap="none" normalizeH="0" baseline="0" smtClean="0">
              <a:ln>
                <a:noFill/>
              </a:ln>
              <a:solidFill>
                <a:schemeClr val="tx1"/>
              </a:solidFill>
              <a:effectLst/>
              <a:latin typeface="+mj-lt"/>
            </a:endParaRPr>
          </a:p>
        </p:txBody>
      </p:sp>
      <p:sp>
        <p:nvSpPr>
          <p:cNvPr id="160" name="Rectangle 556"/>
          <p:cNvSpPr>
            <a:spLocks noChangeArrowheads="1"/>
          </p:cNvSpPr>
          <p:nvPr/>
        </p:nvSpPr>
        <p:spPr bwMode="auto">
          <a:xfrm>
            <a:off x="3672657" y="5874972"/>
            <a:ext cx="200376"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V Kontakte</a:t>
            </a:r>
            <a:endParaRPr kumimoji="0" lang="en-US" altLang="en-US" sz="1050" b="1" i="0" u="none" strike="noStrike" cap="none" normalizeH="0" baseline="0" smtClean="0">
              <a:ln>
                <a:noFill/>
              </a:ln>
              <a:solidFill>
                <a:schemeClr val="tx1"/>
              </a:solidFill>
              <a:effectLst/>
              <a:latin typeface="+mj-lt"/>
            </a:endParaRPr>
          </a:p>
        </p:txBody>
      </p:sp>
      <p:sp>
        <p:nvSpPr>
          <p:cNvPr id="161" name="Rectangle 557"/>
          <p:cNvSpPr>
            <a:spLocks noChangeArrowheads="1"/>
          </p:cNvSpPr>
          <p:nvPr/>
        </p:nvSpPr>
        <p:spPr bwMode="auto">
          <a:xfrm>
            <a:off x="3672657" y="5952166"/>
            <a:ext cx="264496"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Odnoklassniki</a:t>
            </a:r>
            <a:endParaRPr kumimoji="0" lang="en-US" altLang="en-US" sz="1050" b="1" i="0" u="none" strike="noStrike" cap="none" normalizeH="0" baseline="0" smtClean="0">
              <a:ln>
                <a:noFill/>
              </a:ln>
              <a:solidFill>
                <a:schemeClr val="tx1"/>
              </a:solidFill>
              <a:effectLst/>
              <a:latin typeface="+mj-lt"/>
            </a:endParaRPr>
          </a:p>
        </p:txBody>
      </p:sp>
      <p:sp>
        <p:nvSpPr>
          <p:cNvPr id="162" name="Rectangle 558"/>
          <p:cNvSpPr>
            <a:spLocks noChangeArrowheads="1"/>
          </p:cNvSpPr>
          <p:nvPr/>
        </p:nvSpPr>
        <p:spPr bwMode="auto">
          <a:xfrm>
            <a:off x="3672657" y="6019834"/>
            <a:ext cx="123432"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QZone</a:t>
            </a:r>
            <a:endParaRPr kumimoji="0" lang="en-US" altLang="en-US" sz="1050" b="1" i="0" u="none" strike="noStrike" cap="none" normalizeH="0" baseline="0" smtClean="0">
              <a:ln>
                <a:noFill/>
              </a:ln>
              <a:solidFill>
                <a:schemeClr val="tx1"/>
              </a:solidFill>
              <a:effectLst/>
              <a:latin typeface="+mj-lt"/>
            </a:endParaRPr>
          </a:p>
        </p:txBody>
      </p:sp>
      <p:sp>
        <p:nvSpPr>
          <p:cNvPr id="163" name="Rectangle 559"/>
          <p:cNvSpPr>
            <a:spLocks noChangeArrowheads="1"/>
          </p:cNvSpPr>
          <p:nvPr/>
        </p:nvSpPr>
        <p:spPr bwMode="auto">
          <a:xfrm>
            <a:off x="3672657" y="6093852"/>
            <a:ext cx="102592"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000000"/>
                </a:solidFill>
                <a:effectLst/>
                <a:latin typeface="+mj-lt"/>
              </a:rPr>
              <a:t>Orkut</a:t>
            </a:r>
            <a:endParaRPr kumimoji="0" lang="en-US" altLang="en-US" sz="1050" b="1" i="0" u="none" strike="noStrike" cap="none" normalizeH="0" baseline="0" dirty="0" smtClean="0">
              <a:ln>
                <a:noFill/>
              </a:ln>
              <a:solidFill>
                <a:schemeClr val="tx1"/>
              </a:solidFill>
              <a:effectLst/>
              <a:latin typeface="+mj-lt"/>
            </a:endParaRPr>
          </a:p>
        </p:txBody>
      </p:sp>
      <p:sp>
        <p:nvSpPr>
          <p:cNvPr id="164" name="Rectangle 560"/>
          <p:cNvSpPr>
            <a:spLocks noChangeArrowheads="1"/>
          </p:cNvSpPr>
          <p:nvPr/>
        </p:nvSpPr>
        <p:spPr bwMode="auto">
          <a:xfrm>
            <a:off x="3672657" y="6163085"/>
            <a:ext cx="187552"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Friendster</a:t>
            </a:r>
            <a:endParaRPr kumimoji="0" lang="en-US" altLang="en-US" sz="1050" b="1" i="0" u="none" strike="noStrike" cap="none" normalizeH="0" baseline="0" smtClean="0">
              <a:ln>
                <a:noFill/>
              </a:ln>
              <a:solidFill>
                <a:schemeClr val="tx1"/>
              </a:solidFill>
              <a:effectLst/>
              <a:latin typeface="+mj-lt"/>
            </a:endParaRPr>
          </a:p>
        </p:txBody>
      </p:sp>
      <p:sp>
        <p:nvSpPr>
          <p:cNvPr id="165" name="Rectangle 561"/>
          <p:cNvSpPr>
            <a:spLocks noChangeArrowheads="1"/>
          </p:cNvSpPr>
          <p:nvPr/>
        </p:nvSpPr>
        <p:spPr bwMode="auto">
          <a:xfrm>
            <a:off x="3672657" y="6233927"/>
            <a:ext cx="22281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Nasza-Klasa</a:t>
            </a:r>
            <a:endParaRPr kumimoji="0" lang="en-US" altLang="en-US" sz="1050" b="1" i="0" u="none" strike="noStrike" cap="none" normalizeH="0" baseline="0" smtClean="0">
              <a:ln>
                <a:noFill/>
              </a:ln>
              <a:solidFill>
                <a:schemeClr val="tx1"/>
              </a:solidFill>
              <a:effectLst/>
              <a:latin typeface="+mj-lt"/>
            </a:endParaRPr>
          </a:p>
        </p:txBody>
      </p:sp>
      <p:sp>
        <p:nvSpPr>
          <p:cNvPr id="166" name="Rectangle 562"/>
          <p:cNvSpPr>
            <a:spLocks noChangeArrowheads="1"/>
          </p:cNvSpPr>
          <p:nvPr/>
        </p:nvSpPr>
        <p:spPr bwMode="auto">
          <a:xfrm>
            <a:off x="3672657" y="6304770"/>
            <a:ext cx="129844"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Wretch</a:t>
            </a:r>
            <a:endParaRPr kumimoji="0" lang="en-US" altLang="en-US" sz="1050" b="1" i="0" u="none" strike="noStrike" cap="none" normalizeH="0" baseline="0" smtClean="0">
              <a:ln>
                <a:noFill/>
              </a:ln>
              <a:solidFill>
                <a:schemeClr val="tx1"/>
              </a:solidFill>
              <a:effectLst/>
              <a:latin typeface="+mj-lt"/>
            </a:endParaRPr>
          </a:p>
        </p:txBody>
      </p:sp>
      <p:sp>
        <p:nvSpPr>
          <p:cNvPr id="167" name="Rectangle 563"/>
          <p:cNvSpPr>
            <a:spLocks noChangeArrowheads="1"/>
          </p:cNvSpPr>
          <p:nvPr/>
        </p:nvSpPr>
        <p:spPr bwMode="auto">
          <a:xfrm>
            <a:off x="3672657" y="6378788"/>
            <a:ext cx="152286"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Cyworld</a:t>
            </a:r>
            <a:endParaRPr kumimoji="0" lang="en-US" altLang="en-US" sz="1050" b="1" i="0" u="none" strike="noStrike" cap="none" normalizeH="0" baseline="0" smtClean="0">
              <a:ln>
                <a:noFill/>
              </a:ln>
              <a:solidFill>
                <a:schemeClr val="tx1"/>
              </a:solidFill>
              <a:effectLst/>
              <a:latin typeface="+mj-lt"/>
            </a:endParaRPr>
          </a:p>
        </p:txBody>
      </p:sp>
      <p:sp>
        <p:nvSpPr>
          <p:cNvPr id="168" name="Rectangle 564"/>
          <p:cNvSpPr>
            <a:spLocks noChangeArrowheads="1"/>
          </p:cNvSpPr>
          <p:nvPr/>
        </p:nvSpPr>
        <p:spPr bwMode="auto">
          <a:xfrm>
            <a:off x="3672657" y="6451241"/>
            <a:ext cx="80150"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err="1" smtClean="0">
                <a:ln>
                  <a:noFill/>
                </a:ln>
                <a:solidFill>
                  <a:srgbClr val="000000"/>
                </a:solidFill>
                <a:effectLst/>
                <a:latin typeface="+mj-lt"/>
              </a:rPr>
              <a:t>Lide</a:t>
            </a:r>
            <a:endParaRPr kumimoji="0" lang="en-US" altLang="en-US" sz="1050" b="1" i="0" u="none" strike="noStrike" cap="none" normalizeH="0" baseline="0" dirty="0" smtClean="0">
              <a:ln>
                <a:noFill/>
              </a:ln>
              <a:solidFill>
                <a:schemeClr val="tx1"/>
              </a:solidFill>
              <a:effectLst/>
              <a:latin typeface="+mj-lt"/>
            </a:endParaRPr>
          </a:p>
        </p:txBody>
      </p:sp>
      <p:sp>
        <p:nvSpPr>
          <p:cNvPr id="169" name="Rectangle 565"/>
          <p:cNvSpPr>
            <a:spLocks noChangeArrowheads="1"/>
          </p:cNvSpPr>
          <p:nvPr/>
        </p:nvSpPr>
        <p:spPr bwMode="auto">
          <a:xfrm>
            <a:off x="4092884" y="5796170"/>
            <a:ext cx="83356"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err="1" smtClean="0">
                <a:ln>
                  <a:noFill/>
                </a:ln>
                <a:solidFill>
                  <a:srgbClr val="000000"/>
                </a:solidFill>
                <a:effectLst/>
                <a:latin typeface="+mj-lt"/>
              </a:rPr>
              <a:t>Iwiw</a:t>
            </a:r>
            <a:endParaRPr kumimoji="0" lang="en-US" altLang="en-US" sz="1050" b="1" i="0" u="none" strike="noStrike" cap="none" normalizeH="0" baseline="0" dirty="0" smtClean="0">
              <a:ln>
                <a:noFill/>
              </a:ln>
              <a:solidFill>
                <a:schemeClr val="tx1"/>
              </a:solidFill>
              <a:effectLst/>
              <a:latin typeface="+mj-lt"/>
            </a:endParaRPr>
          </a:p>
        </p:txBody>
      </p:sp>
      <p:sp>
        <p:nvSpPr>
          <p:cNvPr id="170" name="Rectangle 566"/>
          <p:cNvSpPr>
            <a:spLocks noChangeArrowheads="1"/>
          </p:cNvSpPr>
          <p:nvPr/>
        </p:nvSpPr>
        <p:spPr bwMode="auto">
          <a:xfrm>
            <a:off x="4092884" y="5873363"/>
            <a:ext cx="11060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err="1" smtClean="0">
                <a:ln>
                  <a:noFill/>
                </a:ln>
                <a:solidFill>
                  <a:srgbClr val="000000"/>
                </a:solidFill>
                <a:effectLst/>
                <a:latin typeface="+mj-lt"/>
              </a:rPr>
              <a:t>Hyves</a:t>
            </a:r>
            <a:endParaRPr kumimoji="0" lang="en-US" altLang="en-US" sz="1050" b="1" i="0" u="none" strike="noStrike" cap="none" normalizeH="0" baseline="0" dirty="0" smtClean="0">
              <a:ln>
                <a:noFill/>
              </a:ln>
              <a:solidFill>
                <a:schemeClr val="tx1"/>
              </a:solidFill>
              <a:effectLst/>
              <a:latin typeface="+mj-lt"/>
            </a:endParaRPr>
          </a:p>
        </p:txBody>
      </p:sp>
      <p:sp>
        <p:nvSpPr>
          <p:cNvPr id="171" name="Rectangle 567"/>
          <p:cNvSpPr>
            <a:spLocks noChangeArrowheads="1"/>
          </p:cNvSpPr>
          <p:nvPr/>
        </p:nvSpPr>
        <p:spPr bwMode="auto">
          <a:xfrm>
            <a:off x="4092884" y="5950556"/>
            <a:ext cx="15869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Maktoob</a:t>
            </a:r>
            <a:endParaRPr kumimoji="0" lang="en-US" altLang="en-US" sz="1050" b="1" i="0" u="none" strike="noStrike" cap="none" normalizeH="0" baseline="0" smtClean="0">
              <a:ln>
                <a:noFill/>
              </a:ln>
              <a:solidFill>
                <a:schemeClr val="tx1"/>
              </a:solidFill>
              <a:effectLst/>
              <a:latin typeface="+mj-lt"/>
            </a:endParaRPr>
          </a:p>
        </p:txBody>
      </p:sp>
      <p:sp>
        <p:nvSpPr>
          <p:cNvPr id="172" name="Rectangle 568"/>
          <p:cNvSpPr>
            <a:spLocks noChangeArrowheads="1"/>
          </p:cNvSpPr>
          <p:nvPr/>
        </p:nvSpPr>
        <p:spPr bwMode="auto">
          <a:xfrm>
            <a:off x="4092884" y="6018223"/>
            <a:ext cx="83356"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000000"/>
                </a:solidFill>
                <a:effectLst/>
                <a:latin typeface="+mj-lt"/>
              </a:rPr>
              <a:t>Zing</a:t>
            </a:r>
            <a:endParaRPr kumimoji="0" lang="en-US" altLang="en-US" sz="1050" b="1" i="0" u="none" strike="noStrike" cap="none" normalizeH="0" baseline="0" dirty="0" smtClean="0">
              <a:ln>
                <a:noFill/>
              </a:ln>
              <a:solidFill>
                <a:schemeClr val="tx1"/>
              </a:solidFill>
              <a:effectLst/>
              <a:latin typeface="+mj-lt"/>
            </a:endParaRPr>
          </a:p>
        </p:txBody>
      </p:sp>
      <p:sp>
        <p:nvSpPr>
          <p:cNvPr id="173" name="Rectangle 569"/>
          <p:cNvSpPr>
            <a:spLocks noChangeArrowheads="1"/>
          </p:cNvSpPr>
          <p:nvPr/>
        </p:nvSpPr>
        <p:spPr bwMode="auto">
          <a:xfrm>
            <a:off x="4092884" y="6092241"/>
            <a:ext cx="75342"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One</a:t>
            </a:r>
            <a:endParaRPr kumimoji="0" lang="en-US" altLang="en-US" sz="1050" b="1" i="0" u="none" strike="noStrike" cap="none" normalizeH="0" baseline="0" smtClean="0">
              <a:ln>
                <a:noFill/>
              </a:ln>
              <a:solidFill>
                <a:schemeClr val="tx1"/>
              </a:solidFill>
              <a:effectLst/>
              <a:latin typeface="+mj-lt"/>
            </a:endParaRPr>
          </a:p>
        </p:txBody>
      </p:sp>
      <p:sp>
        <p:nvSpPr>
          <p:cNvPr id="174" name="Rectangle 570"/>
          <p:cNvSpPr>
            <a:spLocks noChangeArrowheads="1"/>
          </p:cNvSpPr>
          <p:nvPr/>
        </p:nvSpPr>
        <p:spPr bwMode="auto">
          <a:xfrm>
            <a:off x="4092884" y="6163085"/>
            <a:ext cx="59312"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Hi5</a:t>
            </a:r>
            <a:endParaRPr kumimoji="0" lang="en-US" altLang="en-US" sz="1050" b="1" i="0" u="none" strike="noStrike" cap="none" normalizeH="0" baseline="0" smtClean="0">
              <a:ln>
                <a:noFill/>
              </a:ln>
              <a:solidFill>
                <a:schemeClr val="tx1"/>
              </a:solidFill>
              <a:effectLst/>
              <a:latin typeface="+mj-lt"/>
            </a:endParaRPr>
          </a:p>
        </p:txBody>
      </p:sp>
      <p:sp>
        <p:nvSpPr>
          <p:cNvPr id="175" name="Rectangle 571"/>
          <p:cNvSpPr>
            <a:spLocks noChangeArrowheads="1"/>
          </p:cNvSpPr>
          <p:nvPr/>
        </p:nvSpPr>
        <p:spPr bwMode="auto">
          <a:xfrm>
            <a:off x="4092884" y="6233927"/>
            <a:ext cx="75342"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Mixi</a:t>
            </a:r>
            <a:endParaRPr kumimoji="0" lang="en-US" altLang="en-US" sz="1050" b="1" i="0" u="none" strike="noStrike" cap="none" normalizeH="0" baseline="0" smtClean="0">
              <a:ln>
                <a:noFill/>
              </a:ln>
              <a:solidFill>
                <a:schemeClr val="tx1"/>
              </a:solidFill>
              <a:effectLst/>
              <a:latin typeface="+mj-lt"/>
            </a:endParaRPr>
          </a:p>
        </p:txBody>
      </p:sp>
      <p:sp>
        <p:nvSpPr>
          <p:cNvPr id="176" name="Rectangle 572"/>
          <p:cNvSpPr>
            <a:spLocks noChangeArrowheads="1"/>
          </p:cNvSpPr>
          <p:nvPr/>
        </p:nvSpPr>
        <p:spPr bwMode="auto">
          <a:xfrm>
            <a:off x="4092884" y="6304770"/>
            <a:ext cx="12663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Twitter</a:t>
            </a:r>
            <a:endParaRPr kumimoji="0" lang="en-US" altLang="en-US" sz="1050" b="1" i="0" u="none" strike="noStrike" cap="none" normalizeH="0" baseline="0" smtClean="0">
              <a:ln>
                <a:noFill/>
              </a:ln>
              <a:solidFill>
                <a:schemeClr val="tx1"/>
              </a:solidFill>
              <a:effectLst/>
              <a:latin typeface="+mj-lt"/>
            </a:endParaRPr>
          </a:p>
        </p:txBody>
      </p:sp>
      <p:sp>
        <p:nvSpPr>
          <p:cNvPr id="177" name="Rectangle 573"/>
          <p:cNvSpPr>
            <a:spLocks noChangeArrowheads="1"/>
          </p:cNvSpPr>
          <p:nvPr/>
        </p:nvSpPr>
        <p:spPr bwMode="auto">
          <a:xfrm>
            <a:off x="4092884" y="6378788"/>
            <a:ext cx="160300"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LinkedIn</a:t>
            </a:r>
            <a:endParaRPr kumimoji="0" lang="en-US" altLang="en-US" sz="1050" b="1" i="0" u="none" strike="noStrike" cap="none" normalizeH="0" baseline="0" smtClean="0">
              <a:ln>
                <a:noFill/>
              </a:ln>
              <a:solidFill>
                <a:schemeClr val="tx1"/>
              </a:solidFill>
              <a:effectLst/>
              <a:latin typeface="+mj-lt"/>
            </a:endParaRPr>
          </a:p>
        </p:txBody>
      </p:sp>
      <p:sp>
        <p:nvSpPr>
          <p:cNvPr id="178" name="Rectangle 574"/>
          <p:cNvSpPr>
            <a:spLocks noChangeArrowheads="1"/>
          </p:cNvSpPr>
          <p:nvPr/>
        </p:nvSpPr>
        <p:spPr bwMode="auto">
          <a:xfrm>
            <a:off x="4092884" y="6449631"/>
            <a:ext cx="182742"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Instagram</a:t>
            </a:r>
            <a:endParaRPr kumimoji="0" lang="en-US" altLang="en-US" sz="1050" b="1" i="0" u="none" strike="noStrike" cap="none" normalizeH="0" baseline="0" smtClean="0">
              <a:ln>
                <a:noFill/>
              </a:ln>
              <a:solidFill>
                <a:schemeClr val="tx1"/>
              </a:solidFill>
              <a:effectLst/>
              <a:latin typeface="+mj-lt"/>
            </a:endParaRPr>
          </a:p>
        </p:txBody>
      </p:sp>
      <p:sp>
        <p:nvSpPr>
          <p:cNvPr id="782" name="Rectangle 513"/>
          <p:cNvSpPr>
            <a:spLocks noChangeArrowheads="1"/>
          </p:cNvSpPr>
          <p:nvPr/>
        </p:nvSpPr>
        <p:spPr bwMode="auto">
          <a:xfrm>
            <a:off x="5470522" y="4030404"/>
            <a:ext cx="140744"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spc="-20" normalizeH="0" dirty="0" smtClean="0">
                <a:ln>
                  <a:noFill/>
                </a:ln>
                <a:solidFill>
                  <a:srgbClr val="00AEEF"/>
                </a:solidFill>
                <a:effectLst>
                  <a:glow rad="63500">
                    <a:schemeClr val="bg1"/>
                  </a:glow>
                </a:effectLst>
                <a:latin typeface="+mj-lt"/>
              </a:rPr>
              <a:t>EQUATOR</a:t>
            </a:r>
            <a:endParaRPr kumimoji="0" lang="en-US" altLang="en-US" sz="250" b="1" i="0" u="none" strike="noStrike" cap="none" spc="-20" normalizeH="0" dirty="0" smtClean="0">
              <a:ln>
                <a:noFill/>
              </a:ln>
              <a:solidFill>
                <a:schemeClr val="tx1"/>
              </a:solidFill>
              <a:effectLst>
                <a:glow rad="63500">
                  <a:schemeClr val="bg1"/>
                </a:glow>
              </a:effectLst>
              <a:latin typeface="+mj-lt"/>
            </a:endParaRPr>
          </a:p>
        </p:txBody>
      </p:sp>
      <p:sp>
        <p:nvSpPr>
          <p:cNvPr id="783" name="Rectangle 514"/>
          <p:cNvSpPr>
            <a:spLocks noChangeArrowheads="1"/>
          </p:cNvSpPr>
          <p:nvPr/>
        </p:nvSpPr>
        <p:spPr bwMode="auto">
          <a:xfrm>
            <a:off x="4876249" y="4254911"/>
            <a:ext cx="326371"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spc="-20" normalizeH="0" dirty="0" smtClean="0">
                <a:ln>
                  <a:noFill/>
                </a:ln>
                <a:solidFill>
                  <a:srgbClr val="00AEEF"/>
                </a:solidFill>
                <a:effectLst>
                  <a:glow rad="63500">
                    <a:schemeClr val="bg1"/>
                  </a:glow>
                </a:effectLst>
                <a:latin typeface="+mj-lt"/>
              </a:rPr>
              <a:t>TROPIC OF CAPRICORN</a:t>
            </a:r>
            <a:endParaRPr kumimoji="0" lang="en-US" altLang="en-US" sz="250" b="1" i="0" u="none" strike="noStrike" cap="none" spc="-20" normalizeH="0" dirty="0" smtClean="0">
              <a:ln>
                <a:noFill/>
              </a:ln>
              <a:solidFill>
                <a:schemeClr val="tx1"/>
              </a:solidFill>
              <a:effectLst>
                <a:glow rad="63500">
                  <a:schemeClr val="bg1"/>
                </a:glow>
              </a:effectLst>
              <a:latin typeface="+mj-lt"/>
            </a:endParaRPr>
          </a:p>
        </p:txBody>
      </p:sp>
      <p:sp>
        <p:nvSpPr>
          <p:cNvPr id="784" name="Rectangle 515"/>
          <p:cNvSpPr>
            <a:spLocks noChangeArrowheads="1"/>
          </p:cNvSpPr>
          <p:nvPr/>
        </p:nvSpPr>
        <p:spPr bwMode="auto">
          <a:xfrm>
            <a:off x="5312598" y="3865067"/>
            <a:ext cx="276358"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spc="-20" normalizeH="0" dirty="0" smtClean="0">
                <a:ln>
                  <a:noFill/>
                </a:ln>
                <a:solidFill>
                  <a:srgbClr val="00AEEF"/>
                </a:solidFill>
                <a:effectLst>
                  <a:glow rad="63500">
                    <a:schemeClr val="bg1"/>
                  </a:glow>
                </a:effectLst>
                <a:latin typeface="+mj-lt"/>
              </a:rPr>
              <a:t>TROPIC OF CANCER</a:t>
            </a:r>
            <a:endParaRPr kumimoji="0" lang="en-US" altLang="en-US" sz="250" b="1" i="0" u="none" strike="noStrike" cap="none" spc="-20" normalizeH="0" dirty="0" smtClean="0">
              <a:ln>
                <a:noFill/>
              </a:ln>
              <a:solidFill>
                <a:schemeClr val="tx1"/>
              </a:solidFill>
              <a:effectLst>
                <a:glow rad="63500">
                  <a:schemeClr val="bg1"/>
                </a:glow>
              </a:effectLst>
              <a:latin typeface="+mj-lt"/>
            </a:endParaRPr>
          </a:p>
        </p:txBody>
      </p:sp>
      <p:sp>
        <p:nvSpPr>
          <p:cNvPr id="785" name="Rectangle 535"/>
          <p:cNvSpPr>
            <a:spLocks noChangeArrowheads="1"/>
          </p:cNvSpPr>
          <p:nvPr/>
        </p:nvSpPr>
        <p:spPr bwMode="auto">
          <a:xfrm>
            <a:off x="4238756" y="3804361"/>
            <a:ext cx="19556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44C8F5"/>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44C8F5"/>
                </a:solidFill>
                <a:effectLst/>
                <a:latin typeface="+mj-lt"/>
              </a:rPr>
              <a:t>OCEAN</a:t>
            </a:r>
            <a:endParaRPr kumimoji="0" lang="en-US" altLang="en-US" sz="1050" b="1" i="0" u="none" strike="noStrike" cap="none" normalizeH="0" baseline="0" dirty="0" smtClean="0">
              <a:ln>
                <a:noFill/>
              </a:ln>
              <a:solidFill>
                <a:schemeClr val="tx1"/>
              </a:solidFill>
              <a:effectLst/>
              <a:latin typeface="+mj-lt"/>
            </a:endParaRPr>
          </a:p>
        </p:txBody>
      </p:sp>
      <p:sp>
        <p:nvSpPr>
          <p:cNvPr id="786" name="Rectangle 537"/>
          <p:cNvSpPr>
            <a:spLocks noChangeArrowheads="1"/>
          </p:cNvSpPr>
          <p:nvPr/>
        </p:nvSpPr>
        <p:spPr bwMode="auto">
          <a:xfrm>
            <a:off x="4506596" y="3512437"/>
            <a:ext cx="14824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44C8F5"/>
                </a:solidFill>
                <a:effectLst/>
                <a:latin typeface="+mj-lt"/>
              </a:rPr>
              <a:t>ARCTIC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44C8F5"/>
                </a:solidFill>
                <a:effectLst/>
                <a:latin typeface="+mj-lt"/>
              </a:rPr>
              <a:t>OCEAN</a:t>
            </a:r>
            <a:endParaRPr kumimoji="0" lang="en-US" altLang="en-US" sz="1050" b="1" i="0" u="none" strike="noStrike" cap="none" normalizeH="0" baseline="0" dirty="0" smtClean="0">
              <a:ln>
                <a:noFill/>
              </a:ln>
              <a:solidFill>
                <a:schemeClr val="tx1"/>
              </a:solidFill>
              <a:effectLst/>
              <a:latin typeface="+mj-lt"/>
            </a:endParaRPr>
          </a:p>
        </p:txBody>
      </p:sp>
      <p:sp>
        <p:nvSpPr>
          <p:cNvPr id="787" name="Rectangle 539"/>
          <p:cNvSpPr>
            <a:spLocks noChangeArrowheads="1"/>
          </p:cNvSpPr>
          <p:nvPr/>
        </p:nvSpPr>
        <p:spPr bwMode="auto">
          <a:xfrm>
            <a:off x="4364566" y="4125876"/>
            <a:ext cx="19556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44C8F5"/>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44C8F5"/>
                </a:solidFill>
                <a:effectLst/>
                <a:latin typeface="+mj-lt"/>
              </a:rPr>
              <a:t>OCEAN</a:t>
            </a:r>
            <a:endParaRPr kumimoji="0" lang="en-US" altLang="en-US" sz="1050" b="1" i="0" u="none" strike="noStrike" cap="none" normalizeH="0" baseline="0" dirty="0" smtClean="0">
              <a:ln>
                <a:noFill/>
              </a:ln>
              <a:solidFill>
                <a:schemeClr val="tx1"/>
              </a:solidFill>
              <a:effectLst/>
              <a:latin typeface="+mj-lt"/>
            </a:endParaRPr>
          </a:p>
        </p:txBody>
      </p:sp>
      <p:sp>
        <p:nvSpPr>
          <p:cNvPr id="788" name="Rectangle 541"/>
          <p:cNvSpPr>
            <a:spLocks noChangeArrowheads="1"/>
          </p:cNvSpPr>
          <p:nvPr/>
        </p:nvSpPr>
        <p:spPr bwMode="auto">
          <a:xfrm>
            <a:off x="4952004" y="4097732"/>
            <a:ext cx="14664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44C8F5"/>
                </a:solidFill>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44C8F5"/>
                </a:solidFill>
                <a:effectLst/>
                <a:latin typeface="+mj-lt"/>
              </a:rPr>
              <a:t>OCEAN</a:t>
            </a:r>
            <a:endParaRPr kumimoji="0" lang="en-US" altLang="en-US" sz="1050" b="1" i="0" u="none" strike="noStrike" cap="none" normalizeH="0" baseline="0" dirty="0" smtClean="0">
              <a:ln>
                <a:noFill/>
              </a:ln>
              <a:solidFill>
                <a:schemeClr val="tx1"/>
              </a:solidFill>
              <a:effectLst/>
              <a:latin typeface="+mj-lt"/>
            </a:endParaRPr>
          </a:p>
        </p:txBody>
      </p:sp>
      <p:sp>
        <p:nvSpPr>
          <p:cNvPr id="789" name="Rectangle 543"/>
          <p:cNvSpPr>
            <a:spLocks noChangeArrowheads="1"/>
          </p:cNvSpPr>
          <p:nvPr/>
        </p:nvSpPr>
        <p:spPr bwMode="auto">
          <a:xfrm>
            <a:off x="3665479" y="4099818"/>
            <a:ext cx="15388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44C8F5"/>
                </a:solidFill>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44C8F5"/>
                </a:solidFill>
                <a:effectLst/>
                <a:latin typeface="+mj-lt"/>
              </a:rPr>
              <a:t>OCEAN</a:t>
            </a:r>
            <a:endParaRPr kumimoji="0" lang="en-US" altLang="en-US" sz="1050" b="1" i="0" u="none" strike="noStrike" cap="none" normalizeH="0" baseline="0" dirty="0" smtClean="0">
              <a:ln>
                <a:noFill/>
              </a:ln>
              <a:solidFill>
                <a:schemeClr val="tx1"/>
              </a:solidFill>
              <a:effectLst/>
              <a:latin typeface="+mj-lt"/>
            </a:endParaRPr>
          </a:p>
        </p:txBody>
      </p:sp>
      <p:sp>
        <p:nvSpPr>
          <p:cNvPr id="790" name="Rectangle 545"/>
          <p:cNvSpPr>
            <a:spLocks noChangeArrowheads="1"/>
          </p:cNvSpPr>
          <p:nvPr/>
        </p:nvSpPr>
        <p:spPr bwMode="auto">
          <a:xfrm>
            <a:off x="5421171" y="3934948"/>
            <a:ext cx="15388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44C8F5"/>
                </a:solidFill>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44C8F5"/>
                </a:solidFill>
                <a:effectLst/>
                <a:latin typeface="+mj-lt"/>
              </a:rPr>
              <a:t>OCEAN</a:t>
            </a:r>
            <a:endParaRPr kumimoji="0" lang="en-US" altLang="en-US" sz="1050" b="1" i="0" u="none" strike="noStrike" cap="none" normalizeH="0" baseline="0" dirty="0" smtClean="0">
              <a:ln>
                <a:noFill/>
              </a:ln>
              <a:solidFill>
                <a:schemeClr val="tx1"/>
              </a:solidFill>
              <a:effectLst/>
              <a:latin typeface="+mj-lt"/>
            </a:endParaRPr>
          </a:p>
        </p:txBody>
      </p:sp>
      <p:sp>
        <p:nvSpPr>
          <p:cNvPr id="791" name="Rectangle 547"/>
          <p:cNvSpPr>
            <a:spLocks noChangeArrowheads="1"/>
          </p:cNvSpPr>
          <p:nvPr/>
        </p:nvSpPr>
        <p:spPr bwMode="auto">
          <a:xfrm>
            <a:off x="4815778" y="4379434"/>
            <a:ext cx="17634"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0" u="none" strike="noStrike" cap="none" normalizeH="0" baseline="0" smtClean="0">
                <a:ln>
                  <a:noFill/>
                </a:ln>
                <a:solidFill>
                  <a:srgbClr val="000000"/>
                </a:solidFill>
                <a:effectLst/>
                <a:latin typeface="+mj-lt"/>
              </a:rPr>
              <a:t>0</a:t>
            </a:r>
            <a:endParaRPr kumimoji="0" lang="en-US" altLang="en-US" sz="250" b="1" i="0" u="none" strike="noStrike" cap="none" normalizeH="0" baseline="0" smtClean="0">
              <a:ln>
                <a:noFill/>
              </a:ln>
              <a:solidFill>
                <a:schemeClr val="tx1"/>
              </a:solidFill>
              <a:effectLst/>
              <a:latin typeface="+mj-lt"/>
            </a:endParaRPr>
          </a:p>
        </p:txBody>
      </p:sp>
      <p:sp>
        <p:nvSpPr>
          <p:cNvPr id="792" name="Rectangle 548"/>
          <p:cNvSpPr>
            <a:spLocks noChangeArrowheads="1"/>
          </p:cNvSpPr>
          <p:nvPr/>
        </p:nvSpPr>
        <p:spPr bwMode="auto">
          <a:xfrm>
            <a:off x="4917229" y="4379434"/>
            <a:ext cx="8015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0" u="none" strike="noStrike" cap="none" normalizeH="0" baseline="0" smtClean="0">
                <a:ln>
                  <a:noFill/>
                </a:ln>
                <a:solidFill>
                  <a:srgbClr val="000000"/>
                </a:solidFill>
                <a:effectLst/>
                <a:latin typeface="+mj-lt"/>
              </a:rPr>
              <a:t>1,500</a:t>
            </a:r>
            <a:endParaRPr kumimoji="0" lang="en-US" altLang="en-US" sz="250" b="1" i="0" u="none" strike="noStrike" cap="none" normalizeH="0" baseline="0" smtClean="0">
              <a:ln>
                <a:noFill/>
              </a:ln>
              <a:solidFill>
                <a:schemeClr val="tx1"/>
              </a:solidFill>
              <a:effectLst/>
              <a:latin typeface="+mj-lt"/>
            </a:endParaRPr>
          </a:p>
        </p:txBody>
      </p:sp>
      <p:sp>
        <p:nvSpPr>
          <p:cNvPr id="793" name="Rectangle 549"/>
          <p:cNvSpPr>
            <a:spLocks noChangeArrowheads="1"/>
          </p:cNvSpPr>
          <p:nvPr/>
        </p:nvSpPr>
        <p:spPr bwMode="auto">
          <a:xfrm>
            <a:off x="4815778" y="4433780"/>
            <a:ext cx="17634"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0" u="none" strike="noStrike" cap="none" normalizeH="0" baseline="0" smtClean="0">
                <a:ln>
                  <a:noFill/>
                </a:ln>
                <a:solidFill>
                  <a:srgbClr val="000000"/>
                </a:solidFill>
                <a:effectLst/>
                <a:latin typeface="+mj-lt"/>
              </a:rPr>
              <a:t>0</a:t>
            </a:r>
            <a:endParaRPr kumimoji="0" lang="en-US" altLang="en-US" sz="250" b="1" i="0" u="none" strike="noStrike" cap="none" normalizeH="0" baseline="0" smtClean="0">
              <a:ln>
                <a:noFill/>
              </a:ln>
              <a:solidFill>
                <a:schemeClr val="tx1"/>
              </a:solidFill>
              <a:effectLst/>
              <a:latin typeface="+mj-lt"/>
            </a:endParaRPr>
          </a:p>
        </p:txBody>
      </p:sp>
      <p:sp>
        <p:nvSpPr>
          <p:cNvPr id="794" name="Rectangle 550"/>
          <p:cNvSpPr>
            <a:spLocks noChangeArrowheads="1"/>
          </p:cNvSpPr>
          <p:nvPr/>
        </p:nvSpPr>
        <p:spPr bwMode="auto">
          <a:xfrm>
            <a:off x="4868919" y="4434990"/>
            <a:ext cx="8015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0" u="none" strike="noStrike" cap="none" normalizeH="0" baseline="0" smtClean="0">
                <a:ln>
                  <a:noFill/>
                </a:ln>
                <a:solidFill>
                  <a:srgbClr val="000000"/>
                </a:solidFill>
                <a:effectLst/>
                <a:latin typeface="+mj-lt"/>
              </a:rPr>
              <a:t>1,500</a:t>
            </a:r>
            <a:endParaRPr kumimoji="0" lang="en-US" altLang="en-US" sz="250" b="1" i="0" u="none" strike="noStrike" cap="none" normalizeH="0" baseline="0" smtClean="0">
              <a:ln>
                <a:noFill/>
              </a:ln>
              <a:solidFill>
                <a:schemeClr val="tx1"/>
              </a:solidFill>
              <a:effectLst/>
              <a:latin typeface="+mj-lt"/>
            </a:endParaRPr>
          </a:p>
        </p:txBody>
      </p:sp>
      <p:sp>
        <p:nvSpPr>
          <p:cNvPr id="795" name="Rectangle 551"/>
          <p:cNvSpPr>
            <a:spLocks noChangeArrowheads="1"/>
          </p:cNvSpPr>
          <p:nvPr/>
        </p:nvSpPr>
        <p:spPr bwMode="auto">
          <a:xfrm>
            <a:off x="5044040" y="4379434"/>
            <a:ext cx="171522"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0" u="none" strike="noStrike" cap="none" normalizeH="0" baseline="0" smtClean="0">
                <a:ln>
                  <a:noFill/>
                </a:ln>
                <a:solidFill>
                  <a:srgbClr val="000000"/>
                </a:solidFill>
                <a:effectLst/>
                <a:latin typeface="+mj-lt"/>
              </a:rPr>
              <a:t>3,000 Miles</a:t>
            </a:r>
            <a:endParaRPr kumimoji="0" lang="en-US" altLang="en-US" sz="250" b="1" i="0" u="none" strike="noStrike" cap="none" normalizeH="0" baseline="0" smtClean="0">
              <a:ln>
                <a:noFill/>
              </a:ln>
              <a:solidFill>
                <a:schemeClr val="tx1"/>
              </a:solidFill>
              <a:effectLst/>
              <a:latin typeface="+mj-lt"/>
            </a:endParaRPr>
          </a:p>
        </p:txBody>
      </p:sp>
      <p:sp>
        <p:nvSpPr>
          <p:cNvPr id="796" name="Rectangle 552"/>
          <p:cNvSpPr>
            <a:spLocks noChangeArrowheads="1"/>
          </p:cNvSpPr>
          <p:nvPr/>
        </p:nvSpPr>
        <p:spPr bwMode="auto">
          <a:xfrm>
            <a:off x="4974858" y="4433780"/>
            <a:ext cx="25648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0" u="none" strike="noStrike" cap="none" normalizeH="0" baseline="0" dirty="0" smtClean="0">
                <a:ln>
                  <a:noFill/>
                </a:ln>
                <a:solidFill>
                  <a:srgbClr val="000000"/>
                </a:solidFill>
                <a:effectLst/>
                <a:latin typeface="+mj-lt"/>
              </a:rPr>
              <a:t>3,000 Kilometers</a:t>
            </a:r>
            <a:endParaRPr kumimoji="0" lang="en-US" altLang="en-US" sz="250" b="1" i="0" u="none" strike="noStrike" cap="none" normalizeH="0" baseline="0" dirty="0" smtClean="0">
              <a:ln>
                <a:noFill/>
              </a:ln>
              <a:solidFill>
                <a:schemeClr val="tx1"/>
              </a:solidFill>
              <a:effectLst/>
              <a:latin typeface="+mj-lt"/>
            </a:endParaRPr>
          </a:p>
        </p:txBody>
      </p:sp>
      <p:sp>
        <p:nvSpPr>
          <p:cNvPr id="797" name="Rectangle 13"/>
          <p:cNvSpPr>
            <a:spLocks noChangeArrowheads="1"/>
          </p:cNvSpPr>
          <p:nvPr/>
        </p:nvSpPr>
        <p:spPr bwMode="auto">
          <a:xfrm>
            <a:off x="3585629" y="4062181"/>
            <a:ext cx="30458"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798" name="Rectangle 14"/>
          <p:cNvSpPr>
            <a:spLocks noChangeArrowheads="1"/>
          </p:cNvSpPr>
          <p:nvPr/>
        </p:nvSpPr>
        <p:spPr bwMode="auto">
          <a:xfrm>
            <a:off x="3580207" y="4206415"/>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20°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799" name="Rectangle 15"/>
          <p:cNvSpPr>
            <a:spLocks noChangeArrowheads="1"/>
          </p:cNvSpPr>
          <p:nvPr/>
        </p:nvSpPr>
        <p:spPr bwMode="auto">
          <a:xfrm>
            <a:off x="3592517" y="4350655"/>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40°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800" name="Rectangle 6"/>
          <p:cNvSpPr>
            <a:spLocks noChangeArrowheads="1"/>
          </p:cNvSpPr>
          <p:nvPr/>
        </p:nvSpPr>
        <p:spPr bwMode="auto">
          <a:xfrm>
            <a:off x="3610267" y="3772579"/>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40°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801" name="Rectangle 7"/>
          <p:cNvSpPr>
            <a:spLocks noChangeArrowheads="1"/>
          </p:cNvSpPr>
          <p:nvPr/>
        </p:nvSpPr>
        <p:spPr bwMode="auto">
          <a:xfrm>
            <a:off x="3581091" y="3917422"/>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20°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802" name="Rectangle 17"/>
          <p:cNvSpPr>
            <a:spLocks noChangeArrowheads="1"/>
          </p:cNvSpPr>
          <p:nvPr/>
        </p:nvSpPr>
        <p:spPr bwMode="auto">
          <a:xfrm>
            <a:off x="3700692" y="3630134"/>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60°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803" name="Rectangle 19"/>
          <p:cNvSpPr>
            <a:spLocks noChangeArrowheads="1"/>
          </p:cNvSpPr>
          <p:nvPr/>
        </p:nvSpPr>
        <p:spPr bwMode="auto">
          <a:xfrm>
            <a:off x="3875408" y="3483893"/>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80°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804" name="Rectangle 12"/>
          <p:cNvSpPr>
            <a:spLocks noChangeArrowheads="1"/>
          </p:cNvSpPr>
          <p:nvPr/>
        </p:nvSpPr>
        <p:spPr bwMode="auto">
          <a:xfrm>
            <a:off x="5641525" y="4057646"/>
            <a:ext cx="30458"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805" name="Rectangle 16"/>
          <p:cNvSpPr>
            <a:spLocks noChangeArrowheads="1"/>
          </p:cNvSpPr>
          <p:nvPr/>
        </p:nvSpPr>
        <p:spPr bwMode="auto">
          <a:xfrm>
            <a:off x="5527140" y="3631734"/>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smtClean="0">
                <a:ln>
                  <a:noFill/>
                </a:ln>
                <a:solidFill>
                  <a:srgbClr val="00AEEF"/>
                </a:solidFill>
                <a:effectLst>
                  <a:glow rad="50800">
                    <a:schemeClr val="bg1"/>
                  </a:glow>
                </a:effectLst>
                <a:latin typeface="+mj-lt"/>
              </a:rPr>
              <a:t>60°</a:t>
            </a:r>
            <a:endParaRPr kumimoji="0" lang="en-US" altLang="en-US" sz="250" b="1" i="0" u="none" strike="noStrike" cap="none" normalizeH="0" baseline="0" smtClean="0">
              <a:ln>
                <a:noFill/>
              </a:ln>
              <a:solidFill>
                <a:schemeClr val="tx1"/>
              </a:solidFill>
              <a:effectLst>
                <a:glow rad="50800">
                  <a:schemeClr val="bg1"/>
                </a:glow>
              </a:effectLst>
              <a:latin typeface="+mj-lt"/>
            </a:endParaRPr>
          </a:p>
        </p:txBody>
      </p:sp>
      <p:sp>
        <p:nvSpPr>
          <p:cNvPr id="806" name="Rectangle 18"/>
          <p:cNvSpPr>
            <a:spLocks noChangeArrowheads="1"/>
          </p:cNvSpPr>
          <p:nvPr/>
        </p:nvSpPr>
        <p:spPr bwMode="auto">
          <a:xfrm>
            <a:off x="5336500" y="3484888"/>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80°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807" name="Rectangle 20"/>
          <p:cNvSpPr>
            <a:spLocks noChangeArrowheads="1"/>
          </p:cNvSpPr>
          <p:nvPr/>
        </p:nvSpPr>
        <p:spPr bwMode="auto">
          <a:xfrm>
            <a:off x="5622975" y="3773331"/>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40°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808" name="Rectangle 21"/>
          <p:cNvSpPr>
            <a:spLocks noChangeArrowheads="1"/>
          </p:cNvSpPr>
          <p:nvPr/>
        </p:nvSpPr>
        <p:spPr bwMode="auto">
          <a:xfrm>
            <a:off x="5620370" y="4350480"/>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40°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809" name="Rectangle 22"/>
          <p:cNvSpPr>
            <a:spLocks noChangeArrowheads="1"/>
          </p:cNvSpPr>
          <p:nvPr/>
        </p:nvSpPr>
        <p:spPr bwMode="auto">
          <a:xfrm>
            <a:off x="5631248" y="3916532"/>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20°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810" name="Rectangle 23"/>
          <p:cNvSpPr>
            <a:spLocks noChangeArrowheads="1"/>
          </p:cNvSpPr>
          <p:nvPr/>
        </p:nvSpPr>
        <p:spPr bwMode="auto">
          <a:xfrm>
            <a:off x="5627627" y="4208080"/>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20°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811" name="Rectangle 5"/>
          <p:cNvSpPr>
            <a:spLocks noChangeArrowheads="1"/>
          </p:cNvSpPr>
          <p:nvPr/>
        </p:nvSpPr>
        <p:spPr bwMode="auto">
          <a:xfrm>
            <a:off x="4051143" y="4502406"/>
            <a:ext cx="65724"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100°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812" name="Rectangle 26"/>
          <p:cNvSpPr>
            <a:spLocks noChangeArrowheads="1"/>
          </p:cNvSpPr>
          <p:nvPr/>
        </p:nvSpPr>
        <p:spPr bwMode="auto">
          <a:xfrm>
            <a:off x="3951153" y="4502406"/>
            <a:ext cx="65724"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120°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813" name="Rectangle 27"/>
          <p:cNvSpPr>
            <a:spLocks noChangeArrowheads="1"/>
          </p:cNvSpPr>
          <p:nvPr/>
        </p:nvSpPr>
        <p:spPr bwMode="auto">
          <a:xfrm>
            <a:off x="3855734" y="4502406"/>
            <a:ext cx="65724"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140°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814" name="Rectangle 28"/>
          <p:cNvSpPr>
            <a:spLocks noChangeArrowheads="1"/>
          </p:cNvSpPr>
          <p:nvPr/>
        </p:nvSpPr>
        <p:spPr bwMode="auto">
          <a:xfrm>
            <a:off x="3741307" y="4502406"/>
            <a:ext cx="65724"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smtClean="0">
                <a:ln>
                  <a:noFill/>
                </a:ln>
                <a:solidFill>
                  <a:srgbClr val="00AEEF"/>
                </a:solidFill>
                <a:effectLst>
                  <a:glow rad="50800">
                    <a:schemeClr val="bg1"/>
                  </a:glow>
                </a:effectLst>
                <a:latin typeface="+mj-lt"/>
              </a:rPr>
              <a:t>160°</a:t>
            </a:r>
            <a:endParaRPr kumimoji="0" lang="en-US" altLang="en-US" sz="250" b="1" i="0" u="none" strike="noStrike" cap="none" normalizeH="0" baseline="0" smtClean="0">
              <a:ln>
                <a:noFill/>
              </a:ln>
              <a:solidFill>
                <a:schemeClr val="tx1"/>
              </a:solidFill>
              <a:effectLst>
                <a:glow rad="50800">
                  <a:schemeClr val="bg1"/>
                </a:glow>
              </a:effectLst>
              <a:latin typeface="+mj-lt"/>
            </a:endParaRPr>
          </a:p>
        </p:txBody>
      </p:sp>
      <p:sp>
        <p:nvSpPr>
          <p:cNvPr id="815" name="Rectangle 8"/>
          <p:cNvSpPr>
            <a:spLocks noChangeArrowheads="1"/>
          </p:cNvSpPr>
          <p:nvPr/>
        </p:nvSpPr>
        <p:spPr bwMode="auto">
          <a:xfrm>
            <a:off x="4357161" y="4502406"/>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smtClean="0">
                <a:ln>
                  <a:noFill/>
                </a:ln>
                <a:solidFill>
                  <a:srgbClr val="00AEEF"/>
                </a:solidFill>
                <a:effectLst>
                  <a:glow rad="50800">
                    <a:schemeClr val="bg1"/>
                  </a:glow>
                </a:effectLst>
                <a:latin typeface="+mj-lt"/>
              </a:rPr>
              <a:t>40°</a:t>
            </a:r>
            <a:endParaRPr kumimoji="0" lang="en-US" altLang="en-US" sz="250" b="1" i="0" u="none" strike="noStrike" cap="none" normalizeH="0" baseline="0" smtClean="0">
              <a:ln>
                <a:noFill/>
              </a:ln>
              <a:solidFill>
                <a:schemeClr val="tx1"/>
              </a:solidFill>
              <a:effectLst>
                <a:glow rad="50800">
                  <a:schemeClr val="bg1"/>
                </a:glow>
              </a:effectLst>
              <a:latin typeface="+mj-lt"/>
            </a:endParaRPr>
          </a:p>
        </p:txBody>
      </p:sp>
      <p:sp>
        <p:nvSpPr>
          <p:cNvPr id="816" name="Rectangle 9"/>
          <p:cNvSpPr>
            <a:spLocks noChangeArrowheads="1"/>
          </p:cNvSpPr>
          <p:nvPr/>
        </p:nvSpPr>
        <p:spPr bwMode="auto">
          <a:xfrm>
            <a:off x="4747303" y="4502406"/>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smtClean="0">
                <a:ln>
                  <a:noFill/>
                </a:ln>
                <a:solidFill>
                  <a:srgbClr val="00AEEF"/>
                </a:solidFill>
                <a:effectLst>
                  <a:glow rad="50800">
                    <a:schemeClr val="bg1"/>
                  </a:glow>
                </a:effectLst>
                <a:latin typeface="+mj-lt"/>
              </a:rPr>
              <a:t>40°</a:t>
            </a:r>
            <a:endParaRPr kumimoji="0" lang="en-US" altLang="en-US" sz="250" b="1" i="0" u="none" strike="noStrike" cap="none" normalizeH="0" baseline="0" smtClean="0">
              <a:ln>
                <a:noFill/>
              </a:ln>
              <a:solidFill>
                <a:schemeClr val="tx1"/>
              </a:solidFill>
              <a:effectLst>
                <a:glow rad="50800">
                  <a:schemeClr val="bg1"/>
                </a:glow>
              </a:effectLst>
              <a:latin typeface="+mj-lt"/>
            </a:endParaRPr>
          </a:p>
        </p:txBody>
      </p:sp>
      <p:sp>
        <p:nvSpPr>
          <p:cNvPr id="817" name="Rectangle 10"/>
          <p:cNvSpPr>
            <a:spLocks noChangeArrowheads="1"/>
          </p:cNvSpPr>
          <p:nvPr/>
        </p:nvSpPr>
        <p:spPr bwMode="auto">
          <a:xfrm>
            <a:off x="4458106" y="4502406"/>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smtClean="0">
                <a:ln>
                  <a:noFill/>
                </a:ln>
                <a:solidFill>
                  <a:srgbClr val="00AEEF"/>
                </a:solidFill>
                <a:effectLst>
                  <a:glow rad="50800">
                    <a:schemeClr val="bg1"/>
                  </a:glow>
                </a:effectLst>
                <a:latin typeface="+mj-lt"/>
              </a:rPr>
              <a:t>20°</a:t>
            </a:r>
            <a:endParaRPr kumimoji="0" lang="en-US" altLang="en-US" sz="250" b="1" i="0" u="none" strike="noStrike" cap="none" normalizeH="0" baseline="0" smtClean="0">
              <a:ln>
                <a:noFill/>
              </a:ln>
              <a:solidFill>
                <a:schemeClr val="tx1"/>
              </a:solidFill>
              <a:effectLst>
                <a:glow rad="50800">
                  <a:schemeClr val="bg1"/>
                </a:glow>
              </a:effectLst>
              <a:latin typeface="+mj-lt"/>
            </a:endParaRPr>
          </a:p>
        </p:txBody>
      </p:sp>
      <p:sp>
        <p:nvSpPr>
          <p:cNvPr id="818" name="Rectangle 11"/>
          <p:cNvSpPr>
            <a:spLocks noChangeArrowheads="1"/>
          </p:cNvSpPr>
          <p:nvPr/>
        </p:nvSpPr>
        <p:spPr bwMode="auto">
          <a:xfrm>
            <a:off x="4645285" y="4502406"/>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20°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819" name="Rectangle 24"/>
          <p:cNvSpPr>
            <a:spLocks noChangeArrowheads="1"/>
          </p:cNvSpPr>
          <p:nvPr/>
        </p:nvSpPr>
        <p:spPr bwMode="auto">
          <a:xfrm>
            <a:off x="4256172" y="4502406"/>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smtClean="0">
                <a:ln>
                  <a:noFill/>
                </a:ln>
                <a:solidFill>
                  <a:srgbClr val="00AEEF"/>
                </a:solidFill>
                <a:effectLst>
                  <a:glow rad="50800">
                    <a:schemeClr val="bg1"/>
                  </a:glow>
                </a:effectLst>
                <a:latin typeface="+mj-lt"/>
              </a:rPr>
              <a:t>60°</a:t>
            </a:r>
            <a:endParaRPr kumimoji="0" lang="en-US" altLang="en-US" sz="250" b="1" i="0" u="none" strike="noStrike" cap="none" normalizeH="0" baseline="0" smtClean="0">
              <a:ln>
                <a:noFill/>
              </a:ln>
              <a:solidFill>
                <a:schemeClr val="tx1"/>
              </a:solidFill>
              <a:effectLst>
                <a:glow rad="50800">
                  <a:schemeClr val="bg1"/>
                </a:glow>
              </a:effectLst>
              <a:latin typeface="+mj-lt"/>
            </a:endParaRPr>
          </a:p>
        </p:txBody>
      </p:sp>
      <p:sp>
        <p:nvSpPr>
          <p:cNvPr id="820" name="Rectangle 25"/>
          <p:cNvSpPr>
            <a:spLocks noChangeArrowheads="1"/>
          </p:cNvSpPr>
          <p:nvPr/>
        </p:nvSpPr>
        <p:spPr bwMode="auto">
          <a:xfrm>
            <a:off x="4159824" y="4502406"/>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80°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821" name="Rectangle 29"/>
          <p:cNvSpPr>
            <a:spLocks noChangeArrowheads="1"/>
          </p:cNvSpPr>
          <p:nvPr/>
        </p:nvSpPr>
        <p:spPr bwMode="auto">
          <a:xfrm>
            <a:off x="4565413" y="4502406"/>
            <a:ext cx="30458"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smtClean="0">
                <a:ln>
                  <a:noFill/>
                </a:ln>
                <a:solidFill>
                  <a:srgbClr val="00AEEF"/>
                </a:solidFill>
                <a:effectLst>
                  <a:glow rad="50800">
                    <a:schemeClr val="bg1"/>
                  </a:glow>
                </a:effectLst>
                <a:latin typeface="+mj-lt"/>
              </a:rPr>
              <a:t>0°</a:t>
            </a:r>
            <a:endParaRPr kumimoji="0" lang="en-US" altLang="en-US" sz="250" b="1" i="0" u="none" strike="noStrike" cap="none" normalizeH="0" baseline="0" smtClean="0">
              <a:ln>
                <a:noFill/>
              </a:ln>
              <a:solidFill>
                <a:schemeClr val="tx1"/>
              </a:solidFill>
              <a:effectLst>
                <a:glow rad="50800">
                  <a:schemeClr val="bg1"/>
                </a:glow>
              </a:effectLst>
              <a:latin typeface="+mj-lt"/>
            </a:endParaRPr>
          </a:p>
        </p:txBody>
      </p:sp>
      <p:sp>
        <p:nvSpPr>
          <p:cNvPr id="822" name="Rectangle 30"/>
          <p:cNvSpPr>
            <a:spLocks noChangeArrowheads="1"/>
          </p:cNvSpPr>
          <p:nvPr/>
        </p:nvSpPr>
        <p:spPr bwMode="auto">
          <a:xfrm>
            <a:off x="4849279" y="4502406"/>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smtClean="0">
                <a:ln>
                  <a:noFill/>
                </a:ln>
                <a:solidFill>
                  <a:srgbClr val="00AEEF"/>
                </a:solidFill>
                <a:effectLst>
                  <a:glow rad="50800">
                    <a:schemeClr val="bg1"/>
                  </a:glow>
                </a:effectLst>
                <a:latin typeface="+mj-lt"/>
              </a:rPr>
              <a:t>60°</a:t>
            </a:r>
            <a:endParaRPr kumimoji="0" lang="en-US" altLang="en-US" sz="250" b="1" i="0" u="none" strike="noStrike" cap="none" normalizeH="0" baseline="0" smtClean="0">
              <a:ln>
                <a:noFill/>
              </a:ln>
              <a:solidFill>
                <a:schemeClr val="tx1"/>
              </a:solidFill>
              <a:effectLst>
                <a:glow rad="50800">
                  <a:schemeClr val="bg1"/>
                </a:glow>
              </a:effectLst>
              <a:latin typeface="+mj-lt"/>
            </a:endParaRPr>
          </a:p>
        </p:txBody>
      </p:sp>
      <p:sp>
        <p:nvSpPr>
          <p:cNvPr id="823" name="Rectangle 31"/>
          <p:cNvSpPr>
            <a:spLocks noChangeArrowheads="1"/>
          </p:cNvSpPr>
          <p:nvPr/>
        </p:nvSpPr>
        <p:spPr bwMode="auto">
          <a:xfrm>
            <a:off x="5050086" y="4502406"/>
            <a:ext cx="65724"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smtClean="0">
                <a:ln>
                  <a:noFill/>
                </a:ln>
                <a:solidFill>
                  <a:srgbClr val="00AEEF"/>
                </a:solidFill>
                <a:effectLst>
                  <a:glow rad="50800">
                    <a:schemeClr val="bg1"/>
                  </a:glow>
                </a:effectLst>
                <a:latin typeface="+mj-lt"/>
              </a:rPr>
              <a:t>100°</a:t>
            </a:r>
            <a:endParaRPr kumimoji="0" lang="en-US" altLang="en-US" sz="250" b="1" i="0" u="none" strike="noStrike" cap="none" normalizeH="0" baseline="0" smtClean="0">
              <a:ln>
                <a:noFill/>
              </a:ln>
              <a:solidFill>
                <a:schemeClr val="tx1"/>
              </a:solidFill>
              <a:effectLst>
                <a:glow rad="50800">
                  <a:schemeClr val="bg1"/>
                </a:glow>
              </a:effectLst>
              <a:latin typeface="+mj-lt"/>
            </a:endParaRPr>
          </a:p>
        </p:txBody>
      </p:sp>
      <p:sp>
        <p:nvSpPr>
          <p:cNvPr id="824" name="Rectangle 32"/>
          <p:cNvSpPr>
            <a:spLocks noChangeArrowheads="1"/>
          </p:cNvSpPr>
          <p:nvPr/>
        </p:nvSpPr>
        <p:spPr bwMode="auto">
          <a:xfrm>
            <a:off x="5152107" y="4502406"/>
            <a:ext cx="65724"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smtClean="0">
                <a:ln>
                  <a:noFill/>
                </a:ln>
                <a:solidFill>
                  <a:srgbClr val="00AEEF"/>
                </a:solidFill>
                <a:effectLst>
                  <a:glow rad="50800">
                    <a:schemeClr val="bg1"/>
                  </a:glow>
                </a:effectLst>
                <a:latin typeface="+mj-lt"/>
              </a:rPr>
              <a:t>120°</a:t>
            </a:r>
            <a:endParaRPr kumimoji="0" lang="en-US" altLang="en-US" sz="250" b="1" i="0" u="none" strike="noStrike" cap="none" normalizeH="0" baseline="0" smtClean="0">
              <a:ln>
                <a:noFill/>
              </a:ln>
              <a:solidFill>
                <a:schemeClr val="tx1"/>
              </a:solidFill>
              <a:effectLst>
                <a:glow rad="50800">
                  <a:schemeClr val="bg1"/>
                </a:glow>
              </a:effectLst>
              <a:latin typeface="+mj-lt"/>
            </a:endParaRPr>
          </a:p>
        </p:txBody>
      </p:sp>
      <p:sp>
        <p:nvSpPr>
          <p:cNvPr id="825" name="Rectangle 33"/>
          <p:cNvSpPr>
            <a:spLocks noChangeArrowheads="1"/>
          </p:cNvSpPr>
          <p:nvPr/>
        </p:nvSpPr>
        <p:spPr bwMode="auto">
          <a:xfrm>
            <a:off x="4952329" y="4502406"/>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smtClean="0">
                <a:ln>
                  <a:noFill/>
                </a:ln>
                <a:solidFill>
                  <a:srgbClr val="00AEEF"/>
                </a:solidFill>
                <a:effectLst>
                  <a:glow rad="50800">
                    <a:schemeClr val="bg1"/>
                  </a:glow>
                </a:effectLst>
                <a:latin typeface="+mj-lt"/>
              </a:rPr>
              <a:t>80°</a:t>
            </a:r>
            <a:endParaRPr kumimoji="0" lang="en-US" altLang="en-US" sz="250" b="1" i="0" u="none" strike="noStrike" cap="none" normalizeH="0" baseline="0" smtClean="0">
              <a:ln>
                <a:noFill/>
              </a:ln>
              <a:solidFill>
                <a:schemeClr val="tx1"/>
              </a:solidFill>
              <a:effectLst>
                <a:glow rad="50800">
                  <a:schemeClr val="bg1"/>
                </a:glow>
              </a:effectLst>
              <a:latin typeface="+mj-lt"/>
            </a:endParaRPr>
          </a:p>
        </p:txBody>
      </p:sp>
      <p:sp>
        <p:nvSpPr>
          <p:cNvPr id="826" name="Rectangle 34"/>
          <p:cNvSpPr>
            <a:spLocks noChangeArrowheads="1"/>
          </p:cNvSpPr>
          <p:nvPr/>
        </p:nvSpPr>
        <p:spPr bwMode="auto">
          <a:xfrm>
            <a:off x="5360264" y="4502406"/>
            <a:ext cx="65724"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160°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827" name="Rectangle 35"/>
          <p:cNvSpPr>
            <a:spLocks noChangeArrowheads="1"/>
          </p:cNvSpPr>
          <p:nvPr/>
        </p:nvSpPr>
        <p:spPr bwMode="auto">
          <a:xfrm>
            <a:off x="5256185" y="4502406"/>
            <a:ext cx="65724"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smtClean="0">
                <a:ln>
                  <a:noFill/>
                </a:ln>
                <a:solidFill>
                  <a:srgbClr val="00AEEF"/>
                </a:solidFill>
                <a:effectLst>
                  <a:glow rad="50800">
                    <a:schemeClr val="bg1"/>
                  </a:glow>
                </a:effectLst>
                <a:latin typeface="+mj-lt"/>
              </a:rPr>
              <a:t>140°</a:t>
            </a:r>
            <a:endParaRPr kumimoji="0" lang="en-US" altLang="en-US" sz="250" b="1" i="0" u="none" strike="noStrike" cap="none" normalizeH="0" baseline="0" smtClean="0">
              <a:ln>
                <a:noFill/>
              </a:ln>
              <a:solidFill>
                <a:schemeClr val="tx1"/>
              </a:solidFill>
              <a:effectLst>
                <a:glow rad="50800">
                  <a:schemeClr val="bg1"/>
                </a:glow>
              </a:effectLst>
              <a:latin typeface="+mj-lt"/>
            </a:endParaRPr>
          </a:p>
        </p:txBody>
      </p:sp>
      <p:sp>
        <p:nvSpPr>
          <p:cNvPr id="828" name="Rectangle 36"/>
          <p:cNvSpPr>
            <a:spLocks noChangeArrowheads="1"/>
          </p:cNvSpPr>
          <p:nvPr/>
        </p:nvSpPr>
        <p:spPr bwMode="auto">
          <a:xfrm>
            <a:off x="5461201" y="4502406"/>
            <a:ext cx="65724"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180°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829" name="Rectangle 46"/>
          <p:cNvSpPr>
            <a:spLocks noChangeArrowheads="1"/>
          </p:cNvSpPr>
          <p:nvPr/>
        </p:nvSpPr>
        <p:spPr bwMode="auto">
          <a:xfrm>
            <a:off x="4570932" y="3443596"/>
            <a:ext cx="30458"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830" name="Rectangle 47"/>
          <p:cNvSpPr>
            <a:spLocks noChangeArrowheads="1"/>
          </p:cNvSpPr>
          <p:nvPr/>
        </p:nvSpPr>
        <p:spPr bwMode="auto">
          <a:xfrm>
            <a:off x="4484531" y="3443596"/>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smtClean="0">
                <a:ln>
                  <a:noFill/>
                </a:ln>
                <a:solidFill>
                  <a:srgbClr val="00AEEF"/>
                </a:solidFill>
                <a:effectLst>
                  <a:glow rad="50800">
                    <a:schemeClr val="bg1"/>
                  </a:glow>
                </a:effectLst>
                <a:latin typeface="+mj-lt"/>
              </a:rPr>
              <a:t>20°</a:t>
            </a:r>
            <a:endParaRPr kumimoji="0" lang="en-US" altLang="en-US" sz="250" b="1" i="0" u="none" strike="noStrike" cap="none" normalizeH="0" baseline="0" smtClean="0">
              <a:ln>
                <a:noFill/>
              </a:ln>
              <a:solidFill>
                <a:schemeClr val="tx1"/>
              </a:solidFill>
              <a:effectLst>
                <a:glow rad="50800">
                  <a:schemeClr val="bg1"/>
                </a:glow>
              </a:effectLst>
              <a:latin typeface="+mj-lt"/>
            </a:endParaRPr>
          </a:p>
        </p:txBody>
      </p:sp>
      <p:sp>
        <p:nvSpPr>
          <p:cNvPr id="831" name="Rectangle 48"/>
          <p:cNvSpPr>
            <a:spLocks noChangeArrowheads="1"/>
          </p:cNvSpPr>
          <p:nvPr/>
        </p:nvSpPr>
        <p:spPr bwMode="auto">
          <a:xfrm>
            <a:off x="4624488" y="3443596"/>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smtClean="0">
                <a:ln>
                  <a:noFill/>
                </a:ln>
                <a:solidFill>
                  <a:srgbClr val="00AEEF"/>
                </a:solidFill>
                <a:effectLst>
                  <a:glow rad="50800">
                    <a:schemeClr val="bg1"/>
                  </a:glow>
                </a:effectLst>
                <a:latin typeface="+mj-lt"/>
              </a:rPr>
              <a:t>20°</a:t>
            </a:r>
            <a:endParaRPr kumimoji="0" lang="en-US" altLang="en-US" sz="250" b="1" i="0" u="none" strike="noStrike" cap="none" normalizeH="0" baseline="0" smtClean="0">
              <a:ln>
                <a:noFill/>
              </a:ln>
              <a:solidFill>
                <a:schemeClr val="tx1"/>
              </a:solidFill>
              <a:effectLst>
                <a:glow rad="50800">
                  <a:schemeClr val="bg1"/>
                </a:glow>
              </a:effectLst>
              <a:latin typeface="+mj-lt"/>
            </a:endParaRPr>
          </a:p>
        </p:txBody>
      </p:sp>
      <p:sp>
        <p:nvSpPr>
          <p:cNvPr id="832" name="Rectangle 49"/>
          <p:cNvSpPr>
            <a:spLocks noChangeArrowheads="1"/>
          </p:cNvSpPr>
          <p:nvPr/>
        </p:nvSpPr>
        <p:spPr bwMode="auto">
          <a:xfrm>
            <a:off x="4417034" y="3443596"/>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40°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833" name="Rectangle 50"/>
          <p:cNvSpPr>
            <a:spLocks noChangeArrowheads="1"/>
          </p:cNvSpPr>
          <p:nvPr/>
        </p:nvSpPr>
        <p:spPr bwMode="auto">
          <a:xfrm>
            <a:off x="4693016" y="3443596"/>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smtClean="0">
                <a:ln>
                  <a:noFill/>
                </a:ln>
                <a:solidFill>
                  <a:srgbClr val="00AEEF"/>
                </a:solidFill>
                <a:effectLst>
                  <a:glow rad="50800">
                    <a:schemeClr val="bg1"/>
                  </a:glow>
                </a:effectLst>
                <a:latin typeface="+mj-lt"/>
              </a:rPr>
              <a:t>40°</a:t>
            </a:r>
            <a:endParaRPr kumimoji="0" lang="en-US" altLang="en-US" sz="250" b="1" i="0" u="none" strike="noStrike" cap="none" normalizeH="0" baseline="0" smtClean="0">
              <a:ln>
                <a:noFill/>
              </a:ln>
              <a:solidFill>
                <a:schemeClr val="tx1"/>
              </a:solidFill>
              <a:effectLst>
                <a:glow rad="50800">
                  <a:schemeClr val="bg1"/>
                </a:glow>
              </a:effectLst>
              <a:latin typeface="+mj-lt"/>
            </a:endParaRPr>
          </a:p>
        </p:txBody>
      </p:sp>
      <p:sp>
        <p:nvSpPr>
          <p:cNvPr id="834" name="Rectangle 51"/>
          <p:cNvSpPr>
            <a:spLocks noChangeArrowheads="1"/>
          </p:cNvSpPr>
          <p:nvPr/>
        </p:nvSpPr>
        <p:spPr bwMode="auto">
          <a:xfrm>
            <a:off x="4350472" y="3443596"/>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smtClean="0">
                <a:ln>
                  <a:noFill/>
                </a:ln>
                <a:solidFill>
                  <a:srgbClr val="00AEEF"/>
                </a:solidFill>
                <a:effectLst>
                  <a:glow rad="50800">
                    <a:schemeClr val="bg1"/>
                  </a:glow>
                </a:effectLst>
                <a:latin typeface="+mj-lt"/>
              </a:rPr>
              <a:t>60°</a:t>
            </a:r>
            <a:endParaRPr kumimoji="0" lang="en-US" altLang="en-US" sz="250" b="1" i="0" u="none" strike="noStrike" cap="none" normalizeH="0" baseline="0" smtClean="0">
              <a:ln>
                <a:noFill/>
              </a:ln>
              <a:solidFill>
                <a:schemeClr val="tx1"/>
              </a:solidFill>
              <a:effectLst>
                <a:glow rad="50800">
                  <a:schemeClr val="bg1"/>
                </a:glow>
              </a:effectLst>
              <a:latin typeface="+mj-lt"/>
            </a:endParaRPr>
          </a:p>
        </p:txBody>
      </p:sp>
      <p:sp>
        <p:nvSpPr>
          <p:cNvPr id="835" name="Rectangle 52"/>
          <p:cNvSpPr>
            <a:spLocks noChangeArrowheads="1"/>
          </p:cNvSpPr>
          <p:nvPr/>
        </p:nvSpPr>
        <p:spPr bwMode="auto">
          <a:xfrm>
            <a:off x="4281265" y="3443596"/>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80°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836" name="Rectangle 53"/>
          <p:cNvSpPr>
            <a:spLocks noChangeArrowheads="1"/>
          </p:cNvSpPr>
          <p:nvPr/>
        </p:nvSpPr>
        <p:spPr bwMode="auto">
          <a:xfrm>
            <a:off x="4836537" y="3443596"/>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80°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837" name="Rectangle 54"/>
          <p:cNvSpPr>
            <a:spLocks noChangeArrowheads="1"/>
          </p:cNvSpPr>
          <p:nvPr/>
        </p:nvSpPr>
        <p:spPr bwMode="auto">
          <a:xfrm>
            <a:off x="4201430" y="3443596"/>
            <a:ext cx="65724"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smtClean="0">
                <a:ln>
                  <a:noFill/>
                </a:ln>
                <a:solidFill>
                  <a:srgbClr val="00AEEF"/>
                </a:solidFill>
                <a:effectLst>
                  <a:glow rad="50800">
                    <a:schemeClr val="bg1"/>
                  </a:glow>
                </a:effectLst>
                <a:latin typeface="+mj-lt"/>
              </a:rPr>
              <a:t>100°</a:t>
            </a:r>
            <a:endParaRPr kumimoji="0" lang="en-US" altLang="en-US" sz="250" b="1" i="0" u="none" strike="noStrike" cap="none" normalizeH="0" baseline="0" smtClean="0">
              <a:ln>
                <a:noFill/>
              </a:ln>
              <a:solidFill>
                <a:schemeClr val="tx1"/>
              </a:solidFill>
              <a:effectLst>
                <a:glow rad="50800">
                  <a:schemeClr val="bg1"/>
                </a:glow>
              </a:effectLst>
              <a:latin typeface="+mj-lt"/>
            </a:endParaRPr>
          </a:p>
        </p:txBody>
      </p:sp>
      <p:sp>
        <p:nvSpPr>
          <p:cNvPr id="838" name="Rectangle 55"/>
          <p:cNvSpPr>
            <a:spLocks noChangeArrowheads="1"/>
          </p:cNvSpPr>
          <p:nvPr/>
        </p:nvSpPr>
        <p:spPr bwMode="auto">
          <a:xfrm>
            <a:off x="4897336" y="3443596"/>
            <a:ext cx="65724"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smtClean="0">
                <a:ln>
                  <a:noFill/>
                </a:ln>
                <a:solidFill>
                  <a:srgbClr val="00AEEF"/>
                </a:solidFill>
                <a:effectLst>
                  <a:glow rad="50800">
                    <a:schemeClr val="bg1"/>
                  </a:glow>
                </a:effectLst>
                <a:latin typeface="+mj-lt"/>
              </a:rPr>
              <a:t>100°</a:t>
            </a:r>
            <a:endParaRPr kumimoji="0" lang="en-US" altLang="en-US" sz="250" b="1" i="0" u="none" strike="noStrike" cap="none" normalizeH="0" baseline="0" smtClean="0">
              <a:ln>
                <a:noFill/>
              </a:ln>
              <a:solidFill>
                <a:schemeClr val="tx1"/>
              </a:solidFill>
              <a:effectLst>
                <a:glow rad="50800">
                  <a:schemeClr val="bg1"/>
                </a:glow>
              </a:effectLst>
              <a:latin typeface="+mj-lt"/>
            </a:endParaRPr>
          </a:p>
        </p:txBody>
      </p:sp>
      <p:sp>
        <p:nvSpPr>
          <p:cNvPr id="839" name="Rectangle 56"/>
          <p:cNvSpPr>
            <a:spLocks noChangeArrowheads="1"/>
          </p:cNvSpPr>
          <p:nvPr/>
        </p:nvSpPr>
        <p:spPr bwMode="auto">
          <a:xfrm>
            <a:off x="4132388" y="3443596"/>
            <a:ext cx="65724"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120°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840" name="Rectangle 57"/>
          <p:cNvSpPr>
            <a:spLocks noChangeArrowheads="1"/>
          </p:cNvSpPr>
          <p:nvPr/>
        </p:nvSpPr>
        <p:spPr bwMode="auto">
          <a:xfrm>
            <a:off x="4963215" y="3443596"/>
            <a:ext cx="65724"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120°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841" name="Rectangle 58"/>
          <p:cNvSpPr>
            <a:spLocks noChangeArrowheads="1"/>
          </p:cNvSpPr>
          <p:nvPr/>
        </p:nvSpPr>
        <p:spPr bwMode="auto">
          <a:xfrm>
            <a:off x="4064049" y="3443596"/>
            <a:ext cx="65724"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smtClean="0">
                <a:ln>
                  <a:noFill/>
                </a:ln>
                <a:solidFill>
                  <a:srgbClr val="00AEEF"/>
                </a:solidFill>
                <a:effectLst>
                  <a:glow rad="50800">
                    <a:schemeClr val="bg1"/>
                  </a:glow>
                </a:effectLst>
                <a:latin typeface="+mj-lt"/>
              </a:rPr>
              <a:t>140°</a:t>
            </a:r>
            <a:endParaRPr kumimoji="0" lang="en-US" altLang="en-US" sz="250" b="1" i="0" u="none" strike="noStrike" cap="none" normalizeH="0" baseline="0" smtClean="0">
              <a:ln>
                <a:noFill/>
              </a:ln>
              <a:solidFill>
                <a:schemeClr val="tx1"/>
              </a:solidFill>
              <a:effectLst>
                <a:glow rad="50800">
                  <a:schemeClr val="bg1"/>
                </a:glow>
              </a:effectLst>
              <a:latin typeface="+mj-lt"/>
            </a:endParaRPr>
          </a:p>
        </p:txBody>
      </p:sp>
      <p:sp>
        <p:nvSpPr>
          <p:cNvPr id="842" name="Rectangle 59"/>
          <p:cNvSpPr>
            <a:spLocks noChangeArrowheads="1"/>
          </p:cNvSpPr>
          <p:nvPr/>
        </p:nvSpPr>
        <p:spPr bwMode="auto">
          <a:xfrm>
            <a:off x="3995291" y="3443596"/>
            <a:ext cx="65724"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160°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843" name="Rectangle 60"/>
          <p:cNvSpPr>
            <a:spLocks noChangeArrowheads="1"/>
          </p:cNvSpPr>
          <p:nvPr/>
        </p:nvSpPr>
        <p:spPr bwMode="auto">
          <a:xfrm>
            <a:off x="5033299" y="3443596"/>
            <a:ext cx="65724"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140°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844" name="Rectangle 61"/>
          <p:cNvSpPr>
            <a:spLocks noChangeArrowheads="1"/>
          </p:cNvSpPr>
          <p:nvPr/>
        </p:nvSpPr>
        <p:spPr bwMode="auto">
          <a:xfrm>
            <a:off x="5098936" y="3443596"/>
            <a:ext cx="65724"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160°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845" name="Rectangle 62"/>
          <p:cNvSpPr>
            <a:spLocks noChangeArrowheads="1"/>
          </p:cNvSpPr>
          <p:nvPr/>
        </p:nvSpPr>
        <p:spPr bwMode="auto">
          <a:xfrm>
            <a:off x="4773230" y="3443596"/>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60°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846" name="Rectangle 63"/>
          <p:cNvSpPr>
            <a:spLocks noChangeArrowheads="1"/>
          </p:cNvSpPr>
          <p:nvPr/>
        </p:nvSpPr>
        <p:spPr bwMode="auto">
          <a:xfrm>
            <a:off x="5177253" y="3443596"/>
            <a:ext cx="65724"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180°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849" name="Rectangle 513"/>
          <p:cNvSpPr>
            <a:spLocks noChangeArrowheads="1"/>
          </p:cNvSpPr>
          <p:nvPr/>
        </p:nvSpPr>
        <p:spPr bwMode="auto">
          <a:xfrm>
            <a:off x="5462025" y="5245626"/>
            <a:ext cx="140744"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spc="-20" normalizeH="0" dirty="0" smtClean="0">
                <a:ln>
                  <a:noFill/>
                </a:ln>
                <a:solidFill>
                  <a:srgbClr val="00AEEF"/>
                </a:solidFill>
                <a:effectLst>
                  <a:glow rad="63500">
                    <a:schemeClr val="bg1"/>
                  </a:glow>
                </a:effectLst>
                <a:latin typeface="+mj-lt"/>
              </a:rPr>
              <a:t>EQUATOR</a:t>
            </a:r>
            <a:endParaRPr kumimoji="0" lang="en-US" altLang="en-US" sz="250" b="1" i="0" u="none" strike="noStrike" cap="none" spc="-20" normalizeH="0" dirty="0" smtClean="0">
              <a:ln>
                <a:noFill/>
              </a:ln>
              <a:solidFill>
                <a:schemeClr val="tx1"/>
              </a:solidFill>
              <a:effectLst>
                <a:glow rad="63500">
                  <a:schemeClr val="bg1"/>
                </a:glow>
              </a:effectLst>
              <a:latin typeface="+mj-lt"/>
            </a:endParaRPr>
          </a:p>
        </p:txBody>
      </p:sp>
      <p:sp>
        <p:nvSpPr>
          <p:cNvPr id="850" name="Rectangle 514"/>
          <p:cNvSpPr>
            <a:spLocks noChangeArrowheads="1"/>
          </p:cNvSpPr>
          <p:nvPr/>
        </p:nvSpPr>
        <p:spPr bwMode="auto">
          <a:xfrm>
            <a:off x="4877276" y="5460609"/>
            <a:ext cx="326371"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spc="-20" normalizeH="0" dirty="0" smtClean="0">
                <a:ln>
                  <a:noFill/>
                </a:ln>
                <a:solidFill>
                  <a:srgbClr val="00AEEF"/>
                </a:solidFill>
                <a:effectLst>
                  <a:glow rad="63500">
                    <a:schemeClr val="bg1"/>
                  </a:glow>
                </a:effectLst>
                <a:latin typeface="+mj-lt"/>
              </a:rPr>
              <a:t>TROPIC OF CAPRICORN</a:t>
            </a:r>
            <a:endParaRPr kumimoji="0" lang="en-US" altLang="en-US" sz="250" b="1" i="0" u="none" strike="noStrike" cap="none" spc="-20" normalizeH="0" dirty="0" smtClean="0">
              <a:ln>
                <a:noFill/>
              </a:ln>
              <a:solidFill>
                <a:schemeClr val="tx1"/>
              </a:solidFill>
              <a:effectLst>
                <a:glow rad="63500">
                  <a:schemeClr val="bg1"/>
                </a:glow>
              </a:effectLst>
              <a:latin typeface="+mj-lt"/>
            </a:endParaRPr>
          </a:p>
        </p:txBody>
      </p:sp>
      <p:sp>
        <p:nvSpPr>
          <p:cNvPr id="851" name="Rectangle 515"/>
          <p:cNvSpPr>
            <a:spLocks noChangeArrowheads="1"/>
          </p:cNvSpPr>
          <p:nvPr/>
        </p:nvSpPr>
        <p:spPr bwMode="auto">
          <a:xfrm>
            <a:off x="5311244" y="5075527"/>
            <a:ext cx="276358"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spc="-20" normalizeH="0" dirty="0" smtClean="0">
                <a:ln>
                  <a:noFill/>
                </a:ln>
                <a:solidFill>
                  <a:srgbClr val="00AEEF"/>
                </a:solidFill>
                <a:effectLst>
                  <a:glow rad="63500">
                    <a:schemeClr val="bg1"/>
                  </a:glow>
                </a:effectLst>
                <a:latin typeface="+mj-lt"/>
              </a:rPr>
              <a:t>TROPIC OF CANCER</a:t>
            </a:r>
            <a:endParaRPr kumimoji="0" lang="en-US" altLang="en-US" sz="250" b="1" i="0" u="none" strike="noStrike" cap="none" spc="-20" normalizeH="0" dirty="0" smtClean="0">
              <a:ln>
                <a:noFill/>
              </a:ln>
              <a:solidFill>
                <a:schemeClr val="tx1"/>
              </a:solidFill>
              <a:effectLst>
                <a:glow rad="63500">
                  <a:schemeClr val="bg1"/>
                </a:glow>
              </a:effectLst>
              <a:latin typeface="+mj-lt"/>
            </a:endParaRPr>
          </a:p>
        </p:txBody>
      </p:sp>
      <p:sp>
        <p:nvSpPr>
          <p:cNvPr id="852" name="Rectangle 535"/>
          <p:cNvSpPr>
            <a:spLocks noChangeArrowheads="1"/>
          </p:cNvSpPr>
          <p:nvPr/>
        </p:nvSpPr>
        <p:spPr bwMode="auto">
          <a:xfrm>
            <a:off x="4239783" y="5010059"/>
            <a:ext cx="19556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44C8F5"/>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44C8F5"/>
                </a:solidFill>
                <a:effectLst/>
                <a:latin typeface="+mj-lt"/>
              </a:rPr>
              <a:t>OCEAN</a:t>
            </a:r>
            <a:endParaRPr kumimoji="0" lang="en-US" altLang="en-US" sz="1050" b="1" i="0" u="none" strike="noStrike" cap="none" normalizeH="0" baseline="0" dirty="0" smtClean="0">
              <a:ln>
                <a:noFill/>
              </a:ln>
              <a:solidFill>
                <a:schemeClr val="tx1"/>
              </a:solidFill>
              <a:effectLst/>
              <a:latin typeface="+mj-lt"/>
            </a:endParaRPr>
          </a:p>
        </p:txBody>
      </p:sp>
      <p:sp>
        <p:nvSpPr>
          <p:cNvPr id="853" name="Rectangle 537"/>
          <p:cNvSpPr>
            <a:spLocks noChangeArrowheads="1"/>
          </p:cNvSpPr>
          <p:nvPr/>
        </p:nvSpPr>
        <p:spPr bwMode="auto">
          <a:xfrm>
            <a:off x="4507623" y="4718135"/>
            <a:ext cx="14824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44C8F5"/>
                </a:solidFill>
                <a:effectLst/>
                <a:latin typeface="+mj-lt"/>
              </a:rPr>
              <a:t>ARCTIC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44C8F5"/>
                </a:solidFill>
                <a:effectLst/>
                <a:latin typeface="+mj-lt"/>
              </a:rPr>
              <a:t>OCEAN</a:t>
            </a:r>
            <a:endParaRPr kumimoji="0" lang="en-US" altLang="en-US" sz="1050" b="1" i="0" u="none" strike="noStrike" cap="none" normalizeH="0" baseline="0" dirty="0" smtClean="0">
              <a:ln>
                <a:noFill/>
              </a:ln>
              <a:solidFill>
                <a:schemeClr val="tx1"/>
              </a:solidFill>
              <a:effectLst/>
              <a:latin typeface="+mj-lt"/>
            </a:endParaRPr>
          </a:p>
        </p:txBody>
      </p:sp>
      <p:sp>
        <p:nvSpPr>
          <p:cNvPr id="854" name="Rectangle 539"/>
          <p:cNvSpPr>
            <a:spLocks noChangeArrowheads="1"/>
          </p:cNvSpPr>
          <p:nvPr/>
        </p:nvSpPr>
        <p:spPr bwMode="auto">
          <a:xfrm>
            <a:off x="4365593" y="5331574"/>
            <a:ext cx="19556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44C8F5"/>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44C8F5"/>
                </a:solidFill>
                <a:effectLst/>
                <a:latin typeface="+mj-lt"/>
              </a:rPr>
              <a:t>OCEAN</a:t>
            </a:r>
            <a:endParaRPr kumimoji="0" lang="en-US" altLang="en-US" sz="1050" b="1" i="0" u="none" strike="noStrike" cap="none" normalizeH="0" baseline="0" dirty="0" smtClean="0">
              <a:ln>
                <a:noFill/>
              </a:ln>
              <a:solidFill>
                <a:schemeClr val="tx1"/>
              </a:solidFill>
              <a:effectLst/>
              <a:latin typeface="+mj-lt"/>
            </a:endParaRPr>
          </a:p>
        </p:txBody>
      </p:sp>
      <p:sp>
        <p:nvSpPr>
          <p:cNvPr id="855" name="Rectangle 541"/>
          <p:cNvSpPr>
            <a:spLocks noChangeArrowheads="1"/>
          </p:cNvSpPr>
          <p:nvPr/>
        </p:nvSpPr>
        <p:spPr bwMode="auto">
          <a:xfrm>
            <a:off x="4953031" y="5303430"/>
            <a:ext cx="14664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44C8F5"/>
                </a:solidFill>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44C8F5"/>
                </a:solidFill>
                <a:effectLst/>
                <a:latin typeface="+mj-lt"/>
              </a:rPr>
              <a:t>OCEAN</a:t>
            </a:r>
            <a:endParaRPr kumimoji="0" lang="en-US" altLang="en-US" sz="1050" b="1" i="0" u="none" strike="noStrike" cap="none" normalizeH="0" baseline="0" dirty="0" smtClean="0">
              <a:ln>
                <a:noFill/>
              </a:ln>
              <a:solidFill>
                <a:schemeClr val="tx1"/>
              </a:solidFill>
              <a:effectLst/>
              <a:latin typeface="+mj-lt"/>
            </a:endParaRPr>
          </a:p>
        </p:txBody>
      </p:sp>
      <p:sp>
        <p:nvSpPr>
          <p:cNvPr id="856" name="Rectangle 543"/>
          <p:cNvSpPr>
            <a:spLocks noChangeArrowheads="1"/>
          </p:cNvSpPr>
          <p:nvPr/>
        </p:nvSpPr>
        <p:spPr bwMode="auto">
          <a:xfrm>
            <a:off x="3666506" y="5305516"/>
            <a:ext cx="15388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44C8F5"/>
                </a:solidFill>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44C8F5"/>
                </a:solidFill>
                <a:effectLst/>
                <a:latin typeface="+mj-lt"/>
              </a:rPr>
              <a:t>OCEAN</a:t>
            </a:r>
            <a:endParaRPr kumimoji="0" lang="en-US" altLang="en-US" sz="1050" b="1" i="0" u="none" strike="noStrike" cap="none" normalizeH="0" baseline="0" dirty="0" smtClean="0">
              <a:ln>
                <a:noFill/>
              </a:ln>
              <a:solidFill>
                <a:schemeClr val="tx1"/>
              </a:solidFill>
              <a:effectLst/>
              <a:latin typeface="+mj-lt"/>
            </a:endParaRPr>
          </a:p>
        </p:txBody>
      </p:sp>
      <p:sp>
        <p:nvSpPr>
          <p:cNvPr id="857" name="Rectangle 545"/>
          <p:cNvSpPr>
            <a:spLocks noChangeArrowheads="1"/>
          </p:cNvSpPr>
          <p:nvPr/>
        </p:nvSpPr>
        <p:spPr bwMode="auto">
          <a:xfrm>
            <a:off x="5422198" y="5140646"/>
            <a:ext cx="15388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44C8F5"/>
                </a:solidFill>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44C8F5"/>
                </a:solidFill>
                <a:effectLst/>
                <a:latin typeface="+mj-lt"/>
              </a:rPr>
              <a:t>OCEAN</a:t>
            </a:r>
            <a:endParaRPr kumimoji="0" lang="en-US" altLang="en-US" sz="1050" b="1" i="0" u="none" strike="noStrike" cap="none" normalizeH="0" baseline="0" dirty="0" smtClean="0">
              <a:ln>
                <a:noFill/>
              </a:ln>
              <a:solidFill>
                <a:schemeClr val="tx1"/>
              </a:solidFill>
              <a:effectLst/>
              <a:latin typeface="+mj-lt"/>
            </a:endParaRPr>
          </a:p>
        </p:txBody>
      </p:sp>
      <p:sp>
        <p:nvSpPr>
          <p:cNvPr id="858" name="Rectangle 547"/>
          <p:cNvSpPr>
            <a:spLocks noChangeArrowheads="1"/>
          </p:cNvSpPr>
          <p:nvPr/>
        </p:nvSpPr>
        <p:spPr bwMode="auto">
          <a:xfrm>
            <a:off x="4816805" y="5592275"/>
            <a:ext cx="17634"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0" u="none" strike="noStrike" cap="none" normalizeH="0" baseline="0" smtClean="0">
                <a:ln>
                  <a:noFill/>
                </a:ln>
                <a:solidFill>
                  <a:srgbClr val="000000"/>
                </a:solidFill>
                <a:effectLst/>
                <a:latin typeface="+mj-lt"/>
              </a:rPr>
              <a:t>0</a:t>
            </a:r>
            <a:endParaRPr kumimoji="0" lang="en-US" altLang="en-US" sz="250" b="1" i="0" u="none" strike="noStrike" cap="none" normalizeH="0" baseline="0" smtClean="0">
              <a:ln>
                <a:noFill/>
              </a:ln>
              <a:solidFill>
                <a:schemeClr val="tx1"/>
              </a:solidFill>
              <a:effectLst/>
              <a:latin typeface="+mj-lt"/>
            </a:endParaRPr>
          </a:p>
        </p:txBody>
      </p:sp>
      <p:sp>
        <p:nvSpPr>
          <p:cNvPr id="859" name="Rectangle 548"/>
          <p:cNvSpPr>
            <a:spLocks noChangeArrowheads="1"/>
          </p:cNvSpPr>
          <p:nvPr/>
        </p:nvSpPr>
        <p:spPr bwMode="auto">
          <a:xfrm>
            <a:off x="4918256" y="5592275"/>
            <a:ext cx="8015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0" u="none" strike="noStrike" cap="none" normalizeH="0" baseline="0" smtClean="0">
                <a:ln>
                  <a:noFill/>
                </a:ln>
                <a:solidFill>
                  <a:srgbClr val="000000"/>
                </a:solidFill>
                <a:effectLst/>
                <a:latin typeface="+mj-lt"/>
              </a:rPr>
              <a:t>1,500</a:t>
            </a:r>
            <a:endParaRPr kumimoji="0" lang="en-US" altLang="en-US" sz="250" b="1" i="0" u="none" strike="noStrike" cap="none" normalizeH="0" baseline="0" smtClean="0">
              <a:ln>
                <a:noFill/>
              </a:ln>
              <a:solidFill>
                <a:schemeClr val="tx1"/>
              </a:solidFill>
              <a:effectLst/>
              <a:latin typeface="+mj-lt"/>
            </a:endParaRPr>
          </a:p>
        </p:txBody>
      </p:sp>
      <p:sp>
        <p:nvSpPr>
          <p:cNvPr id="860" name="Rectangle 549"/>
          <p:cNvSpPr>
            <a:spLocks noChangeArrowheads="1"/>
          </p:cNvSpPr>
          <p:nvPr/>
        </p:nvSpPr>
        <p:spPr bwMode="auto">
          <a:xfrm>
            <a:off x="4816805" y="5646621"/>
            <a:ext cx="17634"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0" u="none" strike="noStrike" cap="none" normalizeH="0" baseline="0" smtClean="0">
                <a:ln>
                  <a:noFill/>
                </a:ln>
                <a:solidFill>
                  <a:srgbClr val="000000"/>
                </a:solidFill>
                <a:effectLst/>
                <a:latin typeface="+mj-lt"/>
              </a:rPr>
              <a:t>0</a:t>
            </a:r>
            <a:endParaRPr kumimoji="0" lang="en-US" altLang="en-US" sz="250" b="1" i="0" u="none" strike="noStrike" cap="none" normalizeH="0" baseline="0" smtClean="0">
              <a:ln>
                <a:noFill/>
              </a:ln>
              <a:solidFill>
                <a:schemeClr val="tx1"/>
              </a:solidFill>
              <a:effectLst/>
              <a:latin typeface="+mj-lt"/>
            </a:endParaRPr>
          </a:p>
        </p:txBody>
      </p:sp>
      <p:sp>
        <p:nvSpPr>
          <p:cNvPr id="861" name="Rectangle 550"/>
          <p:cNvSpPr>
            <a:spLocks noChangeArrowheads="1"/>
          </p:cNvSpPr>
          <p:nvPr/>
        </p:nvSpPr>
        <p:spPr bwMode="auto">
          <a:xfrm>
            <a:off x="4869946" y="5647831"/>
            <a:ext cx="8015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0" u="none" strike="noStrike" cap="none" normalizeH="0" baseline="0" smtClean="0">
                <a:ln>
                  <a:noFill/>
                </a:ln>
                <a:solidFill>
                  <a:srgbClr val="000000"/>
                </a:solidFill>
                <a:effectLst/>
                <a:latin typeface="+mj-lt"/>
              </a:rPr>
              <a:t>1,500</a:t>
            </a:r>
            <a:endParaRPr kumimoji="0" lang="en-US" altLang="en-US" sz="250" b="1" i="0" u="none" strike="noStrike" cap="none" normalizeH="0" baseline="0" smtClean="0">
              <a:ln>
                <a:noFill/>
              </a:ln>
              <a:solidFill>
                <a:schemeClr val="tx1"/>
              </a:solidFill>
              <a:effectLst/>
              <a:latin typeface="+mj-lt"/>
            </a:endParaRPr>
          </a:p>
        </p:txBody>
      </p:sp>
      <p:sp>
        <p:nvSpPr>
          <p:cNvPr id="862" name="Rectangle 551"/>
          <p:cNvSpPr>
            <a:spLocks noChangeArrowheads="1"/>
          </p:cNvSpPr>
          <p:nvPr/>
        </p:nvSpPr>
        <p:spPr bwMode="auto">
          <a:xfrm>
            <a:off x="5045067" y="5592275"/>
            <a:ext cx="171522"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0" u="none" strike="noStrike" cap="none" normalizeH="0" baseline="0" smtClean="0">
                <a:ln>
                  <a:noFill/>
                </a:ln>
                <a:solidFill>
                  <a:srgbClr val="000000"/>
                </a:solidFill>
                <a:effectLst/>
                <a:latin typeface="+mj-lt"/>
              </a:rPr>
              <a:t>3,000 Miles</a:t>
            </a:r>
            <a:endParaRPr kumimoji="0" lang="en-US" altLang="en-US" sz="250" b="1" i="0" u="none" strike="noStrike" cap="none" normalizeH="0" baseline="0" smtClean="0">
              <a:ln>
                <a:noFill/>
              </a:ln>
              <a:solidFill>
                <a:schemeClr val="tx1"/>
              </a:solidFill>
              <a:effectLst/>
              <a:latin typeface="+mj-lt"/>
            </a:endParaRPr>
          </a:p>
        </p:txBody>
      </p:sp>
      <p:sp>
        <p:nvSpPr>
          <p:cNvPr id="863" name="Rectangle 552"/>
          <p:cNvSpPr>
            <a:spLocks noChangeArrowheads="1"/>
          </p:cNvSpPr>
          <p:nvPr/>
        </p:nvSpPr>
        <p:spPr bwMode="auto">
          <a:xfrm>
            <a:off x="4975886" y="5646621"/>
            <a:ext cx="25648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0" u="none" strike="noStrike" cap="none" normalizeH="0" baseline="0" dirty="0" smtClean="0">
                <a:ln>
                  <a:noFill/>
                </a:ln>
                <a:solidFill>
                  <a:srgbClr val="000000"/>
                </a:solidFill>
                <a:effectLst/>
                <a:latin typeface="+mj-lt"/>
              </a:rPr>
              <a:t>3,000 Kilometers</a:t>
            </a:r>
            <a:endParaRPr kumimoji="0" lang="en-US" altLang="en-US" sz="250" b="1" i="0" u="none" strike="noStrike" cap="none" normalizeH="0" baseline="0" dirty="0" smtClean="0">
              <a:ln>
                <a:noFill/>
              </a:ln>
              <a:solidFill>
                <a:schemeClr val="tx1"/>
              </a:solidFill>
              <a:effectLst/>
              <a:latin typeface="+mj-lt"/>
            </a:endParaRPr>
          </a:p>
        </p:txBody>
      </p:sp>
      <p:sp>
        <p:nvSpPr>
          <p:cNvPr id="864" name="Rectangle 13"/>
          <p:cNvSpPr>
            <a:spLocks noChangeArrowheads="1"/>
          </p:cNvSpPr>
          <p:nvPr/>
        </p:nvSpPr>
        <p:spPr bwMode="auto">
          <a:xfrm>
            <a:off x="3586656" y="5267879"/>
            <a:ext cx="30458"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865" name="Rectangle 14"/>
          <p:cNvSpPr>
            <a:spLocks noChangeArrowheads="1"/>
          </p:cNvSpPr>
          <p:nvPr/>
        </p:nvSpPr>
        <p:spPr bwMode="auto">
          <a:xfrm>
            <a:off x="3581234" y="5410526"/>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20°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866" name="Rectangle 15"/>
          <p:cNvSpPr>
            <a:spLocks noChangeArrowheads="1"/>
          </p:cNvSpPr>
          <p:nvPr/>
        </p:nvSpPr>
        <p:spPr bwMode="auto">
          <a:xfrm>
            <a:off x="3593544" y="5558734"/>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40°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867" name="Rectangle 6"/>
          <p:cNvSpPr>
            <a:spLocks noChangeArrowheads="1"/>
          </p:cNvSpPr>
          <p:nvPr/>
        </p:nvSpPr>
        <p:spPr bwMode="auto">
          <a:xfrm>
            <a:off x="3611294" y="4978277"/>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40°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868" name="Rectangle 7"/>
          <p:cNvSpPr>
            <a:spLocks noChangeArrowheads="1"/>
          </p:cNvSpPr>
          <p:nvPr/>
        </p:nvSpPr>
        <p:spPr bwMode="auto">
          <a:xfrm>
            <a:off x="3582118" y="5123120"/>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20°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869" name="Rectangle 17"/>
          <p:cNvSpPr>
            <a:spLocks noChangeArrowheads="1"/>
          </p:cNvSpPr>
          <p:nvPr/>
        </p:nvSpPr>
        <p:spPr bwMode="auto">
          <a:xfrm>
            <a:off x="3701719" y="4835832"/>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60°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870" name="Rectangle 19"/>
          <p:cNvSpPr>
            <a:spLocks noChangeArrowheads="1"/>
          </p:cNvSpPr>
          <p:nvPr/>
        </p:nvSpPr>
        <p:spPr bwMode="auto">
          <a:xfrm>
            <a:off x="3876435" y="4689591"/>
            <a:ext cx="38472"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 b="1" i="1" u="none" strike="noStrike" cap="none" normalizeH="0" baseline="0" dirty="0" smtClean="0">
                <a:ln>
                  <a:noFill/>
                </a:ln>
                <a:solidFill>
                  <a:srgbClr val="00AEEF"/>
                </a:solidFill>
                <a:effectLst>
                  <a:glow rad="50800">
                    <a:schemeClr val="bg1"/>
                  </a:glow>
                </a:effectLst>
                <a:latin typeface="+mj-lt"/>
              </a:rPr>
              <a:t>80°</a:t>
            </a:r>
            <a:endParaRPr kumimoji="0" lang="en-US" altLang="en-US" sz="200" b="1" i="0" u="none" strike="noStrike" cap="none" normalizeH="0" baseline="0" dirty="0" smtClean="0">
              <a:ln>
                <a:noFill/>
              </a:ln>
              <a:solidFill>
                <a:schemeClr val="tx1"/>
              </a:solidFill>
              <a:effectLst>
                <a:glow rad="50800">
                  <a:schemeClr val="bg1"/>
                </a:glow>
              </a:effectLst>
              <a:latin typeface="+mj-lt"/>
            </a:endParaRPr>
          </a:p>
        </p:txBody>
      </p:sp>
      <p:sp>
        <p:nvSpPr>
          <p:cNvPr id="871" name="Rectangle 12"/>
          <p:cNvSpPr>
            <a:spLocks noChangeArrowheads="1"/>
          </p:cNvSpPr>
          <p:nvPr/>
        </p:nvSpPr>
        <p:spPr bwMode="auto">
          <a:xfrm>
            <a:off x="5642552" y="5263344"/>
            <a:ext cx="30458"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872" name="Rectangle 16"/>
          <p:cNvSpPr>
            <a:spLocks noChangeArrowheads="1"/>
          </p:cNvSpPr>
          <p:nvPr/>
        </p:nvSpPr>
        <p:spPr bwMode="auto">
          <a:xfrm>
            <a:off x="5528167" y="4837432"/>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smtClean="0">
                <a:ln>
                  <a:noFill/>
                </a:ln>
                <a:solidFill>
                  <a:srgbClr val="00AEEF"/>
                </a:solidFill>
                <a:effectLst>
                  <a:glow rad="50800">
                    <a:schemeClr val="bg1"/>
                  </a:glow>
                </a:effectLst>
                <a:latin typeface="+mj-lt"/>
              </a:rPr>
              <a:t>60°</a:t>
            </a:r>
            <a:endParaRPr kumimoji="0" lang="en-US" altLang="en-US" sz="250" b="1" i="0" u="none" strike="noStrike" cap="none" normalizeH="0" baseline="0" smtClean="0">
              <a:ln>
                <a:noFill/>
              </a:ln>
              <a:solidFill>
                <a:schemeClr val="tx1"/>
              </a:solidFill>
              <a:effectLst>
                <a:glow rad="50800">
                  <a:schemeClr val="bg1"/>
                </a:glow>
              </a:effectLst>
              <a:latin typeface="+mj-lt"/>
            </a:endParaRPr>
          </a:p>
        </p:txBody>
      </p:sp>
      <p:sp>
        <p:nvSpPr>
          <p:cNvPr id="873" name="Rectangle 18"/>
          <p:cNvSpPr>
            <a:spLocks noChangeArrowheads="1"/>
          </p:cNvSpPr>
          <p:nvPr/>
        </p:nvSpPr>
        <p:spPr bwMode="auto">
          <a:xfrm>
            <a:off x="5337527" y="4690586"/>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80°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874" name="Rectangle 20"/>
          <p:cNvSpPr>
            <a:spLocks noChangeArrowheads="1"/>
          </p:cNvSpPr>
          <p:nvPr/>
        </p:nvSpPr>
        <p:spPr bwMode="auto">
          <a:xfrm>
            <a:off x="5624002" y="4979029"/>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40°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875" name="Rectangle 21"/>
          <p:cNvSpPr>
            <a:spLocks noChangeArrowheads="1"/>
          </p:cNvSpPr>
          <p:nvPr/>
        </p:nvSpPr>
        <p:spPr bwMode="auto">
          <a:xfrm>
            <a:off x="5621397" y="5556178"/>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40°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876" name="Rectangle 22"/>
          <p:cNvSpPr>
            <a:spLocks noChangeArrowheads="1"/>
          </p:cNvSpPr>
          <p:nvPr/>
        </p:nvSpPr>
        <p:spPr bwMode="auto">
          <a:xfrm>
            <a:off x="5632275" y="5122230"/>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20°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877" name="Rectangle 23"/>
          <p:cNvSpPr>
            <a:spLocks noChangeArrowheads="1"/>
          </p:cNvSpPr>
          <p:nvPr/>
        </p:nvSpPr>
        <p:spPr bwMode="auto">
          <a:xfrm>
            <a:off x="5628654" y="5413778"/>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20°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grpSp>
        <p:nvGrpSpPr>
          <p:cNvPr id="9" name="Group 8"/>
          <p:cNvGrpSpPr/>
          <p:nvPr/>
        </p:nvGrpSpPr>
        <p:grpSpPr>
          <a:xfrm>
            <a:off x="3739953" y="5708104"/>
            <a:ext cx="1785618" cy="38472"/>
            <a:chOff x="3742334" y="5708104"/>
            <a:chExt cx="1785618" cy="38472"/>
          </a:xfrm>
        </p:grpSpPr>
        <p:sp>
          <p:nvSpPr>
            <p:cNvPr id="878" name="Rectangle 5"/>
            <p:cNvSpPr>
              <a:spLocks noChangeArrowheads="1"/>
            </p:cNvSpPr>
            <p:nvPr/>
          </p:nvSpPr>
          <p:spPr bwMode="auto">
            <a:xfrm>
              <a:off x="4052170" y="5708104"/>
              <a:ext cx="65724"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100°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879" name="Rectangle 26"/>
            <p:cNvSpPr>
              <a:spLocks noChangeArrowheads="1"/>
            </p:cNvSpPr>
            <p:nvPr/>
          </p:nvSpPr>
          <p:spPr bwMode="auto">
            <a:xfrm>
              <a:off x="3952180" y="5708104"/>
              <a:ext cx="65724"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120°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880" name="Rectangle 27"/>
            <p:cNvSpPr>
              <a:spLocks noChangeArrowheads="1"/>
            </p:cNvSpPr>
            <p:nvPr/>
          </p:nvSpPr>
          <p:spPr bwMode="auto">
            <a:xfrm>
              <a:off x="3856761" y="5708104"/>
              <a:ext cx="65724"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140°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881" name="Rectangle 28"/>
            <p:cNvSpPr>
              <a:spLocks noChangeArrowheads="1"/>
            </p:cNvSpPr>
            <p:nvPr/>
          </p:nvSpPr>
          <p:spPr bwMode="auto">
            <a:xfrm>
              <a:off x="3742334" y="5708104"/>
              <a:ext cx="65724"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smtClean="0">
                  <a:ln>
                    <a:noFill/>
                  </a:ln>
                  <a:solidFill>
                    <a:srgbClr val="00AEEF"/>
                  </a:solidFill>
                  <a:effectLst>
                    <a:glow rad="50800">
                      <a:schemeClr val="bg1"/>
                    </a:glow>
                  </a:effectLst>
                  <a:latin typeface="+mj-lt"/>
                </a:rPr>
                <a:t>160°</a:t>
              </a:r>
              <a:endParaRPr kumimoji="0" lang="en-US" altLang="en-US" sz="250" b="1" i="0" u="none" strike="noStrike" cap="none" normalizeH="0" baseline="0" smtClean="0">
                <a:ln>
                  <a:noFill/>
                </a:ln>
                <a:solidFill>
                  <a:schemeClr val="tx1"/>
                </a:solidFill>
                <a:effectLst>
                  <a:glow rad="50800">
                    <a:schemeClr val="bg1"/>
                  </a:glow>
                </a:effectLst>
                <a:latin typeface="+mj-lt"/>
              </a:endParaRPr>
            </a:p>
          </p:txBody>
        </p:sp>
        <p:sp>
          <p:nvSpPr>
            <p:cNvPr id="882" name="Rectangle 8"/>
            <p:cNvSpPr>
              <a:spLocks noChangeArrowheads="1"/>
            </p:cNvSpPr>
            <p:nvPr/>
          </p:nvSpPr>
          <p:spPr bwMode="auto">
            <a:xfrm>
              <a:off x="4358188" y="5708104"/>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smtClean="0">
                  <a:ln>
                    <a:noFill/>
                  </a:ln>
                  <a:solidFill>
                    <a:srgbClr val="00AEEF"/>
                  </a:solidFill>
                  <a:effectLst>
                    <a:glow rad="50800">
                      <a:schemeClr val="bg1"/>
                    </a:glow>
                  </a:effectLst>
                  <a:latin typeface="+mj-lt"/>
                </a:rPr>
                <a:t>40°</a:t>
              </a:r>
              <a:endParaRPr kumimoji="0" lang="en-US" altLang="en-US" sz="250" b="1" i="0" u="none" strike="noStrike" cap="none" normalizeH="0" baseline="0" smtClean="0">
                <a:ln>
                  <a:noFill/>
                </a:ln>
                <a:solidFill>
                  <a:schemeClr val="tx1"/>
                </a:solidFill>
                <a:effectLst>
                  <a:glow rad="50800">
                    <a:schemeClr val="bg1"/>
                  </a:glow>
                </a:effectLst>
                <a:latin typeface="+mj-lt"/>
              </a:endParaRPr>
            </a:p>
          </p:txBody>
        </p:sp>
        <p:sp>
          <p:nvSpPr>
            <p:cNvPr id="883" name="Rectangle 9"/>
            <p:cNvSpPr>
              <a:spLocks noChangeArrowheads="1"/>
            </p:cNvSpPr>
            <p:nvPr/>
          </p:nvSpPr>
          <p:spPr bwMode="auto">
            <a:xfrm>
              <a:off x="4748330" y="5708104"/>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smtClean="0">
                  <a:ln>
                    <a:noFill/>
                  </a:ln>
                  <a:solidFill>
                    <a:srgbClr val="00AEEF"/>
                  </a:solidFill>
                  <a:effectLst>
                    <a:glow rad="50800">
                      <a:schemeClr val="bg1"/>
                    </a:glow>
                  </a:effectLst>
                  <a:latin typeface="+mj-lt"/>
                </a:rPr>
                <a:t>40°</a:t>
              </a:r>
              <a:endParaRPr kumimoji="0" lang="en-US" altLang="en-US" sz="250" b="1" i="0" u="none" strike="noStrike" cap="none" normalizeH="0" baseline="0" smtClean="0">
                <a:ln>
                  <a:noFill/>
                </a:ln>
                <a:solidFill>
                  <a:schemeClr val="tx1"/>
                </a:solidFill>
                <a:effectLst>
                  <a:glow rad="50800">
                    <a:schemeClr val="bg1"/>
                  </a:glow>
                </a:effectLst>
                <a:latin typeface="+mj-lt"/>
              </a:endParaRPr>
            </a:p>
          </p:txBody>
        </p:sp>
        <p:sp>
          <p:nvSpPr>
            <p:cNvPr id="884" name="Rectangle 10"/>
            <p:cNvSpPr>
              <a:spLocks noChangeArrowheads="1"/>
            </p:cNvSpPr>
            <p:nvPr/>
          </p:nvSpPr>
          <p:spPr bwMode="auto">
            <a:xfrm>
              <a:off x="4459133" y="5708104"/>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smtClean="0">
                  <a:ln>
                    <a:noFill/>
                  </a:ln>
                  <a:solidFill>
                    <a:srgbClr val="00AEEF"/>
                  </a:solidFill>
                  <a:effectLst>
                    <a:glow rad="50800">
                      <a:schemeClr val="bg1"/>
                    </a:glow>
                  </a:effectLst>
                  <a:latin typeface="+mj-lt"/>
                </a:rPr>
                <a:t>20°</a:t>
              </a:r>
              <a:endParaRPr kumimoji="0" lang="en-US" altLang="en-US" sz="250" b="1" i="0" u="none" strike="noStrike" cap="none" normalizeH="0" baseline="0" smtClean="0">
                <a:ln>
                  <a:noFill/>
                </a:ln>
                <a:solidFill>
                  <a:schemeClr val="tx1"/>
                </a:solidFill>
                <a:effectLst>
                  <a:glow rad="50800">
                    <a:schemeClr val="bg1"/>
                  </a:glow>
                </a:effectLst>
                <a:latin typeface="+mj-lt"/>
              </a:endParaRPr>
            </a:p>
          </p:txBody>
        </p:sp>
        <p:sp>
          <p:nvSpPr>
            <p:cNvPr id="885" name="Rectangle 11"/>
            <p:cNvSpPr>
              <a:spLocks noChangeArrowheads="1"/>
            </p:cNvSpPr>
            <p:nvPr/>
          </p:nvSpPr>
          <p:spPr bwMode="auto">
            <a:xfrm>
              <a:off x="4646312" y="5708104"/>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20°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886" name="Rectangle 24"/>
            <p:cNvSpPr>
              <a:spLocks noChangeArrowheads="1"/>
            </p:cNvSpPr>
            <p:nvPr/>
          </p:nvSpPr>
          <p:spPr bwMode="auto">
            <a:xfrm>
              <a:off x="4257199" y="5708104"/>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smtClean="0">
                  <a:ln>
                    <a:noFill/>
                  </a:ln>
                  <a:solidFill>
                    <a:srgbClr val="00AEEF"/>
                  </a:solidFill>
                  <a:effectLst>
                    <a:glow rad="50800">
                      <a:schemeClr val="bg1"/>
                    </a:glow>
                  </a:effectLst>
                  <a:latin typeface="+mj-lt"/>
                </a:rPr>
                <a:t>60°</a:t>
              </a:r>
              <a:endParaRPr kumimoji="0" lang="en-US" altLang="en-US" sz="250" b="1" i="0" u="none" strike="noStrike" cap="none" normalizeH="0" baseline="0" smtClean="0">
                <a:ln>
                  <a:noFill/>
                </a:ln>
                <a:solidFill>
                  <a:schemeClr val="tx1"/>
                </a:solidFill>
                <a:effectLst>
                  <a:glow rad="50800">
                    <a:schemeClr val="bg1"/>
                  </a:glow>
                </a:effectLst>
                <a:latin typeface="+mj-lt"/>
              </a:endParaRPr>
            </a:p>
          </p:txBody>
        </p:sp>
        <p:sp>
          <p:nvSpPr>
            <p:cNvPr id="887" name="Rectangle 25"/>
            <p:cNvSpPr>
              <a:spLocks noChangeArrowheads="1"/>
            </p:cNvSpPr>
            <p:nvPr/>
          </p:nvSpPr>
          <p:spPr bwMode="auto">
            <a:xfrm>
              <a:off x="4160851" y="5708104"/>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80°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888" name="Rectangle 29"/>
            <p:cNvSpPr>
              <a:spLocks noChangeArrowheads="1"/>
            </p:cNvSpPr>
            <p:nvPr/>
          </p:nvSpPr>
          <p:spPr bwMode="auto">
            <a:xfrm>
              <a:off x="4566440" y="5708104"/>
              <a:ext cx="30458"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smtClean="0">
                  <a:ln>
                    <a:noFill/>
                  </a:ln>
                  <a:solidFill>
                    <a:srgbClr val="00AEEF"/>
                  </a:solidFill>
                  <a:effectLst>
                    <a:glow rad="50800">
                      <a:schemeClr val="bg1"/>
                    </a:glow>
                  </a:effectLst>
                  <a:latin typeface="+mj-lt"/>
                </a:rPr>
                <a:t>0°</a:t>
              </a:r>
              <a:endParaRPr kumimoji="0" lang="en-US" altLang="en-US" sz="250" b="1" i="0" u="none" strike="noStrike" cap="none" normalizeH="0" baseline="0" smtClean="0">
                <a:ln>
                  <a:noFill/>
                </a:ln>
                <a:solidFill>
                  <a:schemeClr val="tx1"/>
                </a:solidFill>
                <a:effectLst>
                  <a:glow rad="50800">
                    <a:schemeClr val="bg1"/>
                  </a:glow>
                </a:effectLst>
                <a:latin typeface="+mj-lt"/>
              </a:endParaRPr>
            </a:p>
          </p:txBody>
        </p:sp>
        <p:sp>
          <p:nvSpPr>
            <p:cNvPr id="889" name="Rectangle 30"/>
            <p:cNvSpPr>
              <a:spLocks noChangeArrowheads="1"/>
            </p:cNvSpPr>
            <p:nvPr/>
          </p:nvSpPr>
          <p:spPr bwMode="auto">
            <a:xfrm>
              <a:off x="4850306" y="5708104"/>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smtClean="0">
                  <a:ln>
                    <a:noFill/>
                  </a:ln>
                  <a:solidFill>
                    <a:srgbClr val="00AEEF"/>
                  </a:solidFill>
                  <a:effectLst>
                    <a:glow rad="50800">
                      <a:schemeClr val="bg1"/>
                    </a:glow>
                  </a:effectLst>
                  <a:latin typeface="+mj-lt"/>
                </a:rPr>
                <a:t>60°</a:t>
              </a:r>
              <a:endParaRPr kumimoji="0" lang="en-US" altLang="en-US" sz="250" b="1" i="0" u="none" strike="noStrike" cap="none" normalizeH="0" baseline="0" smtClean="0">
                <a:ln>
                  <a:noFill/>
                </a:ln>
                <a:solidFill>
                  <a:schemeClr val="tx1"/>
                </a:solidFill>
                <a:effectLst>
                  <a:glow rad="50800">
                    <a:schemeClr val="bg1"/>
                  </a:glow>
                </a:effectLst>
                <a:latin typeface="+mj-lt"/>
              </a:endParaRPr>
            </a:p>
          </p:txBody>
        </p:sp>
        <p:sp>
          <p:nvSpPr>
            <p:cNvPr id="890" name="Rectangle 31"/>
            <p:cNvSpPr>
              <a:spLocks noChangeArrowheads="1"/>
            </p:cNvSpPr>
            <p:nvPr/>
          </p:nvSpPr>
          <p:spPr bwMode="auto">
            <a:xfrm>
              <a:off x="5051113" y="5708104"/>
              <a:ext cx="65724"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smtClean="0">
                  <a:ln>
                    <a:noFill/>
                  </a:ln>
                  <a:solidFill>
                    <a:srgbClr val="00AEEF"/>
                  </a:solidFill>
                  <a:effectLst>
                    <a:glow rad="50800">
                      <a:schemeClr val="bg1"/>
                    </a:glow>
                  </a:effectLst>
                  <a:latin typeface="+mj-lt"/>
                </a:rPr>
                <a:t>100°</a:t>
              </a:r>
              <a:endParaRPr kumimoji="0" lang="en-US" altLang="en-US" sz="250" b="1" i="0" u="none" strike="noStrike" cap="none" normalizeH="0" baseline="0" smtClean="0">
                <a:ln>
                  <a:noFill/>
                </a:ln>
                <a:solidFill>
                  <a:schemeClr val="tx1"/>
                </a:solidFill>
                <a:effectLst>
                  <a:glow rad="50800">
                    <a:schemeClr val="bg1"/>
                  </a:glow>
                </a:effectLst>
                <a:latin typeface="+mj-lt"/>
              </a:endParaRPr>
            </a:p>
          </p:txBody>
        </p:sp>
        <p:sp>
          <p:nvSpPr>
            <p:cNvPr id="891" name="Rectangle 32"/>
            <p:cNvSpPr>
              <a:spLocks noChangeArrowheads="1"/>
            </p:cNvSpPr>
            <p:nvPr/>
          </p:nvSpPr>
          <p:spPr bwMode="auto">
            <a:xfrm>
              <a:off x="5153134" y="5708104"/>
              <a:ext cx="65724"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smtClean="0">
                  <a:ln>
                    <a:noFill/>
                  </a:ln>
                  <a:solidFill>
                    <a:srgbClr val="00AEEF"/>
                  </a:solidFill>
                  <a:effectLst>
                    <a:glow rad="50800">
                      <a:schemeClr val="bg1"/>
                    </a:glow>
                  </a:effectLst>
                  <a:latin typeface="+mj-lt"/>
                </a:rPr>
                <a:t>120°</a:t>
              </a:r>
              <a:endParaRPr kumimoji="0" lang="en-US" altLang="en-US" sz="250" b="1" i="0" u="none" strike="noStrike" cap="none" normalizeH="0" baseline="0" smtClean="0">
                <a:ln>
                  <a:noFill/>
                </a:ln>
                <a:solidFill>
                  <a:schemeClr val="tx1"/>
                </a:solidFill>
                <a:effectLst>
                  <a:glow rad="50800">
                    <a:schemeClr val="bg1"/>
                  </a:glow>
                </a:effectLst>
                <a:latin typeface="+mj-lt"/>
              </a:endParaRPr>
            </a:p>
          </p:txBody>
        </p:sp>
        <p:sp>
          <p:nvSpPr>
            <p:cNvPr id="892" name="Rectangle 33"/>
            <p:cNvSpPr>
              <a:spLocks noChangeArrowheads="1"/>
            </p:cNvSpPr>
            <p:nvPr/>
          </p:nvSpPr>
          <p:spPr bwMode="auto">
            <a:xfrm>
              <a:off x="4953356" y="5708104"/>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smtClean="0">
                  <a:ln>
                    <a:noFill/>
                  </a:ln>
                  <a:solidFill>
                    <a:srgbClr val="00AEEF"/>
                  </a:solidFill>
                  <a:effectLst>
                    <a:glow rad="50800">
                      <a:schemeClr val="bg1"/>
                    </a:glow>
                  </a:effectLst>
                  <a:latin typeface="+mj-lt"/>
                </a:rPr>
                <a:t>80°</a:t>
              </a:r>
              <a:endParaRPr kumimoji="0" lang="en-US" altLang="en-US" sz="250" b="1" i="0" u="none" strike="noStrike" cap="none" normalizeH="0" baseline="0" smtClean="0">
                <a:ln>
                  <a:noFill/>
                </a:ln>
                <a:solidFill>
                  <a:schemeClr val="tx1"/>
                </a:solidFill>
                <a:effectLst>
                  <a:glow rad="50800">
                    <a:schemeClr val="bg1"/>
                  </a:glow>
                </a:effectLst>
                <a:latin typeface="+mj-lt"/>
              </a:endParaRPr>
            </a:p>
          </p:txBody>
        </p:sp>
        <p:sp>
          <p:nvSpPr>
            <p:cNvPr id="893" name="Rectangle 34"/>
            <p:cNvSpPr>
              <a:spLocks noChangeArrowheads="1"/>
            </p:cNvSpPr>
            <p:nvPr/>
          </p:nvSpPr>
          <p:spPr bwMode="auto">
            <a:xfrm>
              <a:off x="5361291" y="5708104"/>
              <a:ext cx="65724"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160°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894" name="Rectangle 35"/>
            <p:cNvSpPr>
              <a:spLocks noChangeArrowheads="1"/>
            </p:cNvSpPr>
            <p:nvPr/>
          </p:nvSpPr>
          <p:spPr bwMode="auto">
            <a:xfrm>
              <a:off x="5257212" y="5708104"/>
              <a:ext cx="65724"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smtClean="0">
                  <a:ln>
                    <a:noFill/>
                  </a:ln>
                  <a:solidFill>
                    <a:srgbClr val="00AEEF"/>
                  </a:solidFill>
                  <a:effectLst>
                    <a:glow rad="50800">
                      <a:schemeClr val="bg1"/>
                    </a:glow>
                  </a:effectLst>
                  <a:latin typeface="+mj-lt"/>
                </a:rPr>
                <a:t>140°</a:t>
              </a:r>
              <a:endParaRPr kumimoji="0" lang="en-US" altLang="en-US" sz="250" b="1" i="0" u="none" strike="noStrike" cap="none" normalizeH="0" baseline="0" smtClean="0">
                <a:ln>
                  <a:noFill/>
                </a:ln>
                <a:solidFill>
                  <a:schemeClr val="tx1"/>
                </a:solidFill>
                <a:effectLst>
                  <a:glow rad="50800">
                    <a:schemeClr val="bg1"/>
                  </a:glow>
                </a:effectLst>
                <a:latin typeface="+mj-lt"/>
              </a:endParaRPr>
            </a:p>
          </p:txBody>
        </p:sp>
        <p:sp>
          <p:nvSpPr>
            <p:cNvPr id="895" name="Rectangle 36"/>
            <p:cNvSpPr>
              <a:spLocks noChangeArrowheads="1"/>
            </p:cNvSpPr>
            <p:nvPr/>
          </p:nvSpPr>
          <p:spPr bwMode="auto">
            <a:xfrm>
              <a:off x="5462228" y="5708104"/>
              <a:ext cx="65724"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smtClean="0">
                  <a:ln>
                    <a:noFill/>
                  </a:ln>
                  <a:solidFill>
                    <a:srgbClr val="00AEEF"/>
                  </a:solidFill>
                  <a:effectLst>
                    <a:glow rad="50800">
                      <a:schemeClr val="bg1"/>
                    </a:glow>
                  </a:effectLst>
                  <a:latin typeface="+mj-lt"/>
                </a:rPr>
                <a:t>180°</a:t>
              </a:r>
              <a:endParaRPr kumimoji="0" lang="en-US" altLang="en-US" sz="250" b="1" i="0" u="none" strike="noStrike" cap="none" normalizeH="0" baseline="0" smtClean="0">
                <a:ln>
                  <a:noFill/>
                </a:ln>
                <a:solidFill>
                  <a:schemeClr val="tx1"/>
                </a:solidFill>
                <a:effectLst>
                  <a:glow rad="50800">
                    <a:schemeClr val="bg1"/>
                  </a:glow>
                </a:effectLst>
                <a:latin typeface="+mj-lt"/>
              </a:endParaRPr>
            </a:p>
          </p:txBody>
        </p:sp>
      </p:grpSp>
      <p:sp>
        <p:nvSpPr>
          <p:cNvPr id="896" name="Rectangle 46"/>
          <p:cNvSpPr>
            <a:spLocks noChangeArrowheads="1"/>
          </p:cNvSpPr>
          <p:nvPr/>
        </p:nvSpPr>
        <p:spPr bwMode="auto">
          <a:xfrm>
            <a:off x="4571959" y="4649294"/>
            <a:ext cx="30458"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897" name="Rectangle 47"/>
          <p:cNvSpPr>
            <a:spLocks noChangeArrowheads="1"/>
          </p:cNvSpPr>
          <p:nvPr/>
        </p:nvSpPr>
        <p:spPr bwMode="auto">
          <a:xfrm>
            <a:off x="4485558" y="4649294"/>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smtClean="0">
                <a:ln>
                  <a:noFill/>
                </a:ln>
                <a:solidFill>
                  <a:srgbClr val="00AEEF"/>
                </a:solidFill>
                <a:effectLst>
                  <a:glow rad="50800">
                    <a:schemeClr val="bg1"/>
                  </a:glow>
                </a:effectLst>
                <a:latin typeface="+mj-lt"/>
              </a:rPr>
              <a:t>20°</a:t>
            </a:r>
            <a:endParaRPr kumimoji="0" lang="en-US" altLang="en-US" sz="250" b="1" i="0" u="none" strike="noStrike" cap="none" normalizeH="0" baseline="0" smtClean="0">
              <a:ln>
                <a:noFill/>
              </a:ln>
              <a:solidFill>
                <a:schemeClr val="tx1"/>
              </a:solidFill>
              <a:effectLst>
                <a:glow rad="50800">
                  <a:schemeClr val="bg1"/>
                </a:glow>
              </a:effectLst>
              <a:latin typeface="+mj-lt"/>
            </a:endParaRPr>
          </a:p>
        </p:txBody>
      </p:sp>
      <p:sp>
        <p:nvSpPr>
          <p:cNvPr id="898" name="Rectangle 48"/>
          <p:cNvSpPr>
            <a:spLocks noChangeArrowheads="1"/>
          </p:cNvSpPr>
          <p:nvPr/>
        </p:nvSpPr>
        <p:spPr bwMode="auto">
          <a:xfrm>
            <a:off x="4625515" y="4649294"/>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smtClean="0">
                <a:ln>
                  <a:noFill/>
                </a:ln>
                <a:solidFill>
                  <a:srgbClr val="00AEEF"/>
                </a:solidFill>
                <a:effectLst>
                  <a:glow rad="50800">
                    <a:schemeClr val="bg1"/>
                  </a:glow>
                </a:effectLst>
                <a:latin typeface="+mj-lt"/>
              </a:rPr>
              <a:t>20°</a:t>
            </a:r>
            <a:endParaRPr kumimoji="0" lang="en-US" altLang="en-US" sz="250" b="1" i="0" u="none" strike="noStrike" cap="none" normalizeH="0" baseline="0" smtClean="0">
              <a:ln>
                <a:noFill/>
              </a:ln>
              <a:solidFill>
                <a:schemeClr val="tx1"/>
              </a:solidFill>
              <a:effectLst>
                <a:glow rad="50800">
                  <a:schemeClr val="bg1"/>
                </a:glow>
              </a:effectLst>
              <a:latin typeface="+mj-lt"/>
            </a:endParaRPr>
          </a:p>
        </p:txBody>
      </p:sp>
      <p:sp>
        <p:nvSpPr>
          <p:cNvPr id="899" name="Rectangle 49"/>
          <p:cNvSpPr>
            <a:spLocks noChangeArrowheads="1"/>
          </p:cNvSpPr>
          <p:nvPr/>
        </p:nvSpPr>
        <p:spPr bwMode="auto">
          <a:xfrm>
            <a:off x="4418061" y="4649294"/>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40°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900" name="Rectangle 50"/>
          <p:cNvSpPr>
            <a:spLocks noChangeArrowheads="1"/>
          </p:cNvSpPr>
          <p:nvPr/>
        </p:nvSpPr>
        <p:spPr bwMode="auto">
          <a:xfrm>
            <a:off x="4694043" y="4649294"/>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40°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901" name="Rectangle 51"/>
          <p:cNvSpPr>
            <a:spLocks noChangeArrowheads="1"/>
          </p:cNvSpPr>
          <p:nvPr/>
        </p:nvSpPr>
        <p:spPr bwMode="auto">
          <a:xfrm>
            <a:off x="4351499" y="4649294"/>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smtClean="0">
                <a:ln>
                  <a:noFill/>
                </a:ln>
                <a:solidFill>
                  <a:srgbClr val="00AEEF"/>
                </a:solidFill>
                <a:effectLst>
                  <a:glow rad="50800">
                    <a:schemeClr val="bg1"/>
                  </a:glow>
                </a:effectLst>
                <a:latin typeface="+mj-lt"/>
              </a:rPr>
              <a:t>60°</a:t>
            </a:r>
            <a:endParaRPr kumimoji="0" lang="en-US" altLang="en-US" sz="250" b="1" i="0" u="none" strike="noStrike" cap="none" normalizeH="0" baseline="0" smtClean="0">
              <a:ln>
                <a:noFill/>
              </a:ln>
              <a:solidFill>
                <a:schemeClr val="tx1"/>
              </a:solidFill>
              <a:effectLst>
                <a:glow rad="50800">
                  <a:schemeClr val="bg1"/>
                </a:glow>
              </a:effectLst>
              <a:latin typeface="+mj-lt"/>
            </a:endParaRPr>
          </a:p>
        </p:txBody>
      </p:sp>
      <p:sp>
        <p:nvSpPr>
          <p:cNvPr id="902" name="Rectangle 52"/>
          <p:cNvSpPr>
            <a:spLocks noChangeArrowheads="1"/>
          </p:cNvSpPr>
          <p:nvPr/>
        </p:nvSpPr>
        <p:spPr bwMode="auto">
          <a:xfrm>
            <a:off x="4282292" y="4649294"/>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80°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903" name="Rectangle 53"/>
          <p:cNvSpPr>
            <a:spLocks noChangeArrowheads="1"/>
          </p:cNvSpPr>
          <p:nvPr/>
        </p:nvSpPr>
        <p:spPr bwMode="auto">
          <a:xfrm>
            <a:off x="4837564" y="4649294"/>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80°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904" name="Rectangle 54"/>
          <p:cNvSpPr>
            <a:spLocks noChangeArrowheads="1"/>
          </p:cNvSpPr>
          <p:nvPr/>
        </p:nvSpPr>
        <p:spPr bwMode="auto">
          <a:xfrm>
            <a:off x="4202457" y="4649294"/>
            <a:ext cx="65724"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smtClean="0">
                <a:ln>
                  <a:noFill/>
                </a:ln>
                <a:solidFill>
                  <a:srgbClr val="00AEEF"/>
                </a:solidFill>
                <a:effectLst>
                  <a:glow rad="50800">
                    <a:schemeClr val="bg1"/>
                  </a:glow>
                </a:effectLst>
                <a:latin typeface="+mj-lt"/>
              </a:rPr>
              <a:t>100°</a:t>
            </a:r>
            <a:endParaRPr kumimoji="0" lang="en-US" altLang="en-US" sz="250" b="1" i="0" u="none" strike="noStrike" cap="none" normalizeH="0" baseline="0" smtClean="0">
              <a:ln>
                <a:noFill/>
              </a:ln>
              <a:solidFill>
                <a:schemeClr val="tx1"/>
              </a:solidFill>
              <a:effectLst>
                <a:glow rad="50800">
                  <a:schemeClr val="bg1"/>
                </a:glow>
              </a:effectLst>
              <a:latin typeface="+mj-lt"/>
            </a:endParaRPr>
          </a:p>
        </p:txBody>
      </p:sp>
      <p:sp>
        <p:nvSpPr>
          <p:cNvPr id="905" name="Rectangle 55"/>
          <p:cNvSpPr>
            <a:spLocks noChangeArrowheads="1"/>
          </p:cNvSpPr>
          <p:nvPr/>
        </p:nvSpPr>
        <p:spPr bwMode="auto">
          <a:xfrm>
            <a:off x="4898363" y="4649294"/>
            <a:ext cx="65724"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smtClean="0">
                <a:ln>
                  <a:noFill/>
                </a:ln>
                <a:solidFill>
                  <a:srgbClr val="00AEEF"/>
                </a:solidFill>
                <a:effectLst>
                  <a:glow rad="50800">
                    <a:schemeClr val="bg1"/>
                  </a:glow>
                </a:effectLst>
                <a:latin typeface="+mj-lt"/>
              </a:rPr>
              <a:t>100°</a:t>
            </a:r>
            <a:endParaRPr kumimoji="0" lang="en-US" altLang="en-US" sz="250" b="1" i="0" u="none" strike="noStrike" cap="none" normalizeH="0" baseline="0" smtClean="0">
              <a:ln>
                <a:noFill/>
              </a:ln>
              <a:solidFill>
                <a:schemeClr val="tx1"/>
              </a:solidFill>
              <a:effectLst>
                <a:glow rad="50800">
                  <a:schemeClr val="bg1"/>
                </a:glow>
              </a:effectLst>
              <a:latin typeface="+mj-lt"/>
            </a:endParaRPr>
          </a:p>
        </p:txBody>
      </p:sp>
      <p:sp>
        <p:nvSpPr>
          <p:cNvPr id="906" name="Rectangle 56"/>
          <p:cNvSpPr>
            <a:spLocks noChangeArrowheads="1"/>
          </p:cNvSpPr>
          <p:nvPr/>
        </p:nvSpPr>
        <p:spPr bwMode="auto">
          <a:xfrm>
            <a:off x="4133415" y="4649294"/>
            <a:ext cx="65724"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120°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907" name="Rectangle 57"/>
          <p:cNvSpPr>
            <a:spLocks noChangeArrowheads="1"/>
          </p:cNvSpPr>
          <p:nvPr/>
        </p:nvSpPr>
        <p:spPr bwMode="auto">
          <a:xfrm>
            <a:off x="4964242" y="4649294"/>
            <a:ext cx="65724"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120°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908" name="Rectangle 58"/>
          <p:cNvSpPr>
            <a:spLocks noChangeArrowheads="1"/>
          </p:cNvSpPr>
          <p:nvPr/>
        </p:nvSpPr>
        <p:spPr bwMode="auto">
          <a:xfrm>
            <a:off x="4065076" y="4649294"/>
            <a:ext cx="65724"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smtClean="0">
                <a:ln>
                  <a:noFill/>
                </a:ln>
                <a:solidFill>
                  <a:srgbClr val="00AEEF"/>
                </a:solidFill>
                <a:effectLst>
                  <a:glow rad="50800">
                    <a:schemeClr val="bg1"/>
                  </a:glow>
                </a:effectLst>
                <a:latin typeface="+mj-lt"/>
              </a:rPr>
              <a:t>140°</a:t>
            </a:r>
            <a:endParaRPr kumimoji="0" lang="en-US" altLang="en-US" sz="250" b="1" i="0" u="none" strike="noStrike" cap="none" normalizeH="0" baseline="0" smtClean="0">
              <a:ln>
                <a:noFill/>
              </a:ln>
              <a:solidFill>
                <a:schemeClr val="tx1"/>
              </a:solidFill>
              <a:effectLst>
                <a:glow rad="50800">
                  <a:schemeClr val="bg1"/>
                </a:glow>
              </a:effectLst>
              <a:latin typeface="+mj-lt"/>
            </a:endParaRPr>
          </a:p>
        </p:txBody>
      </p:sp>
      <p:sp>
        <p:nvSpPr>
          <p:cNvPr id="909" name="Rectangle 59"/>
          <p:cNvSpPr>
            <a:spLocks noChangeArrowheads="1"/>
          </p:cNvSpPr>
          <p:nvPr/>
        </p:nvSpPr>
        <p:spPr bwMode="auto">
          <a:xfrm>
            <a:off x="3996318" y="4649294"/>
            <a:ext cx="65724"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160°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910" name="Rectangle 60"/>
          <p:cNvSpPr>
            <a:spLocks noChangeArrowheads="1"/>
          </p:cNvSpPr>
          <p:nvPr/>
        </p:nvSpPr>
        <p:spPr bwMode="auto">
          <a:xfrm>
            <a:off x="5034326" y="4649294"/>
            <a:ext cx="65724"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140°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911" name="Rectangle 61"/>
          <p:cNvSpPr>
            <a:spLocks noChangeArrowheads="1"/>
          </p:cNvSpPr>
          <p:nvPr/>
        </p:nvSpPr>
        <p:spPr bwMode="auto">
          <a:xfrm>
            <a:off x="5099963" y="4649294"/>
            <a:ext cx="65724"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160°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912" name="Rectangle 62"/>
          <p:cNvSpPr>
            <a:spLocks noChangeArrowheads="1"/>
          </p:cNvSpPr>
          <p:nvPr/>
        </p:nvSpPr>
        <p:spPr bwMode="auto">
          <a:xfrm>
            <a:off x="4774257" y="4649294"/>
            <a:ext cx="48090"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60°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
        <p:nvSpPr>
          <p:cNvPr id="913" name="Rectangle 63"/>
          <p:cNvSpPr>
            <a:spLocks noChangeArrowheads="1"/>
          </p:cNvSpPr>
          <p:nvPr/>
        </p:nvSpPr>
        <p:spPr bwMode="auto">
          <a:xfrm>
            <a:off x="5178280" y="4649294"/>
            <a:ext cx="65724"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EEF"/>
                </a:solidFill>
                <a:effectLst>
                  <a:glow rad="50800">
                    <a:schemeClr val="bg1"/>
                  </a:glow>
                </a:effectLst>
                <a:latin typeface="+mj-lt"/>
              </a:rPr>
              <a:t>180°</a:t>
            </a:r>
            <a:endParaRPr kumimoji="0" lang="en-US" altLang="en-US" sz="250" b="1" i="0" u="none" strike="noStrike" cap="none" normalizeH="0" baseline="0" dirty="0" smtClean="0">
              <a:ln>
                <a:noFill/>
              </a:ln>
              <a:solidFill>
                <a:schemeClr val="tx1"/>
              </a:solidFill>
              <a:effectLst>
                <a:glow rad="50800">
                  <a:schemeClr val="bg1"/>
                </a:glow>
              </a:effectLst>
              <a:latin typeface="+mj-lt"/>
            </a:endParaRPr>
          </a:p>
        </p:txBody>
      </p:sp>
    </p:spTree>
    <p:extLst>
      <p:ext uri="{BB962C8B-B14F-4D97-AF65-F5344CB8AC3E}">
        <p14:creationId xmlns:p14="http://schemas.microsoft.com/office/powerpoint/2010/main" val="23431843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56B2C-6503-4C85-9F11-4DD9655E5B28}"/>
              </a:ext>
            </a:extLst>
          </p:cNvPr>
          <p:cNvSpPr>
            <a:spLocks noGrp="1"/>
          </p:cNvSpPr>
          <p:nvPr>
            <p:ph type="title"/>
          </p:nvPr>
        </p:nvSpPr>
        <p:spPr/>
        <p:txBody>
          <a:bodyPr/>
          <a:lstStyle/>
          <a:p>
            <a:r>
              <a:rPr lang="en-US" sz="3400" dirty="0"/>
              <a:t>4.1.3 Diffusion of Electronic Communications </a:t>
            </a:r>
            <a:r>
              <a:rPr lang="en-US" sz="2000" b="0" dirty="0"/>
              <a:t>(4 of 5)</a:t>
            </a:r>
          </a:p>
        </p:txBody>
      </p:sp>
      <p:sp>
        <p:nvSpPr>
          <p:cNvPr id="3" name="Content Placeholder 2">
            <a:extLst>
              <a:ext uri="{FF2B5EF4-FFF2-40B4-BE49-F238E27FC236}">
                <a16:creationId xmlns:a16="http://schemas.microsoft.com/office/drawing/2014/main" id="{A966ECCD-489A-45C9-B11C-A80F47C3AD62}"/>
              </a:ext>
            </a:extLst>
          </p:cNvPr>
          <p:cNvSpPr>
            <a:spLocks noGrp="1"/>
          </p:cNvSpPr>
          <p:nvPr>
            <p:ph sz="quarter" idx="13"/>
          </p:nvPr>
        </p:nvSpPr>
        <p:spPr>
          <a:xfrm>
            <a:off x="457200" y="1556326"/>
            <a:ext cx="8229600" cy="843974"/>
          </a:xfrm>
        </p:spPr>
        <p:txBody>
          <a:bodyPr/>
          <a:lstStyle/>
          <a:p>
            <a:pPr marL="432" indent="0">
              <a:buNone/>
            </a:pPr>
            <a:r>
              <a:rPr lang="en-US" b="1" dirty="0"/>
              <a:t>Figure 4-11: </a:t>
            </a:r>
            <a:r>
              <a:rPr lang="en-US" dirty="0"/>
              <a:t>The vast majority of the developed world is available in Google Street View.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913" y="2537714"/>
            <a:ext cx="6586444" cy="3710364"/>
          </a:xfrm>
          <a:prstGeom prst="rect">
            <a:avLst/>
          </a:prstGeom>
        </p:spPr>
      </p:pic>
      <p:sp>
        <p:nvSpPr>
          <p:cNvPr id="11" name="Rectangle 6"/>
          <p:cNvSpPr>
            <a:spLocks noChangeArrowheads="1"/>
          </p:cNvSpPr>
          <p:nvPr/>
        </p:nvSpPr>
        <p:spPr bwMode="auto">
          <a:xfrm>
            <a:off x="1368425" y="3580448"/>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40°</a:t>
            </a:r>
            <a:endParaRPr kumimoji="0" lang="en-US" altLang="en-US" b="1" i="0" u="none" strike="noStrike" cap="none" normalizeH="0" baseline="0" dirty="0" smtClean="0">
              <a:ln>
                <a:noFill/>
              </a:ln>
              <a:solidFill>
                <a:schemeClr val="tx1"/>
              </a:solidFill>
              <a:effectLst>
                <a:glow rad="50800">
                  <a:schemeClr val="bg1"/>
                </a:glow>
              </a:effectLst>
              <a:latin typeface="+mj-lt"/>
            </a:endParaRPr>
          </a:p>
        </p:txBody>
      </p:sp>
      <p:sp>
        <p:nvSpPr>
          <p:cNvPr id="12" name="Rectangle 7"/>
          <p:cNvSpPr>
            <a:spLocks noChangeArrowheads="1"/>
          </p:cNvSpPr>
          <p:nvPr/>
        </p:nvSpPr>
        <p:spPr bwMode="auto">
          <a:xfrm>
            <a:off x="1328738" y="4061460"/>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20°</a:t>
            </a:r>
            <a:endParaRPr kumimoji="0" lang="en-US" altLang="en-US" b="1" i="0" u="none" strike="noStrike" cap="none" normalizeH="0" baseline="0" dirty="0" smtClean="0">
              <a:ln>
                <a:noFill/>
              </a:ln>
              <a:solidFill>
                <a:schemeClr val="tx1"/>
              </a:solidFill>
              <a:effectLst>
                <a:glow rad="50800">
                  <a:schemeClr val="bg1"/>
                </a:glow>
              </a:effectLst>
              <a:latin typeface="+mj-lt"/>
            </a:endParaRPr>
          </a:p>
        </p:txBody>
      </p:sp>
      <p:sp>
        <p:nvSpPr>
          <p:cNvPr id="17" name="Rectangle 12"/>
          <p:cNvSpPr>
            <a:spLocks noChangeArrowheads="1"/>
          </p:cNvSpPr>
          <p:nvPr/>
        </p:nvSpPr>
        <p:spPr bwMode="auto">
          <a:xfrm>
            <a:off x="7812088" y="4507548"/>
            <a:ext cx="8496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0°</a:t>
            </a:r>
            <a:endParaRPr kumimoji="0" lang="en-US" altLang="en-US" b="1" i="0" u="none" strike="noStrike" cap="none" normalizeH="0" baseline="0" smtClean="0">
              <a:ln>
                <a:noFill/>
              </a:ln>
              <a:solidFill>
                <a:schemeClr val="tx1"/>
              </a:solidFill>
              <a:effectLst>
                <a:glow rad="50800">
                  <a:schemeClr val="bg1"/>
                </a:glow>
              </a:effectLst>
              <a:latin typeface="+mj-lt"/>
            </a:endParaRPr>
          </a:p>
        </p:txBody>
      </p:sp>
      <p:sp>
        <p:nvSpPr>
          <p:cNvPr id="18" name="Rectangle 13"/>
          <p:cNvSpPr>
            <a:spLocks noChangeArrowheads="1"/>
          </p:cNvSpPr>
          <p:nvPr/>
        </p:nvSpPr>
        <p:spPr bwMode="auto">
          <a:xfrm>
            <a:off x="1335088" y="4501198"/>
            <a:ext cx="8496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0°</a:t>
            </a:r>
            <a:endParaRPr kumimoji="0" lang="en-US" altLang="en-US" b="1" i="0" u="none" strike="noStrike" cap="none" normalizeH="0" baseline="0" dirty="0" smtClean="0">
              <a:ln>
                <a:noFill/>
              </a:ln>
              <a:solidFill>
                <a:schemeClr val="tx1"/>
              </a:solidFill>
              <a:effectLst>
                <a:glow rad="50800">
                  <a:schemeClr val="bg1"/>
                </a:glow>
              </a:effectLst>
              <a:latin typeface="+mj-lt"/>
            </a:endParaRPr>
          </a:p>
        </p:txBody>
      </p:sp>
      <p:sp>
        <p:nvSpPr>
          <p:cNvPr id="19" name="Rectangle 14"/>
          <p:cNvSpPr>
            <a:spLocks noChangeArrowheads="1"/>
          </p:cNvSpPr>
          <p:nvPr/>
        </p:nvSpPr>
        <p:spPr bwMode="auto">
          <a:xfrm>
            <a:off x="1335088" y="4944110"/>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20°</a:t>
            </a:r>
            <a:endParaRPr kumimoji="0" lang="en-US" altLang="en-US" b="1" i="0" u="none" strike="noStrike" cap="none" normalizeH="0" baseline="0" dirty="0" smtClean="0">
              <a:ln>
                <a:noFill/>
              </a:ln>
              <a:solidFill>
                <a:schemeClr val="tx1"/>
              </a:solidFill>
              <a:effectLst>
                <a:glow rad="50800">
                  <a:schemeClr val="bg1"/>
                </a:glow>
              </a:effectLst>
              <a:latin typeface="+mj-lt"/>
            </a:endParaRPr>
          </a:p>
        </p:txBody>
      </p:sp>
      <p:sp>
        <p:nvSpPr>
          <p:cNvPr id="20" name="Rectangle 15"/>
          <p:cNvSpPr>
            <a:spLocks noChangeArrowheads="1"/>
          </p:cNvSpPr>
          <p:nvPr/>
        </p:nvSpPr>
        <p:spPr bwMode="auto">
          <a:xfrm>
            <a:off x="1393825" y="5404485"/>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40°</a:t>
            </a:r>
            <a:endParaRPr kumimoji="0" lang="en-US" altLang="en-US" b="1" i="0" u="none" strike="noStrike" cap="none" normalizeH="0" baseline="0" dirty="0" smtClean="0">
              <a:ln>
                <a:noFill/>
              </a:ln>
              <a:solidFill>
                <a:schemeClr val="tx1"/>
              </a:solidFill>
              <a:effectLst>
                <a:glow rad="50800">
                  <a:schemeClr val="bg1"/>
                </a:glow>
              </a:effectLst>
              <a:latin typeface="+mj-lt"/>
            </a:endParaRPr>
          </a:p>
        </p:txBody>
      </p:sp>
      <p:sp>
        <p:nvSpPr>
          <p:cNvPr id="21" name="Rectangle 16"/>
          <p:cNvSpPr>
            <a:spLocks noChangeArrowheads="1"/>
          </p:cNvSpPr>
          <p:nvPr/>
        </p:nvSpPr>
        <p:spPr bwMode="auto">
          <a:xfrm>
            <a:off x="7458075" y="3135948"/>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60°</a:t>
            </a:r>
            <a:endParaRPr kumimoji="0" lang="en-US" altLang="en-US" b="1" i="0" u="none" strike="noStrike" cap="none" normalizeH="0" baseline="0" smtClean="0">
              <a:ln>
                <a:noFill/>
              </a:ln>
              <a:solidFill>
                <a:schemeClr val="tx1"/>
              </a:solidFill>
              <a:effectLst>
                <a:glow rad="50800">
                  <a:schemeClr val="bg1"/>
                </a:glow>
              </a:effectLst>
              <a:latin typeface="+mj-lt"/>
            </a:endParaRPr>
          </a:p>
        </p:txBody>
      </p:sp>
      <p:sp>
        <p:nvSpPr>
          <p:cNvPr id="22" name="Rectangle 17"/>
          <p:cNvSpPr>
            <a:spLocks noChangeArrowheads="1"/>
          </p:cNvSpPr>
          <p:nvPr/>
        </p:nvSpPr>
        <p:spPr bwMode="auto">
          <a:xfrm>
            <a:off x="1711325" y="3129598"/>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60°</a:t>
            </a:r>
            <a:endParaRPr kumimoji="0" lang="en-US" altLang="en-US" b="1" i="0" u="none" strike="noStrike" cap="none" normalizeH="0" baseline="0" dirty="0" smtClean="0">
              <a:ln>
                <a:noFill/>
              </a:ln>
              <a:solidFill>
                <a:schemeClr val="tx1"/>
              </a:solidFill>
              <a:effectLst>
                <a:glow rad="50800">
                  <a:schemeClr val="bg1"/>
                </a:glow>
              </a:effectLst>
              <a:latin typeface="+mj-lt"/>
            </a:endParaRPr>
          </a:p>
        </p:txBody>
      </p:sp>
      <p:sp>
        <p:nvSpPr>
          <p:cNvPr id="23" name="Rectangle 18"/>
          <p:cNvSpPr>
            <a:spLocks noChangeArrowheads="1"/>
          </p:cNvSpPr>
          <p:nvPr/>
        </p:nvSpPr>
        <p:spPr bwMode="auto">
          <a:xfrm>
            <a:off x="6869113" y="2683510"/>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80°</a:t>
            </a:r>
            <a:endParaRPr kumimoji="0" lang="en-US" altLang="en-US" b="1" i="0" u="none" strike="noStrike" cap="none" normalizeH="0" baseline="0" smtClean="0">
              <a:ln>
                <a:noFill/>
              </a:ln>
              <a:solidFill>
                <a:schemeClr val="tx1"/>
              </a:solidFill>
              <a:effectLst>
                <a:glow rad="50800">
                  <a:schemeClr val="bg1"/>
                </a:glow>
              </a:effectLst>
              <a:latin typeface="+mj-lt"/>
            </a:endParaRPr>
          </a:p>
        </p:txBody>
      </p:sp>
      <p:sp>
        <p:nvSpPr>
          <p:cNvPr id="24" name="Rectangle 19"/>
          <p:cNvSpPr>
            <a:spLocks noChangeArrowheads="1"/>
          </p:cNvSpPr>
          <p:nvPr/>
        </p:nvSpPr>
        <p:spPr bwMode="auto">
          <a:xfrm>
            <a:off x="2282825" y="2683510"/>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80°</a:t>
            </a:r>
            <a:endParaRPr kumimoji="0" lang="en-US" altLang="en-US" b="1" i="0" u="none" strike="noStrike" cap="none" normalizeH="0" baseline="0" dirty="0" smtClean="0">
              <a:ln>
                <a:noFill/>
              </a:ln>
              <a:solidFill>
                <a:schemeClr val="tx1"/>
              </a:solidFill>
              <a:effectLst>
                <a:glow rad="50800">
                  <a:schemeClr val="bg1"/>
                </a:glow>
              </a:effectLst>
              <a:latin typeface="+mj-lt"/>
            </a:endParaRPr>
          </a:p>
        </p:txBody>
      </p:sp>
      <p:sp>
        <p:nvSpPr>
          <p:cNvPr id="25" name="Rectangle 20"/>
          <p:cNvSpPr>
            <a:spLocks noChangeArrowheads="1"/>
          </p:cNvSpPr>
          <p:nvPr/>
        </p:nvSpPr>
        <p:spPr bwMode="auto">
          <a:xfrm>
            <a:off x="7754938" y="3583623"/>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40°</a:t>
            </a:r>
            <a:endParaRPr kumimoji="0" lang="en-US" altLang="en-US" b="1" i="0" u="none" strike="noStrike" cap="none" normalizeH="0" baseline="0" smtClean="0">
              <a:ln>
                <a:noFill/>
              </a:ln>
              <a:solidFill>
                <a:schemeClr val="tx1"/>
              </a:solidFill>
              <a:effectLst>
                <a:glow rad="50800">
                  <a:schemeClr val="bg1"/>
                </a:glow>
              </a:effectLst>
              <a:latin typeface="+mj-lt"/>
            </a:endParaRPr>
          </a:p>
        </p:txBody>
      </p:sp>
      <p:sp>
        <p:nvSpPr>
          <p:cNvPr id="26" name="Rectangle 21"/>
          <p:cNvSpPr>
            <a:spLocks noChangeArrowheads="1"/>
          </p:cNvSpPr>
          <p:nvPr/>
        </p:nvSpPr>
        <p:spPr bwMode="auto">
          <a:xfrm>
            <a:off x="7758113" y="5407660"/>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40°</a:t>
            </a:r>
            <a:endParaRPr kumimoji="0" lang="en-US" altLang="en-US" b="1" i="0" u="none" strike="noStrike" cap="none" normalizeH="0" baseline="0" dirty="0" smtClean="0">
              <a:ln>
                <a:noFill/>
              </a:ln>
              <a:solidFill>
                <a:schemeClr val="tx1"/>
              </a:solidFill>
              <a:effectLst>
                <a:glow rad="50800">
                  <a:schemeClr val="bg1"/>
                </a:glow>
              </a:effectLst>
              <a:latin typeface="+mj-lt"/>
            </a:endParaRPr>
          </a:p>
        </p:txBody>
      </p:sp>
      <p:sp>
        <p:nvSpPr>
          <p:cNvPr id="27" name="Rectangle 22"/>
          <p:cNvSpPr>
            <a:spLocks noChangeArrowheads="1"/>
          </p:cNvSpPr>
          <p:nvPr/>
        </p:nvSpPr>
        <p:spPr bwMode="auto">
          <a:xfrm>
            <a:off x="7767638" y="4058285"/>
            <a:ext cx="134652" cy="1077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20°</a:t>
            </a:r>
            <a:endParaRPr kumimoji="0" lang="en-US" altLang="en-US" b="1" i="0" u="none" strike="noStrike" cap="none" normalizeH="0" baseline="0" dirty="0" smtClean="0">
              <a:ln>
                <a:noFill/>
              </a:ln>
              <a:solidFill>
                <a:schemeClr val="tx1"/>
              </a:solidFill>
              <a:effectLst>
                <a:glow rad="50800">
                  <a:schemeClr val="bg1"/>
                </a:glow>
              </a:effectLst>
              <a:latin typeface="+mj-lt"/>
            </a:endParaRPr>
          </a:p>
        </p:txBody>
      </p:sp>
      <p:sp>
        <p:nvSpPr>
          <p:cNvPr id="28" name="Rectangle 23"/>
          <p:cNvSpPr>
            <a:spLocks noChangeArrowheads="1"/>
          </p:cNvSpPr>
          <p:nvPr/>
        </p:nvSpPr>
        <p:spPr bwMode="auto">
          <a:xfrm>
            <a:off x="7761288" y="4964748"/>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20°</a:t>
            </a:r>
            <a:endParaRPr kumimoji="0" lang="en-US" altLang="en-US" b="1" i="0" u="none" strike="noStrike" cap="none" normalizeH="0" baseline="0" dirty="0" smtClean="0">
              <a:ln>
                <a:noFill/>
              </a:ln>
              <a:solidFill>
                <a:schemeClr val="tx1"/>
              </a:solidFill>
              <a:effectLst>
                <a:glow rad="50800">
                  <a:schemeClr val="bg1"/>
                </a:glow>
              </a:effectLst>
              <a:latin typeface="+mj-lt"/>
            </a:endParaRPr>
          </a:p>
        </p:txBody>
      </p:sp>
      <p:sp>
        <p:nvSpPr>
          <p:cNvPr id="10" name="Rectangle 5"/>
          <p:cNvSpPr>
            <a:spLocks noChangeArrowheads="1"/>
          </p:cNvSpPr>
          <p:nvPr/>
        </p:nvSpPr>
        <p:spPr bwMode="auto">
          <a:xfrm>
            <a:off x="2809875" y="5893435"/>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100°</a:t>
            </a:r>
            <a:endParaRPr kumimoji="0" lang="en-US" altLang="en-US" b="1" i="0" u="none" strike="noStrike" cap="none" normalizeH="0" baseline="0" smtClean="0">
              <a:ln>
                <a:noFill/>
              </a:ln>
              <a:solidFill>
                <a:schemeClr val="tx1"/>
              </a:solidFill>
              <a:effectLst>
                <a:glow rad="50800">
                  <a:schemeClr val="bg1"/>
                </a:glow>
              </a:effectLst>
              <a:latin typeface="+mj-lt"/>
            </a:endParaRPr>
          </a:p>
        </p:txBody>
      </p:sp>
      <p:sp>
        <p:nvSpPr>
          <p:cNvPr id="13" name="Rectangle 8"/>
          <p:cNvSpPr>
            <a:spLocks noChangeArrowheads="1"/>
          </p:cNvSpPr>
          <p:nvPr/>
        </p:nvSpPr>
        <p:spPr bwMode="auto">
          <a:xfrm>
            <a:off x="3773488" y="5888673"/>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40°</a:t>
            </a:r>
            <a:endParaRPr kumimoji="0" lang="en-US" altLang="en-US" b="1" i="0" u="none" strike="noStrike" cap="none" normalizeH="0" baseline="0" dirty="0" smtClean="0">
              <a:ln>
                <a:noFill/>
              </a:ln>
              <a:solidFill>
                <a:schemeClr val="tx1"/>
              </a:solidFill>
              <a:effectLst>
                <a:glow rad="50800">
                  <a:schemeClr val="bg1"/>
                </a:glow>
              </a:effectLst>
              <a:latin typeface="+mj-lt"/>
            </a:endParaRPr>
          </a:p>
        </p:txBody>
      </p:sp>
      <p:sp>
        <p:nvSpPr>
          <p:cNvPr id="14" name="Rectangle 9"/>
          <p:cNvSpPr>
            <a:spLocks noChangeArrowheads="1"/>
          </p:cNvSpPr>
          <p:nvPr/>
        </p:nvSpPr>
        <p:spPr bwMode="auto">
          <a:xfrm>
            <a:off x="5022850" y="5882323"/>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40°</a:t>
            </a:r>
            <a:endParaRPr kumimoji="0" lang="en-US" altLang="en-US" b="1" i="0" u="none" strike="noStrike" cap="none" normalizeH="0" baseline="0" smtClean="0">
              <a:ln>
                <a:noFill/>
              </a:ln>
              <a:solidFill>
                <a:schemeClr val="tx1"/>
              </a:solidFill>
              <a:effectLst>
                <a:glow rad="50800">
                  <a:schemeClr val="bg1"/>
                </a:glow>
              </a:effectLst>
              <a:latin typeface="+mj-lt"/>
            </a:endParaRPr>
          </a:p>
        </p:txBody>
      </p:sp>
      <p:sp>
        <p:nvSpPr>
          <p:cNvPr id="15" name="Rectangle 10"/>
          <p:cNvSpPr>
            <a:spLocks noChangeArrowheads="1"/>
          </p:cNvSpPr>
          <p:nvPr/>
        </p:nvSpPr>
        <p:spPr bwMode="auto">
          <a:xfrm>
            <a:off x="4059238" y="5885498"/>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20°</a:t>
            </a:r>
            <a:endParaRPr kumimoji="0" lang="en-US" altLang="en-US" b="1" i="0" u="none" strike="noStrike" cap="none" normalizeH="0" baseline="0" dirty="0" smtClean="0">
              <a:ln>
                <a:noFill/>
              </a:ln>
              <a:solidFill>
                <a:schemeClr val="tx1"/>
              </a:solidFill>
              <a:effectLst>
                <a:glow rad="50800">
                  <a:schemeClr val="bg1"/>
                </a:glow>
              </a:effectLst>
              <a:latin typeface="+mj-lt"/>
            </a:endParaRPr>
          </a:p>
        </p:txBody>
      </p:sp>
      <p:sp>
        <p:nvSpPr>
          <p:cNvPr id="16" name="Rectangle 11"/>
          <p:cNvSpPr>
            <a:spLocks noChangeArrowheads="1"/>
          </p:cNvSpPr>
          <p:nvPr/>
        </p:nvSpPr>
        <p:spPr bwMode="auto">
          <a:xfrm>
            <a:off x="4705350" y="5885498"/>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20°</a:t>
            </a:r>
            <a:endParaRPr kumimoji="0" lang="en-US" altLang="en-US" b="1" i="0" u="none" strike="noStrike" cap="none" normalizeH="0" baseline="0" smtClean="0">
              <a:ln>
                <a:noFill/>
              </a:ln>
              <a:solidFill>
                <a:schemeClr val="tx1"/>
              </a:solidFill>
              <a:effectLst>
                <a:glow rad="50800">
                  <a:schemeClr val="bg1"/>
                </a:glow>
              </a:effectLst>
              <a:latin typeface="+mj-lt"/>
            </a:endParaRPr>
          </a:p>
        </p:txBody>
      </p:sp>
      <p:sp>
        <p:nvSpPr>
          <p:cNvPr id="29" name="Rectangle 24"/>
          <p:cNvSpPr>
            <a:spLocks noChangeArrowheads="1"/>
          </p:cNvSpPr>
          <p:nvPr/>
        </p:nvSpPr>
        <p:spPr bwMode="auto">
          <a:xfrm>
            <a:off x="3460750" y="5893435"/>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60°</a:t>
            </a:r>
            <a:endParaRPr kumimoji="0" lang="en-US" altLang="en-US" b="1" i="0" u="none" strike="noStrike" cap="none" normalizeH="0" baseline="0" smtClean="0">
              <a:ln>
                <a:noFill/>
              </a:ln>
              <a:solidFill>
                <a:schemeClr val="tx1"/>
              </a:solidFill>
              <a:effectLst>
                <a:glow rad="50800">
                  <a:schemeClr val="bg1"/>
                </a:glow>
              </a:effectLst>
              <a:latin typeface="+mj-lt"/>
            </a:endParaRPr>
          </a:p>
        </p:txBody>
      </p:sp>
      <p:sp>
        <p:nvSpPr>
          <p:cNvPr id="30" name="Rectangle 25"/>
          <p:cNvSpPr>
            <a:spLocks noChangeArrowheads="1"/>
          </p:cNvSpPr>
          <p:nvPr/>
        </p:nvSpPr>
        <p:spPr bwMode="auto">
          <a:xfrm>
            <a:off x="3155950" y="5893435"/>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80°</a:t>
            </a:r>
            <a:endParaRPr kumimoji="0" lang="en-US" altLang="en-US" b="1" i="0" u="none" strike="noStrike" cap="none" normalizeH="0" baseline="0" smtClean="0">
              <a:ln>
                <a:noFill/>
              </a:ln>
              <a:solidFill>
                <a:schemeClr val="tx1"/>
              </a:solidFill>
              <a:effectLst>
                <a:glow rad="50800">
                  <a:schemeClr val="bg1"/>
                </a:glow>
              </a:effectLst>
              <a:latin typeface="+mj-lt"/>
            </a:endParaRPr>
          </a:p>
        </p:txBody>
      </p:sp>
      <p:sp>
        <p:nvSpPr>
          <p:cNvPr id="31" name="Rectangle 26"/>
          <p:cNvSpPr>
            <a:spLocks noChangeArrowheads="1"/>
          </p:cNvSpPr>
          <p:nvPr/>
        </p:nvSpPr>
        <p:spPr bwMode="auto">
          <a:xfrm>
            <a:off x="2481263" y="5896610"/>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120°</a:t>
            </a:r>
            <a:endParaRPr kumimoji="0" lang="en-US" altLang="en-US" b="1" i="0" u="none" strike="noStrike" cap="none" normalizeH="0" baseline="0" smtClean="0">
              <a:ln>
                <a:noFill/>
              </a:ln>
              <a:solidFill>
                <a:schemeClr val="tx1"/>
              </a:solidFill>
              <a:effectLst>
                <a:glow rad="50800">
                  <a:schemeClr val="bg1"/>
                </a:glow>
              </a:effectLst>
              <a:latin typeface="+mj-lt"/>
            </a:endParaRPr>
          </a:p>
        </p:txBody>
      </p:sp>
      <p:sp>
        <p:nvSpPr>
          <p:cNvPr id="32" name="Rectangle 27"/>
          <p:cNvSpPr>
            <a:spLocks noChangeArrowheads="1"/>
          </p:cNvSpPr>
          <p:nvPr/>
        </p:nvSpPr>
        <p:spPr bwMode="auto">
          <a:xfrm>
            <a:off x="2160588" y="5896610"/>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140°</a:t>
            </a:r>
            <a:endParaRPr kumimoji="0" lang="en-US" altLang="en-US" b="1" i="0" u="none" strike="noStrike" cap="none" normalizeH="0" baseline="0" smtClean="0">
              <a:ln>
                <a:noFill/>
              </a:ln>
              <a:solidFill>
                <a:schemeClr val="tx1"/>
              </a:solidFill>
              <a:effectLst>
                <a:glow rad="50800">
                  <a:schemeClr val="bg1"/>
                </a:glow>
              </a:effectLst>
              <a:latin typeface="+mj-lt"/>
            </a:endParaRPr>
          </a:p>
        </p:txBody>
      </p:sp>
      <p:sp>
        <p:nvSpPr>
          <p:cNvPr id="33" name="Rectangle 28"/>
          <p:cNvSpPr>
            <a:spLocks noChangeArrowheads="1"/>
          </p:cNvSpPr>
          <p:nvPr/>
        </p:nvSpPr>
        <p:spPr bwMode="auto">
          <a:xfrm>
            <a:off x="1846263" y="5896610"/>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160°</a:t>
            </a:r>
            <a:endParaRPr kumimoji="0" lang="en-US" altLang="en-US" b="1" i="0" u="none" strike="noStrike" cap="none" normalizeH="0" baseline="0" smtClean="0">
              <a:ln>
                <a:noFill/>
              </a:ln>
              <a:solidFill>
                <a:schemeClr val="tx1"/>
              </a:solidFill>
              <a:effectLst>
                <a:glow rad="50800">
                  <a:schemeClr val="bg1"/>
                </a:glow>
              </a:effectLst>
              <a:latin typeface="+mj-lt"/>
            </a:endParaRPr>
          </a:p>
        </p:txBody>
      </p:sp>
      <p:sp>
        <p:nvSpPr>
          <p:cNvPr id="34" name="Rectangle 29"/>
          <p:cNvSpPr>
            <a:spLocks noChangeArrowheads="1"/>
          </p:cNvSpPr>
          <p:nvPr/>
        </p:nvSpPr>
        <p:spPr bwMode="auto">
          <a:xfrm>
            <a:off x="4433888" y="5893435"/>
            <a:ext cx="8496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0°</a:t>
            </a:r>
            <a:endParaRPr kumimoji="0" lang="en-US" altLang="en-US" b="1" i="0" u="none" strike="noStrike" cap="none" normalizeH="0" baseline="0" smtClean="0">
              <a:ln>
                <a:noFill/>
              </a:ln>
              <a:solidFill>
                <a:schemeClr val="tx1"/>
              </a:solidFill>
              <a:effectLst>
                <a:glow rad="50800">
                  <a:schemeClr val="bg1"/>
                </a:glow>
              </a:effectLst>
              <a:latin typeface="+mj-lt"/>
            </a:endParaRPr>
          </a:p>
        </p:txBody>
      </p:sp>
      <p:sp>
        <p:nvSpPr>
          <p:cNvPr id="35" name="Rectangle 30"/>
          <p:cNvSpPr>
            <a:spLocks noChangeArrowheads="1"/>
          </p:cNvSpPr>
          <p:nvPr/>
        </p:nvSpPr>
        <p:spPr bwMode="auto">
          <a:xfrm>
            <a:off x="5337175" y="5885498"/>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60°</a:t>
            </a:r>
            <a:endParaRPr kumimoji="0" lang="en-US" altLang="en-US" b="1" i="0" u="none" strike="noStrike" cap="none" normalizeH="0" baseline="0" smtClean="0">
              <a:ln>
                <a:noFill/>
              </a:ln>
              <a:solidFill>
                <a:schemeClr val="tx1"/>
              </a:solidFill>
              <a:effectLst>
                <a:glow rad="50800">
                  <a:schemeClr val="bg1"/>
                </a:glow>
              </a:effectLst>
              <a:latin typeface="+mj-lt"/>
            </a:endParaRPr>
          </a:p>
        </p:txBody>
      </p:sp>
      <p:sp>
        <p:nvSpPr>
          <p:cNvPr id="36" name="Rectangle 31"/>
          <p:cNvSpPr>
            <a:spLocks noChangeArrowheads="1"/>
          </p:cNvSpPr>
          <p:nvPr/>
        </p:nvSpPr>
        <p:spPr bwMode="auto">
          <a:xfrm>
            <a:off x="5937250" y="5882323"/>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100°</a:t>
            </a:r>
            <a:endParaRPr kumimoji="0" lang="en-US" altLang="en-US" b="1" i="0" u="none" strike="noStrike" cap="none" normalizeH="0" baseline="0" smtClean="0">
              <a:ln>
                <a:noFill/>
              </a:ln>
              <a:solidFill>
                <a:schemeClr val="tx1"/>
              </a:solidFill>
              <a:effectLst>
                <a:glow rad="50800">
                  <a:schemeClr val="bg1"/>
                </a:glow>
              </a:effectLst>
              <a:latin typeface="+mj-lt"/>
            </a:endParaRPr>
          </a:p>
        </p:txBody>
      </p:sp>
      <p:sp>
        <p:nvSpPr>
          <p:cNvPr id="37" name="Rectangle 32"/>
          <p:cNvSpPr>
            <a:spLocks noChangeArrowheads="1"/>
          </p:cNvSpPr>
          <p:nvPr/>
        </p:nvSpPr>
        <p:spPr bwMode="auto">
          <a:xfrm>
            <a:off x="6251575" y="5882323"/>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120°</a:t>
            </a:r>
            <a:endParaRPr kumimoji="0" lang="en-US" altLang="en-US" b="1" i="0" u="none" strike="noStrike" cap="none" normalizeH="0" baseline="0" smtClean="0">
              <a:ln>
                <a:noFill/>
              </a:ln>
              <a:solidFill>
                <a:schemeClr val="tx1"/>
              </a:solidFill>
              <a:effectLst>
                <a:glow rad="50800">
                  <a:schemeClr val="bg1"/>
                </a:glow>
              </a:effectLst>
              <a:latin typeface="+mj-lt"/>
            </a:endParaRPr>
          </a:p>
        </p:txBody>
      </p:sp>
      <p:sp>
        <p:nvSpPr>
          <p:cNvPr id="38" name="Rectangle 33"/>
          <p:cNvSpPr>
            <a:spLocks noChangeArrowheads="1"/>
          </p:cNvSpPr>
          <p:nvPr/>
        </p:nvSpPr>
        <p:spPr bwMode="auto">
          <a:xfrm>
            <a:off x="5657850" y="5885498"/>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80°</a:t>
            </a:r>
            <a:endParaRPr kumimoji="0" lang="en-US" altLang="en-US" b="1" i="0" u="none" strike="noStrike" cap="none" normalizeH="0" baseline="0" smtClean="0">
              <a:ln>
                <a:noFill/>
              </a:ln>
              <a:solidFill>
                <a:schemeClr val="tx1"/>
              </a:solidFill>
              <a:effectLst>
                <a:glow rad="50800">
                  <a:schemeClr val="bg1"/>
                </a:glow>
              </a:effectLst>
              <a:latin typeface="+mj-lt"/>
            </a:endParaRPr>
          </a:p>
        </p:txBody>
      </p:sp>
      <p:sp>
        <p:nvSpPr>
          <p:cNvPr id="39" name="Rectangle 34"/>
          <p:cNvSpPr>
            <a:spLocks noChangeArrowheads="1"/>
          </p:cNvSpPr>
          <p:nvPr/>
        </p:nvSpPr>
        <p:spPr bwMode="auto">
          <a:xfrm>
            <a:off x="6897688" y="5890260"/>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160°</a:t>
            </a:r>
            <a:endParaRPr kumimoji="0" lang="en-US" altLang="en-US" b="1" i="0" u="none" strike="noStrike" cap="none" normalizeH="0" baseline="0" smtClean="0">
              <a:ln>
                <a:noFill/>
              </a:ln>
              <a:solidFill>
                <a:schemeClr val="tx1"/>
              </a:solidFill>
              <a:effectLst>
                <a:glow rad="50800">
                  <a:schemeClr val="bg1"/>
                </a:glow>
              </a:effectLst>
              <a:latin typeface="+mj-lt"/>
            </a:endParaRPr>
          </a:p>
        </p:txBody>
      </p:sp>
      <p:sp>
        <p:nvSpPr>
          <p:cNvPr id="40" name="Rectangle 35"/>
          <p:cNvSpPr>
            <a:spLocks noChangeArrowheads="1"/>
          </p:cNvSpPr>
          <p:nvPr/>
        </p:nvSpPr>
        <p:spPr bwMode="auto">
          <a:xfrm>
            <a:off x="6575425" y="5890260"/>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140°</a:t>
            </a:r>
            <a:endParaRPr kumimoji="0" lang="en-US" altLang="en-US" b="1" i="0" u="none" strike="noStrike" cap="none" normalizeH="0" baseline="0" smtClean="0">
              <a:ln>
                <a:noFill/>
              </a:ln>
              <a:solidFill>
                <a:schemeClr val="tx1"/>
              </a:solidFill>
              <a:effectLst>
                <a:glow rad="50800">
                  <a:schemeClr val="bg1"/>
                </a:glow>
              </a:effectLst>
              <a:latin typeface="+mj-lt"/>
            </a:endParaRPr>
          </a:p>
        </p:txBody>
      </p:sp>
      <p:sp>
        <p:nvSpPr>
          <p:cNvPr id="41" name="Rectangle 36"/>
          <p:cNvSpPr>
            <a:spLocks noChangeArrowheads="1"/>
          </p:cNvSpPr>
          <p:nvPr/>
        </p:nvSpPr>
        <p:spPr bwMode="auto">
          <a:xfrm>
            <a:off x="7237413" y="5885498"/>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180°</a:t>
            </a:r>
            <a:endParaRPr kumimoji="0" lang="en-US" altLang="en-US" b="1" i="0" u="none" strike="noStrike" cap="none" normalizeH="0" baseline="0" dirty="0" smtClean="0">
              <a:ln>
                <a:noFill/>
              </a:ln>
              <a:solidFill>
                <a:schemeClr val="tx1"/>
              </a:solidFill>
              <a:effectLst>
                <a:glow rad="50800">
                  <a:schemeClr val="bg1"/>
                </a:glow>
              </a:effectLst>
              <a:latin typeface="+mj-lt"/>
            </a:endParaRPr>
          </a:p>
        </p:txBody>
      </p:sp>
      <p:sp>
        <p:nvSpPr>
          <p:cNvPr id="42" name="Rectangle 37"/>
          <p:cNvSpPr>
            <a:spLocks noChangeArrowheads="1"/>
          </p:cNvSpPr>
          <p:nvPr/>
        </p:nvSpPr>
        <p:spPr bwMode="auto">
          <a:xfrm>
            <a:off x="7308850" y="4455953"/>
            <a:ext cx="44723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EQUATOR</a:t>
            </a:r>
            <a:endParaRPr kumimoji="0" lang="en-US" altLang="en-US" b="1" i="0" u="none" strike="noStrike" cap="none" normalizeH="0" baseline="0" dirty="0" smtClean="0">
              <a:ln>
                <a:noFill/>
              </a:ln>
              <a:solidFill>
                <a:schemeClr val="tx1"/>
              </a:solidFill>
              <a:effectLst>
                <a:glow rad="50800">
                  <a:schemeClr val="bg1"/>
                </a:glow>
              </a:effectLst>
              <a:latin typeface="+mj-lt"/>
            </a:endParaRPr>
          </a:p>
        </p:txBody>
      </p:sp>
      <p:sp>
        <p:nvSpPr>
          <p:cNvPr id="47" name="Rectangle 42"/>
          <p:cNvSpPr>
            <a:spLocks noChangeArrowheads="1"/>
          </p:cNvSpPr>
          <p:nvPr/>
        </p:nvSpPr>
        <p:spPr bwMode="auto">
          <a:xfrm>
            <a:off x="5467350" y="5139373"/>
            <a:ext cx="95731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spc="-40" normalizeH="0" dirty="0" smtClean="0">
                <a:ln>
                  <a:noFill/>
                </a:ln>
                <a:solidFill>
                  <a:srgbClr val="00AEEF"/>
                </a:solidFill>
                <a:effectLst>
                  <a:glow rad="50800">
                    <a:schemeClr val="bg1"/>
                  </a:glow>
                </a:effectLst>
                <a:latin typeface="+mj-lt"/>
              </a:rPr>
              <a:t>TROPIC OF CAPRICORN</a:t>
            </a:r>
            <a:endParaRPr kumimoji="0" lang="en-US" altLang="en-US" b="1" i="0" u="none" strike="noStrike" cap="none" spc="-40" normalizeH="0" dirty="0" smtClean="0">
              <a:ln>
                <a:noFill/>
              </a:ln>
              <a:solidFill>
                <a:schemeClr val="tx1"/>
              </a:solidFill>
              <a:effectLst>
                <a:glow rad="50800">
                  <a:schemeClr val="bg1"/>
                </a:glow>
              </a:effectLst>
              <a:latin typeface="+mj-lt"/>
            </a:endParaRPr>
          </a:p>
        </p:txBody>
      </p:sp>
      <p:sp>
        <p:nvSpPr>
          <p:cNvPr id="50" name="Rectangle 45"/>
          <p:cNvSpPr>
            <a:spLocks noChangeArrowheads="1"/>
          </p:cNvSpPr>
          <p:nvPr/>
        </p:nvSpPr>
        <p:spPr bwMode="auto">
          <a:xfrm>
            <a:off x="6819900" y="3901123"/>
            <a:ext cx="812402" cy="107722"/>
          </a:xfrm>
          <a:prstGeom prst="rect">
            <a:avLst/>
          </a:prstGeom>
          <a:noFill/>
          <a:ln>
            <a:noFill/>
          </a:ln>
          <a:effectLst>
            <a:glow rad="127000">
              <a:schemeClr val="bg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spc="-40" normalizeH="0" dirty="0" smtClean="0">
                <a:ln>
                  <a:noFill/>
                </a:ln>
                <a:solidFill>
                  <a:srgbClr val="00AEEF"/>
                </a:solidFill>
                <a:effectLst>
                  <a:glow rad="50800">
                    <a:schemeClr val="bg1"/>
                  </a:glow>
                </a:effectLst>
                <a:latin typeface="+mj-lt"/>
              </a:rPr>
              <a:t>TROPIC OF CANCER</a:t>
            </a:r>
            <a:endParaRPr kumimoji="0" lang="en-US" altLang="en-US" b="1" i="0" u="none" strike="noStrike" cap="none" spc="-40" normalizeH="0" dirty="0" smtClean="0">
              <a:ln>
                <a:noFill/>
              </a:ln>
              <a:solidFill>
                <a:schemeClr val="tx1"/>
              </a:solidFill>
              <a:effectLst>
                <a:glow rad="50800">
                  <a:schemeClr val="bg1"/>
                </a:glow>
              </a:effectLst>
              <a:latin typeface="+mj-lt"/>
            </a:endParaRPr>
          </a:p>
        </p:txBody>
      </p:sp>
      <p:sp>
        <p:nvSpPr>
          <p:cNvPr id="51" name="Rectangle 46"/>
          <p:cNvSpPr>
            <a:spLocks noChangeArrowheads="1"/>
          </p:cNvSpPr>
          <p:nvPr/>
        </p:nvSpPr>
        <p:spPr bwMode="auto">
          <a:xfrm>
            <a:off x="4470400" y="2554923"/>
            <a:ext cx="8496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0°</a:t>
            </a:r>
            <a:endParaRPr kumimoji="0" lang="en-US" altLang="en-US" b="1" i="0" u="none" strike="noStrike" cap="none" normalizeH="0" baseline="0" smtClean="0">
              <a:ln>
                <a:noFill/>
              </a:ln>
              <a:solidFill>
                <a:schemeClr val="tx1"/>
              </a:solidFill>
              <a:effectLst>
                <a:glow rad="50800">
                  <a:schemeClr val="bg1"/>
                </a:glow>
              </a:effectLst>
              <a:latin typeface="+mj-lt"/>
            </a:endParaRPr>
          </a:p>
        </p:txBody>
      </p:sp>
      <p:sp>
        <p:nvSpPr>
          <p:cNvPr id="52" name="Rectangle 47"/>
          <p:cNvSpPr>
            <a:spLocks noChangeArrowheads="1"/>
          </p:cNvSpPr>
          <p:nvPr/>
        </p:nvSpPr>
        <p:spPr bwMode="auto">
          <a:xfrm>
            <a:off x="4229104" y="2554923"/>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20°</a:t>
            </a:r>
            <a:endParaRPr kumimoji="0" lang="en-US" altLang="en-US" b="1" i="0" u="none" strike="noStrike" cap="none" normalizeH="0" baseline="0" smtClean="0">
              <a:ln>
                <a:noFill/>
              </a:ln>
              <a:solidFill>
                <a:schemeClr val="tx1"/>
              </a:solidFill>
              <a:effectLst>
                <a:glow rad="50800">
                  <a:schemeClr val="bg1"/>
                </a:glow>
              </a:effectLst>
              <a:latin typeface="+mj-lt"/>
            </a:endParaRPr>
          </a:p>
        </p:txBody>
      </p:sp>
      <p:sp>
        <p:nvSpPr>
          <p:cNvPr id="53" name="Rectangle 48"/>
          <p:cNvSpPr>
            <a:spLocks noChangeArrowheads="1"/>
          </p:cNvSpPr>
          <p:nvPr/>
        </p:nvSpPr>
        <p:spPr bwMode="auto">
          <a:xfrm>
            <a:off x="4630738" y="2554923"/>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20°</a:t>
            </a:r>
            <a:endParaRPr kumimoji="0" lang="en-US" altLang="en-US" b="1" i="0" u="none" strike="noStrike" cap="none" normalizeH="0" baseline="0" smtClean="0">
              <a:ln>
                <a:noFill/>
              </a:ln>
              <a:solidFill>
                <a:schemeClr val="tx1"/>
              </a:solidFill>
              <a:effectLst>
                <a:glow rad="50800">
                  <a:schemeClr val="bg1"/>
                </a:glow>
              </a:effectLst>
              <a:latin typeface="+mj-lt"/>
            </a:endParaRPr>
          </a:p>
        </p:txBody>
      </p:sp>
      <p:sp>
        <p:nvSpPr>
          <p:cNvPr id="54" name="Rectangle 49"/>
          <p:cNvSpPr>
            <a:spLocks noChangeArrowheads="1"/>
          </p:cNvSpPr>
          <p:nvPr/>
        </p:nvSpPr>
        <p:spPr bwMode="auto">
          <a:xfrm>
            <a:off x="4016379" y="2554923"/>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40°</a:t>
            </a:r>
            <a:endParaRPr kumimoji="0" lang="en-US" altLang="en-US" b="1" i="0" u="none" strike="noStrike" cap="none" normalizeH="0" baseline="0" dirty="0" smtClean="0">
              <a:ln>
                <a:noFill/>
              </a:ln>
              <a:solidFill>
                <a:schemeClr val="tx1"/>
              </a:solidFill>
              <a:effectLst>
                <a:glow rad="50800">
                  <a:schemeClr val="bg1"/>
                </a:glow>
              </a:effectLst>
              <a:latin typeface="+mj-lt"/>
            </a:endParaRPr>
          </a:p>
        </p:txBody>
      </p:sp>
      <p:sp>
        <p:nvSpPr>
          <p:cNvPr id="55" name="Rectangle 50"/>
          <p:cNvSpPr>
            <a:spLocks noChangeArrowheads="1"/>
          </p:cNvSpPr>
          <p:nvPr/>
        </p:nvSpPr>
        <p:spPr bwMode="auto">
          <a:xfrm>
            <a:off x="4845050" y="2554923"/>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40°</a:t>
            </a:r>
            <a:endParaRPr kumimoji="0" lang="en-US" altLang="en-US" b="1" i="0" u="none" strike="noStrike" cap="none" normalizeH="0" baseline="0" smtClean="0">
              <a:ln>
                <a:noFill/>
              </a:ln>
              <a:solidFill>
                <a:schemeClr val="tx1"/>
              </a:solidFill>
              <a:effectLst>
                <a:glow rad="50800">
                  <a:schemeClr val="bg1"/>
                </a:glow>
              </a:effectLst>
              <a:latin typeface="+mj-lt"/>
            </a:endParaRPr>
          </a:p>
        </p:txBody>
      </p:sp>
      <p:sp>
        <p:nvSpPr>
          <p:cNvPr id="56" name="Rectangle 51"/>
          <p:cNvSpPr>
            <a:spLocks noChangeArrowheads="1"/>
          </p:cNvSpPr>
          <p:nvPr/>
        </p:nvSpPr>
        <p:spPr bwMode="auto">
          <a:xfrm>
            <a:off x="3816354" y="2554923"/>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60°</a:t>
            </a:r>
            <a:endParaRPr kumimoji="0" lang="en-US" altLang="en-US" b="1" i="0" u="none" strike="noStrike" cap="none" normalizeH="0" baseline="0" dirty="0" smtClean="0">
              <a:ln>
                <a:noFill/>
              </a:ln>
              <a:solidFill>
                <a:schemeClr val="tx1"/>
              </a:solidFill>
              <a:effectLst>
                <a:glow rad="50800">
                  <a:schemeClr val="bg1"/>
                </a:glow>
              </a:effectLst>
              <a:latin typeface="+mj-lt"/>
            </a:endParaRPr>
          </a:p>
        </p:txBody>
      </p:sp>
      <p:sp>
        <p:nvSpPr>
          <p:cNvPr id="57" name="Rectangle 52"/>
          <p:cNvSpPr>
            <a:spLocks noChangeArrowheads="1"/>
          </p:cNvSpPr>
          <p:nvPr/>
        </p:nvSpPr>
        <p:spPr bwMode="auto">
          <a:xfrm>
            <a:off x="3630620" y="2554923"/>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80°</a:t>
            </a:r>
            <a:endParaRPr kumimoji="0" lang="en-US" altLang="en-US" b="1" i="0" u="none" strike="noStrike" cap="none" normalizeH="0" baseline="0" dirty="0" smtClean="0">
              <a:ln>
                <a:noFill/>
              </a:ln>
              <a:solidFill>
                <a:schemeClr val="tx1"/>
              </a:solidFill>
              <a:effectLst>
                <a:glow rad="50800">
                  <a:schemeClr val="bg1"/>
                </a:glow>
              </a:effectLst>
              <a:latin typeface="+mj-lt"/>
            </a:endParaRPr>
          </a:p>
        </p:txBody>
      </p:sp>
      <p:sp>
        <p:nvSpPr>
          <p:cNvPr id="58" name="Rectangle 53"/>
          <p:cNvSpPr>
            <a:spLocks noChangeArrowheads="1"/>
          </p:cNvSpPr>
          <p:nvPr/>
        </p:nvSpPr>
        <p:spPr bwMode="auto">
          <a:xfrm>
            <a:off x="5226045" y="2554923"/>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80°</a:t>
            </a:r>
            <a:endParaRPr kumimoji="0" lang="en-US" altLang="en-US" b="1" i="0" u="none" strike="noStrike" cap="none" normalizeH="0" baseline="0" smtClean="0">
              <a:ln>
                <a:noFill/>
              </a:ln>
              <a:solidFill>
                <a:schemeClr val="tx1"/>
              </a:solidFill>
              <a:effectLst>
                <a:glow rad="50800">
                  <a:schemeClr val="bg1"/>
                </a:glow>
              </a:effectLst>
              <a:latin typeface="+mj-lt"/>
            </a:endParaRPr>
          </a:p>
        </p:txBody>
      </p:sp>
      <p:sp>
        <p:nvSpPr>
          <p:cNvPr id="59" name="Rectangle 54"/>
          <p:cNvSpPr>
            <a:spLocks noChangeArrowheads="1"/>
          </p:cNvSpPr>
          <p:nvPr/>
        </p:nvSpPr>
        <p:spPr bwMode="auto">
          <a:xfrm>
            <a:off x="3389323" y="2558098"/>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100°</a:t>
            </a:r>
            <a:endParaRPr kumimoji="0" lang="en-US" altLang="en-US" b="1" i="0" u="none" strike="noStrike" cap="none" normalizeH="0" baseline="0" dirty="0" smtClean="0">
              <a:ln>
                <a:noFill/>
              </a:ln>
              <a:solidFill>
                <a:schemeClr val="tx1"/>
              </a:solidFill>
              <a:effectLst>
                <a:glow rad="50800">
                  <a:schemeClr val="bg1"/>
                </a:glow>
              </a:effectLst>
              <a:latin typeface="+mj-lt"/>
            </a:endParaRPr>
          </a:p>
        </p:txBody>
      </p:sp>
      <p:sp>
        <p:nvSpPr>
          <p:cNvPr id="60" name="Rectangle 55"/>
          <p:cNvSpPr>
            <a:spLocks noChangeArrowheads="1"/>
          </p:cNvSpPr>
          <p:nvPr/>
        </p:nvSpPr>
        <p:spPr bwMode="auto">
          <a:xfrm>
            <a:off x="5403845" y="2558098"/>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100°</a:t>
            </a:r>
            <a:endParaRPr kumimoji="0" lang="en-US" altLang="en-US" b="1" i="0" u="none" strike="noStrike" cap="none" normalizeH="0" baseline="0" smtClean="0">
              <a:ln>
                <a:noFill/>
              </a:ln>
              <a:solidFill>
                <a:schemeClr val="tx1"/>
              </a:solidFill>
              <a:effectLst>
                <a:glow rad="50800">
                  <a:schemeClr val="bg1"/>
                </a:glow>
              </a:effectLst>
              <a:latin typeface="+mj-lt"/>
            </a:endParaRPr>
          </a:p>
        </p:txBody>
      </p:sp>
      <p:sp>
        <p:nvSpPr>
          <p:cNvPr id="61" name="Rectangle 56"/>
          <p:cNvSpPr>
            <a:spLocks noChangeArrowheads="1"/>
          </p:cNvSpPr>
          <p:nvPr/>
        </p:nvSpPr>
        <p:spPr bwMode="auto">
          <a:xfrm>
            <a:off x="3189300" y="2554923"/>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120°</a:t>
            </a:r>
            <a:endParaRPr kumimoji="0" lang="en-US" altLang="en-US" b="1" i="0" u="none" strike="noStrike" cap="none" normalizeH="0" baseline="0" dirty="0" smtClean="0">
              <a:ln>
                <a:noFill/>
              </a:ln>
              <a:solidFill>
                <a:schemeClr val="tx1"/>
              </a:solidFill>
              <a:effectLst>
                <a:glow rad="50800">
                  <a:schemeClr val="bg1"/>
                </a:glow>
              </a:effectLst>
              <a:latin typeface="+mj-lt"/>
            </a:endParaRPr>
          </a:p>
        </p:txBody>
      </p:sp>
      <p:sp>
        <p:nvSpPr>
          <p:cNvPr id="62" name="Rectangle 57"/>
          <p:cNvSpPr>
            <a:spLocks noChangeArrowheads="1"/>
          </p:cNvSpPr>
          <p:nvPr/>
        </p:nvSpPr>
        <p:spPr bwMode="auto">
          <a:xfrm>
            <a:off x="5640383" y="2554923"/>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120°</a:t>
            </a:r>
            <a:endParaRPr kumimoji="0" lang="en-US" altLang="en-US" b="1" i="0" u="none" strike="noStrike" cap="none" normalizeH="0" baseline="0" smtClean="0">
              <a:ln>
                <a:noFill/>
              </a:ln>
              <a:solidFill>
                <a:schemeClr val="tx1"/>
              </a:solidFill>
              <a:effectLst>
                <a:glow rad="50800">
                  <a:schemeClr val="bg1"/>
                </a:glow>
              </a:effectLst>
              <a:latin typeface="+mj-lt"/>
            </a:endParaRPr>
          </a:p>
        </p:txBody>
      </p:sp>
      <p:sp>
        <p:nvSpPr>
          <p:cNvPr id="63" name="Rectangle 58"/>
          <p:cNvSpPr>
            <a:spLocks noChangeArrowheads="1"/>
          </p:cNvSpPr>
          <p:nvPr/>
        </p:nvSpPr>
        <p:spPr bwMode="auto">
          <a:xfrm>
            <a:off x="3003554" y="2554923"/>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140°</a:t>
            </a:r>
            <a:endParaRPr kumimoji="0" lang="en-US" altLang="en-US" b="1" i="0" u="none" strike="noStrike" cap="none" normalizeH="0" baseline="0" dirty="0" smtClean="0">
              <a:ln>
                <a:noFill/>
              </a:ln>
              <a:solidFill>
                <a:schemeClr val="tx1"/>
              </a:solidFill>
              <a:effectLst>
                <a:glow rad="50800">
                  <a:schemeClr val="bg1"/>
                </a:glow>
              </a:effectLst>
              <a:latin typeface="+mj-lt"/>
            </a:endParaRPr>
          </a:p>
        </p:txBody>
      </p:sp>
      <p:sp>
        <p:nvSpPr>
          <p:cNvPr id="64" name="Rectangle 59"/>
          <p:cNvSpPr>
            <a:spLocks noChangeArrowheads="1"/>
          </p:cNvSpPr>
          <p:nvPr/>
        </p:nvSpPr>
        <p:spPr bwMode="auto">
          <a:xfrm>
            <a:off x="2774954" y="2554923"/>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160°</a:t>
            </a:r>
            <a:endParaRPr kumimoji="0" lang="en-US" altLang="en-US" b="1" i="0" u="none" strike="noStrike" cap="none" normalizeH="0" baseline="0" dirty="0" smtClean="0">
              <a:ln>
                <a:noFill/>
              </a:ln>
              <a:solidFill>
                <a:schemeClr val="tx1"/>
              </a:solidFill>
              <a:effectLst>
                <a:glow rad="50800">
                  <a:schemeClr val="bg1"/>
                </a:glow>
              </a:effectLst>
              <a:latin typeface="+mj-lt"/>
            </a:endParaRPr>
          </a:p>
        </p:txBody>
      </p:sp>
      <p:sp>
        <p:nvSpPr>
          <p:cNvPr id="65" name="Rectangle 60"/>
          <p:cNvSpPr>
            <a:spLocks noChangeArrowheads="1"/>
          </p:cNvSpPr>
          <p:nvPr/>
        </p:nvSpPr>
        <p:spPr bwMode="auto">
          <a:xfrm>
            <a:off x="5853108" y="2554923"/>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140°</a:t>
            </a:r>
            <a:endParaRPr kumimoji="0" lang="en-US" altLang="en-US" b="1" i="0" u="none" strike="noStrike" cap="none" normalizeH="0" baseline="0" smtClean="0">
              <a:ln>
                <a:noFill/>
              </a:ln>
              <a:solidFill>
                <a:schemeClr val="tx1"/>
              </a:solidFill>
              <a:effectLst>
                <a:glow rad="50800">
                  <a:schemeClr val="bg1"/>
                </a:glow>
              </a:effectLst>
              <a:latin typeface="+mj-lt"/>
            </a:endParaRPr>
          </a:p>
        </p:txBody>
      </p:sp>
      <p:sp>
        <p:nvSpPr>
          <p:cNvPr id="66" name="Rectangle 61"/>
          <p:cNvSpPr>
            <a:spLocks noChangeArrowheads="1"/>
          </p:cNvSpPr>
          <p:nvPr/>
        </p:nvSpPr>
        <p:spPr bwMode="auto">
          <a:xfrm>
            <a:off x="6040433" y="2551748"/>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160°</a:t>
            </a:r>
            <a:endParaRPr kumimoji="0" lang="en-US" altLang="en-US" b="1" i="0" u="none" strike="noStrike" cap="none" normalizeH="0" baseline="0" smtClean="0">
              <a:ln>
                <a:noFill/>
              </a:ln>
              <a:solidFill>
                <a:schemeClr val="tx1"/>
              </a:solidFill>
              <a:effectLst>
                <a:glow rad="50800">
                  <a:schemeClr val="bg1"/>
                </a:glow>
              </a:effectLst>
              <a:latin typeface="+mj-lt"/>
            </a:endParaRPr>
          </a:p>
        </p:txBody>
      </p:sp>
      <p:sp>
        <p:nvSpPr>
          <p:cNvPr id="67" name="Rectangle 62"/>
          <p:cNvSpPr>
            <a:spLocks noChangeArrowheads="1"/>
          </p:cNvSpPr>
          <p:nvPr/>
        </p:nvSpPr>
        <p:spPr bwMode="auto">
          <a:xfrm>
            <a:off x="5060945" y="2554923"/>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60°</a:t>
            </a:r>
            <a:endParaRPr kumimoji="0" lang="en-US" altLang="en-US" b="1" i="0" u="none" strike="noStrike" cap="none" normalizeH="0" baseline="0" smtClean="0">
              <a:ln>
                <a:noFill/>
              </a:ln>
              <a:solidFill>
                <a:schemeClr val="tx1"/>
              </a:solidFill>
              <a:effectLst>
                <a:glow rad="50800">
                  <a:schemeClr val="bg1"/>
                </a:glow>
              </a:effectLst>
              <a:latin typeface="+mj-lt"/>
            </a:endParaRPr>
          </a:p>
        </p:txBody>
      </p:sp>
      <p:sp>
        <p:nvSpPr>
          <p:cNvPr id="68" name="Rectangle 63"/>
          <p:cNvSpPr>
            <a:spLocks noChangeArrowheads="1"/>
          </p:cNvSpPr>
          <p:nvPr/>
        </p:nvSpPr>
        <p:spPr bwMode="auto">
          <a:xfrm>
            <a:off x="6280143" y="2554923"/>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180°</a:t>
            </a:r>
            <a:endParaRPr kumimoji="0" lang="en-US" altLang="en-US" b="1" i="0" u="none" strike="noStrike" cap="none" normalizeH="0" baseline="0" smtClean="0">
              <a:ln>
                <a:noFill/>
              </a:ln>
              <a:solidFill>
                <a:schemeClr val="tx1"/>
              </a:solidFill>
              <a:effectLst>
                <a:glow rad="50800">
                  <a:schemeClr val="bg1"/>
                </a:glow>
              </a:effectLst>
              <a:latin typeface="+mj-lt"/>
            </a:endParaRPr>
          </a:p>
        </p:txBody>
      </p:sp>
      <p:sp>
        <p:nvSpPr>
          <p:cNvPr id="69" name="Rectangle 64"/>
          <p:cNvSpPr>
            <a:spLocks noChangeArrowheads="1"/>
          </p:cNvSpPr>
          <p:nvPr/>
        </p:nvSpPr>
        <p:spPr bwMode="auto">
          <a:xfrm>
            <a:off x="3389313" y="3726498"/>
            <a:ext cx="6428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rad="50800">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rad="50800">
                    <a:schemeClr val="bg1"/>
                  </a:glow>
                </a:effectLst>
                <a:latin typeface="+mj-lt"/>
              </a:rPr>
              <a:t>OCEAN</a:t>
            </a:r>
            <a:endParaRPr kumimoji="0" lang="en-US" altLang="en-US" b="1" i="0" u="none" strike="noStrike" cap="none" normalizeH="0" baseline="0" dirty="0" smtClean="0">
              <a:ln>
                <a:noFill/>
              </a:ln>
              <a:solidFill>
                <a:schemeClr val="tx1"/>
              </a:solidFill>
              <a:effectLst>
                <a:glow rad="50800">
                  <a:schemeClr val="bg1"/>
                </a:glow>
              </a:effectLst>
              <a:latin typeface="+mj-lt"/>
            </a:endParaRPr>
          </a:p>
        </p:txBody>
      </p:sp>
      <p:sp>
        <p:nvSpPr>
          <p:cNvPr id="71" name="Rectangle 66"/>
          <p:cNvSpPr>
            <a:spLocks noChangeArrowheads="1"/>
          </p:cNvSpPr>
          <p:nvPr/>
        </p:nvSpPr>
        <p:spPr bwMode="auto">
          <a:xfrm>
            <a:off x="4281488" y="2823210"/>
            <a:ext cx="34060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44C8F5"/>
                </a:solidFill>
                <a:effectLst>
                  <a:glow rad="50800">
                    <a:schemeClr val="bg1"/>
                  </a:glow>
                </a:effectLst>
                <a:latin typeface="+mj-lt"/>
              </a:rPr>
              <a:t>ARCTIC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44C8F5"/>
                </a:solidFill>
                <a:effectLst>
                  <a:glow rad="50800">
                    <a:schemeClr val="bg1"/>
                  </a:glow>
                </a:effectLst>
                <a:latin typeface="+mj-lt"/>
              </a:rPr>
              <a:t>OCEAN</a:t>
            </a:r>
            <a:endParaRPr kumimoji="0" lang="en-US" altLang="en-US" b="1" i="0" u="none" strike="noStrike" cap="none" normalizeH="0" baseline="0" dirty="0" smtClean="0">
              <a:ln>
                <a:noFill/>
              </a:ln>
              <a:solidFill>
                <a:schemeClr val="tx1"/>
              </a:solidFill>
              <a:effectLst>
                <a:glow rad="50800">
                  <a:schemeClr val="bg1"/>
                </a:glow>
              </a:effectLst>
              <a:latin typeface="+mj-lt"/>
            </a:endParaRPr>
          </a:p>
        </p:txBody>
      </p:sp>
      <p:sp>
        <p:nvSpPr>
          <p:cNvPr id="73" name="Rectangle 68"/>
          <p:cNvSpPr>
            <a:spLocks noChangeArrowheads="1"/>
          </p:cNvSpPr>
          <p:nvPr/>
        </p:nvSpPr>
        <p:spPr bwMode="auto">
          <a:xfrm>
            <a:off x="3827463" y="4729798"/>
            <a:ext cx="6428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rad="50800">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rad="50800">
                    <a:schemeClr val="bg1"/>
                  </a:glow>
                </a:effectLst>
                <a:latin typeface="+mj-lt"/>
              </a:rPr>
              <a:t>OCEAN</a:t>
            </a:r>
            <a:endParaRPr kumimoji="0" lang="en-US" altLang="en-US" b="1" i="0" u="none" strike="noStrike" cap="none" normalizeH="0" baseline="0" dirty="0" smtClean="0">
              <a:ln>
                <a:noFill/>
              </a:ln>
              <a:solidFill>
                <a:schemeClr val="tx1"/>
              </a:solidFill>
              <a:effectLst>
                <a:glow rad="50800">
                  <a:schemeClr val="bg1"/>
                </a:glow>
              </a:effectLst>
              <a:latin typeface="+mj-lt"/>
            </a:endParaRPr>
          </a:p>
        </p:txBody>
      </p:sp>
      <p:sp>
        <p:nvSpPr>
          <p:cNvPr id="75" name="Rectangle 70"/>
          <p:cNvSpPr>
            <a:spLocks noChangeArrowheads="1"/>
          </p:cNvSpPr>
          <p:nvPr/>
        </p:nvSpPr>
        <p:spPr bwMode="auto">
          <a:xfrm>
            <a:off x="5659438" y="4653598"/>
            <a:ext cx="5241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rad="50800">
                    <a:schemeClr val="bg1"/>
                  </a:glow>
                </a:effectLst>
                <a:latin typeface="+mj-lt"/>
              </a:rPr>
              <a:t>INDIAN</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rad="50800">
                    <a:schemeClr val="bg1"/>
                  </a:glow>
                </a:effectLst>
                <a:latin typeface="+mj-lt"/>
              </a:rPr>
              <a:t>OCEAN</a:t>
            </a:r>
            <a:endParaRPr kumimoji="0" lang="en-US" altLang="en-US" b="1" i="0" u="none" strike="noStrike" cap="none" normalizeH="0" baseline="0" dirty="0" smtClean="0">
              <a:ln>
                <a:noFill/>
              </a:ln>
              <a:solidFill>
                <a:schemeClr val="tx1"/>
              </a:solidFill>
              <a:effectLst>
                <a:glow rad="50800">
                  <a:schemeClr val="bg1"/>
                </a:glow>
              </a:effectLst>
              <a:latin typeface="+mj-lt"/>
            </a:endParaRPr>
          </a:p>
        </p:txBody>
      </p:sp>
      <p:sp>
        <p:nvSpPr>
          <p:cNvPr id="77" name="Rectangle 72"/>
          <p:cNvSpPr>
            <a:spLocks noChangeArrowheads="1"/>
          </p:cNvSpPr>
          <p:nvPr/>
        </p:nvSpPr>
        <p:spPr bwMode="auto">
          <a:xfrm>
            <a:off x="1622425" y="4653598"/>
            <a:ext cx="5129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rad="50800">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rad="50800">
                    <a:schemeClr val="bg1"/>
                  </a:glow>
                </a:effectLst>
                <a:latin typeface="+mj-lt"/>
              </a:rPr>
              <a:t>OCEAN</a:t>
            </a:r>
            <a:endParaRPr kumimoji="0" lang="en-US" altLang="en-US" b="1" i="0" u="none" strike="noStrike" cap="none" normalizeH="0" baseline="0" dirty="0" smtClean="0">
              <a:ln>
                <a:noFill/>
              </a:ln>
              <a:solidFill>
                <a:schemeClr val="tx1"/>
              </a:solidFill>
              <a:effectLst>
                <a:glow rad="50800">
                  <a:schemeClr val="bg1"/>
                </a:glow>
              </a:effectLst>
              <a:latin typeface="+mj-lt"/>
            </a:endParaRPr>
          </a:p>
        </p:txBody>
      </p:sp>
      <p:sp>
        <p:nvSpPr>
          <p:cNvPr id="79" name="Rectangle 74"/>
          <p:cNvSpPr>
            <a:spLocks noChangeArrowheads="1"/>
          </p:cNvSpPr>
          <p:nvPr/>
        </p:nvSpPr>
        <p:spPr bwMode="auto">
          <a:xfrm>
            <a:off x="7123113" y="4140042"/>
            <a:ext cx="5129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rad="50800">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rad="50800">
                    <a:schemeClr val="bg1"/>
                  </a:glow>
                </a:effectLst>
                <a:latin typeface="+mj-lt"/>
              </a:rPr>
              <a:t>OCEAN</a:t>
            </a:r>
            <a:endParaRPr kumimoji="0" lang="en-US" altLang="en-US" b="1" i="0" u="none" strike="noStrike" cap="none" normalizeH="0" baseline="0" dirty="0" smtClean="0">
              <a:ln>
                <a:noFill/>
              </a:ln>
              <a:solidFill>
                <a:schemeClr val="tx1"/>
              </a:solidFill>
              <a:effectLst>
                <a:glow rad="50800">
                  <a:schemeClr val="bg1"/>
                </a:glow>
              </a:effectLst>
              <a:latin typeface="+mj-lt"/>
            </a:endParaRPr>
          </a:p>
        </p:txBody>
      </p:sp>
      <p:sp>
        <p:nvSpPr>
          <p:cNvPr id="81" name="Rectangle 76"/>
          <p:cNvSpPr>
            <a:spLocks noChangeArrowheads="1"/>
          </p:cNvSpPr>
          <p:nvPr/>
        </p:nvSpPr>
        <p:spPr bwMode="auto">
          <a:xfrm>
            <a:off x="5222875" y="5534660"/>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0</a:t>
            </a:r>
            <a:endParaRPr kumimoji="0" lang="en-US" altLang="en-US" b="1" i="0" u="none" strike="noStrike" cap="none" normalizeH="0" baseline="0" smtClean="0">
              <a:ln>
                <a:noFill/>
              </a:ln>
              <a:solidFill>
                <a:schemeClr val="tx1"/>
              </a:solidFill>
              <a:effectLst/>
              <a:latin typeface="+mj-lt"/>
            </a:endParaRPr>
          </a:p>
        </p:txBody>
      </p:sp>
      <p:sp>
        <p:nvSpPr>
          <p:cNvPr id="82" name="Rectangle 77"/>
          <p:cNvSpPr>
            <a:spLocks noChangeArrowheads="1"/>
          </p:cNvSpPr>
          <p:nvPr/>
        </p:nvSpPr>
        <p:spPr bwMode="auto">
          <a:xfrm>
            <a:off x="5530850" y="5534660"/>
            <a:ext cx="19396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1,500</a:t>
            </a:r>
            <a:endParaRPr kumimoji="0" lang="en-US" altLang="en-US" b="1" i="0" u="none" strike="noStrike" cap="none" normalizeH="0" baseline="0" smtClean="0">
              <a:ln>
                <a:noFill/>
              </a:ln>
              <a:solidFill>
                <a:schemeClr val="tx1"/>
              </a:solidFill>
              <a:effectLst/>
              <a:latin typeface="+mj-lt"/>
            </a:endParaRPr>
          </a:p>
        </p:txBody>
      </p:sp>
      <p:sp>
        <p:nvSpPr>
          <p:cNvPr id="83" name="Rectangle 78"/>
          <p:cNvSpPr>
            <a:spLocks noChangeArrowheads="1"/>
          </p:cNvSpPr>
          <p:nvPr/>
        </p:nvSpPr>
        <p:spPr bwMode="auto">
          <a:xfrm>
            <a:off x="5222875" y="5721985"/>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0</a:t>
            </a:r>
            <a:endParaRPr kumimoji="0" lang="en-US" altLang="en-US" b="1" i="0" u="none" strike="noStrike" cap="none" normalizeH="0" baseline="0" smtClean="0">
              <a:ln>
                <a:noFill/>
              </a:ln>
              <a:solidFill>
                <a:schemeClr val="tx1"/>
              </a:solidFill>
              <a:effectLst/>
              <a:latin typeface="+mj-lt"/>
            </a:endParaRPr>
          </a:p>
        </p:txBody>
      </p:sp>
      <p:sp>
        <p:nvSpPr>
          <p:cNvPr id="84" name="Rectangle 79"/>
          <p:cNvSpPr>
            <a:spLocks noChangeArrowheads="1"/>
          </p:cNvSpPr>
          <p:nvPr/>
        </p:nvSpPr>
        <p:spPr bwMode="auto">
          <a:xfrm>
            <a:off x="5380038" y="5721985"/>
            <a:ext cx="19396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1,500</a:t>
            </a:r>
            <a:endParaRPr kumimoji="0" lang="en-US" altLang="en-US" b="1" i="0" u="none" strike="noStrike" cap="none" normalizeH="0" baseline="0" smtClean="0">
              <a:ln>
                <a:noFill/>
              </a:ln>
              <a:solidFill>
                <a:schemeClr val="tx1"/>
              </a:solidFill>
              <a:effectLst/>
              <a:latin typeface="+mj-lt"/>
            </a:endParaRPr>
          </a:p>
        </p:txBody>
      </p:sp>
      <p:sp>
        <p:nvSpPr>
          <p:cNvPr id="85" name="Rectangle 80"/>
          <p:cNvSpPr>
            <a:spLocks noChangeArrowheads="1"/>
          </p:cNvSpPr>
          <p:nvPr/>
        </p:nvSpPr>
        <p:spPr bwMode="auto">
          <a:xfrm>
            <a:off x="5934075" y="5534660"/>
            <a:ext cx="40716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3,000 Miles</a:t>
            </a:r>
            <a:endParaRPr kumimoji="0" lang="en-US" altLang="en-US" b="1" i="0" u="none" strike="noStrike" cap="none" normalizeH="0" baseline="0" smtClean="0">
              <a:ln>
                <a:noFill/>
              </a:ln>
              <a:solidFill>
                <a:schemeClr val="tx1"/>
              </a:solidFill>
              <a:effectLst/>
              <a:latin typeface="+mj-lt"/>
            </a:endParaRPr>
          </a:p>
        </p:txBody>
      </p:sp>
      <p:sp>
        <p:nvSpPr>
          <p:cNvPr id="86" name="Rectangle 81"/>
          <p:cNvSpPr>
            <a:spLocks noChangeArrowheads="1"/>
          </p:cNvSpPr>
          <p:nvPr/>
        </p:nvSpPr>
        <p:spPr bwMode="auto">
          <a:xfrm>
            <a:off x="5730875" y="5721985"/>
            <a:ext cx="61395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3,000 Kilometers</a:t>
            </a:r>
            <a:endParaRPr kumimoji="0" lang="en-US" altLang="en-US" b="1" i="0" u="none" strike="noStrike" cap="none" normalizeH="0" baseline="0" smtClean="0">
              <a:ln>
                <a:noFill/>
              </a:ln>
              <a:solidFill>
                <a:schemeClr val="tx1"/>
              </a:solidFill>
              <a:effectLst/>
              <a:latin typeface="+mj-lt"/>
            </a:endParaRPr>
          </a:p>
        </p:txBody>
      </p:sp>
      <p:sp>
        <p:nvSpPr>
          <p:cNvPr id="87" name="Rectangle 82"/>
          <p:cNvSpPr>
            <a:spLocks noChangeArrowheads="1"/>
          </p:cNvSpPr>
          <p:nvPr/>
        </p:nvSpPr>
        <p:spPr bwMode="auto">
          <a:xfrm>
            <a:off x="6348413" y="6093460"/>
            <a:ext cx="12824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Full or partial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Google Street View</a:t>
            </a:r>
            <a:endParaRPr kumimoji="0" lang="en-US" altLang="en-US"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14305277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56B2C-6503-4C85-9F11-4DD9655E5B28}"/>
              </a:ext>
            </a:extLst>
          </p:cNvPr>
          <p:cNvSpPr>
            <a:spLocks noGrp="1"/>
          </p:cNvSpPr>
          <p:nvPr>
            <p:ph type="title"/>
          </p:nvPr>
        </p:nvSpPr>
        <p:spPr/>
        <p:txBody>
          <a:bodyPr/>
          <a:lstStyle/>
          <a:p>
            <a:r>
              <a:rPr lang="en-US" sz="3400" dirty="0"/>
              <a:t>4.1.3 Diffusion of Electronic Communications </a:t>
            </a:r>
            <a:r>
              <a:rPr lang="en-US" sz="2000" b="0" dirty="0"/>
              <a:t>(5 of 5)</a:t>
            </a:r>
          </a:p>
        </p:txBody>
      </p:sp>
      <p:sp>
        <p:nvSpPr>
          <p:cNvPr id="3" name="Content Placeholder 2">
            <a:extLst>
              <a:ext uri="{FF2B5EF4-FFF2-40B4-BE49-F238E27FC236}">
                <a16:creationId xmlns:a16="http://schemas.microsoft.com/office/drawing/2014/main" id="{A966ECCD-489A-45C9-B11C-A80F47C3AD62}"/>
              </a:ext>
            </a:extLst>
          </p:cNvPr>
          <p:cNvSpPr>
            <a:spLocks noGrp="1"/>
          </p:cNvSpPr>
          <p:nvPr>
            <p:ph sz="quarter" idx="13"/>
          </p:nvPr>
        </p:nvSpPr>
        <p:spPr>
          <a:xfrm>
            <a:off x="457200" y="1556326"/>
            <a:ext cx="8229600" cy="1148774"/>
          </a:xfrm>
        </p:spPr>
        <p:txBody>
          <a:bodyPr/>
          <a:lstStyle/>
          <a:p>
            <a:pPr marL="432" indent="0">
              <a:buNone/>
            </a:pPr>
            <a:r>
              <a:rPr lang="en-US" b="1" dirty="0">
                <a:solidFill>
                  <a:schemeClr val="tx1"/>
                </a:solidFill>
              </a:rPr>
              <a:t>Figure 4-12: </a:t>
            </a:r>
            <a:r>
              <a:rPr lang="en-US" dirty="0">
                <a:solidFill>
                  <a:schemeClr val="tx1"/>
                </a:solidFill>
              </a:rPr>
              <a:t>A women with a camera recording the surroundings of the </a:t>
            </a:r>
            <a:r>
              <a:rPr lang="en-US" dirty="0" err="1">
                <a:solidFill>
                  <a:schemeClr val="tx1"/>
                </a:solidFill>
              </a:rPr>
              <a:t>Choijin</a:t>
            </a:r>
            <a:r>
              <a:rPr lang="en-US" dirty="0">
                <a:solidFill>
                  <a:schemeClr val="tx1"/>
                </a:solidFill>
              </a:rPr>
              <a:t> Lama Museum in the Mongolian capital of Ulan Bator.</a:t>
            </a:r>
          </a:p>
        </p:txBody>
      </p:sp>
      <p:pic>
        <p:nvPicPr>
          <p:cNvPr id="6" name="Picture 5" descr="A woman carrying a camera and recording the surroundings of the Choijlin Lama Museum in the Mongolian capital of Ulan Bator.">
            <a:extLst>
              <a:ext uri="{FF2B5EF4-FFF2-40B4-BE49-F238E27FC236}">
                <a16:creationId xmlns:a16="http://schemas.microsoft.com/office/drawing/2014/main" id="{17C792FF-C214-4CF5-BC53-36ED2D21E0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8363" y="2742491"/>
            <a:ext cx="2928237" cy="3552839"/>
          </a:xfrm>
          <a:prstGeom prst="rect">
            <a:avLst/>
          </a:prstGeom>
        </p:spPr>
      </p:pic>
    </p:spTree>
    <p:extLst>
      <p:ext uri="{BB962C8B-B14F-4D97-AF65-F5344CB8AC3E}">
        <p14:creationId xmlns:p14="http://schemas.microsoft.com/office/powerpoint/2010/main" val="17805422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68347-03F4-4E59-BF7D-6101F026B309}"/>
              </a:ext>
            </a:extLst>
          </p:cNvPr>
          <p:cNvSpPr>
            <a:spLocks noGrp="1"/>
          </p:cNvSpPr>
          <p:nvPr>
            <p:ph type="title"/>
          </p:nvPr>
        </p:nvSpPr>
        <p:spPr/>
        <p:txBody>
          <a:bodyPr/>
          <a:lstStyle/>
          <a:p>
            <a:r>
              <a:rPr lang="en-US" sz="3400" dirty="0"/>
              <a:t>Key Issue 2: Where Are Leisure and Material Culture Distributed?</a:t>
            </a:r>
          </a:p>
        </p:txBody>
      </p:sp>
      <p:sp>
        <p:nvSpPr>
          <p:cNvPr id="3" name="Content Placeholder 2">
            <a:extLst>
              <a:ext uri="{FF2B5EF4-FFF2-40B4-BE49-F238E27FC236}">
                <a16:creationId xmlns:a16="http://schemas.microsoft.com/office/drawing/2014/main" id="{3C8700ED-EAEA-48C4-9B74-774114B75DEC}"/>
              </a:ext>
            </a:extLst>
          </p:cNvPr>
          <p:cNvSpPr>
            <a:spLocks noGrp="1"/>
          </p:cNvSpPr>
          <p:nvPr>
            <p:ph sz="quarter" idx="13"/>
          </p:nvPr>
        </p:nvSpPr>
        <p:spPr/>
        <p:txBody>
          <a:bodyPr/>
          <a:lstStyle/>
          <a:p>
            <a:pPr marL="432" indent="0">
              <a:buNone/>
            </a:pPr>
            <a:r>
              <a:rPr lang="en-US" b="1" dirty="0">
                <a:solidFill>
                  <a:srgbClr val="007FA3"/>
                </a:solidFill>
              </a:rPr>
              <a:t>4.2.1</a:t>
            </a:r>
            <a:r>
              <a:rPr lang="en-US" dirty="0"/>
              <a:t> Origin </a:t>
            </a:r>
            <a:r>
              <a:rPr lang="en-US" dirty="0" smtClean="0"/>
              <a:t>and </a:t>
            </a:r>
            <a:r>
              <a:rPr lang="en-US" dirty="0"/>
              <a:t>Diffusion of Folk </a:t>
            </a:r>
            <a:r>
              <a:rPr lang="en-US" dirty="0" smtClean="0"/>
              <a:t>and </a:t>
            </a:r>
            <a:r>
              <a:rPr lang="en-US" dirty="0"/>
              <a:t>Popular Music</a:t>
            </a:r>
          </a:p>
          <a:p>
            <a:pPr marL="432" indent="0">
              <a:buNone/>
            </a:pPr>
            <a:r>
              <a:rPr lang="en-US" b="1" dirty="0">
                <a:solidFill>
                  <a:srgbClr val="007FA3"/>
                </a:solidFill>
              </a:rPr>
              <a:t>4.2.2</a:t>
            </a:r>
            <a:r>
              <a:rPr lang="en-US" dirty="0"/>
              <a:t> Origin </a:t>
            </a:r>
            <a:r>
              <a:rPr lang="en-US" dirty="0" smtClean="0"/>
              <a:t>and </a:t>
            </a:r>
            <a:r>
              <a:rPr lang="en-US" dirty="0"/>
              <a:t>Diffusion of Folk </a:t>
            </a:r>
            <a:r>
              <a:rPr lang="en-US" dirty="0" smtClean="0"/>
              <a:t>and </a:t>
            </a:r>
            <a:r>
              <a:rPr lang="en-US" dirty="0"/>
              <a:t>Popular Sports</a:t>
            </a:r>
          </a:p>
          <a:p>
            <a:pPr marL="432" indent="0">
              <a:buNone/>
            </a:pPr>
            <a:r>
              <a:rPr lang="en-US" b="1" dirty="0">
                <a:solidFill>
                  <a:srgbClr val="007FA3"/>
                </a:solidFill>
              </a:rPr>
              <a:t>4.2.3</a:t>
            </a:r>
            <a:r>
              <a:rPr lang="en-US" dirty="0"/>
              <a:t> Distribution of Folk </a:t>
            </a:r>
            <a:r>
              <a:rPr lang="en-US" dirty="0" smtClean="0"/>
              <a:t>and </a:t>
            </a:r>
            <a:r>
              <a:rPr lang="en-US" dirty="0"/>
              <a:t>Popular Clothing</a:t>
            </a:r>
          </a:p>
          <a:p>
            <a:pPr marL="432" indent="0">
              <a:buNone/>
            </a:pPr>
            <a:r>
              <a:rPr lang="en-US" b="1" dirty="0">
                <a:solidFill>
                  <a:srgbClr val="007FA3"/>
                </a:solidFill>
              </a:rPr>
              <a:t>4.2.4</a:t>
            </a:r>
            <a:r>
              <a:rPr lang="en-US" dirty="0"/>
              <a:t> Food Customs</a:t>
            </a:r>
          </a:p>
          <a:p>
            <a:pPr marL="432" indent="0">
              <a:buNone/>
            </a:pPr>
            <a:r>
              <a:rPr lang="en-US" b="1" dirty="0">
                <a:solidFill>
                  <a:srgbClr val="007FA3"/>
                </a:solidFill>
              </a:rPr>
              <a:t>4.2.5</a:t>
            </a:r>
            <a:r>
              <a:rPr lang="en-US" dirty="0"/>
              <a:t> Folk </a:t>
            </a:r>
            <a:r>
              <a:rPr lang="en-US" dirty="0" smtClean="0"/>
              <a:t>and </a:t>
            </a:r>
            <a:r>
              <a:rPr lang="en-US" dirty="0"/>
              <a:t>Popular Housing</a:t>
            </a:r>
          </a:p>
        </p:txBody>
      </p:sp>
    </p:spTree>
    <p:extLst>
      <p:ext uri="{BB962C8B-B14F-4D97-AF65-F5344CB8AC3E}">
        <p14:creationId xmlns:p14="http://schemas.microsoft.com/office/powerpoint/2010/main" val="5217871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7F490-7BBD-4ECD-ABD0-B49E8606EA3E}"/>
              </a:ext>
            </a:extLst>
          </p:cNvPr>
          <p:cNvSpPr>
            <a:spLocks noGrp="1"/>
          </p:cNvSpPr>
          <p:nvPr>
            <p:ph type="title"/>
          </p:nvPr>
        </p:nvSpPr>
        <p:spPr/>
        <p:txBody>
          <a:bodyPr/>
          <a:lstStyle/>
          <a:p>
            <a:r>
              <a:rPr lang="en-US" sz="3400" dirty="0"/>
              <a:t>4.2.1 Origin </a:t>
            </a:r>
            <a:r>
              <a:rPr lang="en-US" sz="3400" dirty="0" smtClean="0"/>
              <a:t>and </a:t>
            </a:r>
            <a:r>
              <a:rPr lang="en-US" sz="3400" dirty="0"/>
              <a:t>Diffusion of Folk </a:t>
            </a:r>
            <a:r>
              <a:rPr lang="en-US" sz="3400" dirty="0" smtClean="0"/>
              <a:t>and </a:t>
            </a:r>
            <a:r>
              <a:rPr lang="en-US" sz="3400" dirty="0"/>
              <a:t>Popular Music </a:t>
            </a:r>
            <a:r>
              <a:rPr lang="en-US" sz="2000" b="0" dirty="0"/>
              <a:t>(1 of 5)</a:t>
            </a:r>
          </a:p>
        </p:txBody>
      </p:sp>
      <p:sp>
        <p:nvSpPr>
          <p:cNvPr id="3" name="Content Placeholder 2">
            <a:extLst>
              <a:ext uri="{FF2B5EF4-FFF2-40B4-BE49-F238E27FC236}">
                <a16:creationId xmlns:a16="http://schemas.microsoft.com/office/drawing/2014/main" id="{756804B7-D5DB-4222-A0D0-CF4211F6C319}"/>
              </a:ext>
            </a:extLst>
          </p:cNvPr>
          <p:cNvSpPr>
            <a:spLocks noGrp="1"/>
          </p:cNvSpPr>
          <p:nvPr>
            <p:ph sz="quarter" idx="13"/>
          </p:nvPr>
        </p:nvSpPr>
        <p:spPr>
          <a:xfrm>
            <a:off x="457200" y="1556326"/>
            <a:ext cx="8396514" cy="4434275"/>
          </a:xfrm>
        </p:spPr>
        <p:txBody>
          <a:bodyPr/>
          <a:lstStyle/>
          <a:p>
            <a:r>
              <a:rPr lang="en-US" dirty="0"/>
              <a:t>Folk music is often anonymous origin and tells a traditional story</a:t>
            </a:r>
          </a:p>
          <a:p>
            <a:r>
              <a:rPr lang="en-US" dirty="0"/>
              <a:t>Popular music is from known authors and is produced for sale</a:t>
            </a:r>
          </a:p>
        </p:txBody>
      </p:sp>
    </p:spTree>
    <p:extLst>
      <p:ext uri="{BB962C8B-B14F-4D97-AF65-F5344CB8AC3E}">
        <p14:creationId xmlns:p14="http://schemas.microsoft.com/office/powerpoint/2010/main" val="18766393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7F490-7BBD-4ECD-ABD0-B49E8606EA3E}"/>
              </a:ext>
            </a:extLst>
          </p:cNvPr>
          <p:cNvSpPr>
            <a:spLocks noGrp="1"/>
          </p:cNvSpPr>
          <p:nvPr>
            <p:ph type="title"/>
          </p:nvPr>
        </p:nvSpPr>
        <p:spPr/>
        <p:txBody>
          <a:bodyPr/>
          <a:lstStyle/>
          <a:p>
            <a:r>
              <a:rPr lang="en-US" sz="3400" dirty="0"/>
              <a:t>4.2.1 Origin </a:t>
            </a:r>
            <a:r>
              <a:rPr lang="en-US" sz="3400" dirty="0" smtClean="0"/>
              <a:t>and </a:t>
            </a:r>
            <a:r>
              <a:rPr lang="en-US" sz="3400" dirty="0"/>
              <a:t>Diffusion of Folk </a:t>
            </a:r>
            <a:r>
              <a:rPr lang="en-US" sz="3400" dirty="0" smtClean="0"/>
              <a:t>and </a:t>
            </a:r>
            <a:r>
              <a:rPr lang="en-US" sz="3400" dirty="0"/>
              <a:t>Popular Music </a:t>
            </a:r>
            <a:r>
              <a:rPr lang="en-US" sz="2000" b="0" dirty="0"/>
              <a:t>(2 of 5)</a:t>
            </a:r>
          </a:p>
        </p:txBody>
      </p:sp>
      <p:sp>
        <p:nvSpPr>
          <p:cNvPr id="3" name="Content Placeholder 2">
            <a:extLst>
              <a:ext uri="{FF2B5EF4-FFF2-40B4-BE49-F238E27FC236}">
                <a16:creationId xmlns:a16="http://schemas.microsoft.com/office/drawing/2014/main" id="{756804B7-D5DB-4222-A0D0-CF4211F6C319}"/>
              </a:ext>
            </a:extLst>
          </p:cNvPr>
          <p:cNvSpPr>
            <a:spLocks noGrp="1"/>
          </p:cNvSpPr>
          <p:nvPr>
            <p:ph sz="quarter" idx="13"/>
          </p:nvPr>
        </p:nvSpPr>
        <p:spPr>
          <a:xfrm>
            <a:off x="457200" y="1556326"/>
            <a:ext cx="8229600" cy="831274"/>
          </a:xfrm>
        </p:spPr>
        <p:txBody>
          <a:bodyPr/>
          <a:lstStyle/>
          <a:p>
            <a:pPr marL="432" indent="0">
              <a:buNone/>
            </a:pPr>
            <a:r>
              <a:rPr lang="en-US" b="1" dirty="0"/>
              <a:t>Figure 4-13: </a:t>
            </a:r>
            <a:r>
              <a:rPr lang="en-US" dirty="0"/>
              <a:t>Vietnamese singers perform </a:t>
            </a:r>
            <a:r>
              <a:rPr lang="en-US" dirty="0" err="1"/>
              <a:t>Quan</a:t>
            </a:r>
            <a:r>
              <a:rPr lang="en-US" dirty="0"/>
              <a:t> Ho songs with a 500-year tradition.</a:t>
            </a:r>
          </a:p>
        </p:txBody>
      </p:sp>
      <p:pic>
        <p:nvPicPr>
          <p:cNvPr id="6" name="Picture 5" descr="A group of 5 Vietnamese singers on a boat.">
            <a:extLst>
              <a:ext uri="{FF2B5EF4-FFF2-40B4-BE49-F238E27FC236}">
                <a16:creationId xmlns:a16="http://schemas.microsoft.com/office/drawing/2014/main" id="{E5E8EDFF-91EF-4BF2-AB21-ED4388AF5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888" y="2409353"/>
            <a:ext cx="5949812" cy="3871628"/>
          </a:xfrm>
          <a:prstGeom prst="rect">
            <a:avLst/>
          </a:prstGeom>
        </p:spPr>
      </p:pic>
    </p:spTree>
    <p:extLst>
      <p:ext uri="{BB962C8B-B14F-4D97-AF65-F5344CB8AC3E}">
        <p14:creationId xmlns:p14="http://schemas.microsoft.com/office/powerpoint/2010/main" val="7394362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7F490-7BBD-4ECD-ABD0-B49E8606EA3E}"/>
              </a:ext>
            </a:extLst>
          </p:cNvPr>
          <p:cNvSpPr>
            <a:spLocks noGrp="1"/>
          </p:cNvSpPr>
          <p:nvPr>
            <p:ph type="title"/>
          </p:nvPr>
        </p:nvSpPr>
        <p:spPr/>
        <p:txBody>
          <a:bodyPr/>
          <a:lstStyle/>
          <a:p>
            <a:r>
              <a:rPr lang="en-US" sz="3400" dirty="0"/>
              <a:t>4.2.1 Origin </a:t>
            </a:r>
            <a:r>
              <a:rPr lang="en-US" sz="3400" dirty="0" smtClean="0"/>
              <a:t>and </a:t>
            </a:r>
            <a:r>
              <a:rPr lang="en-US" sz="3400" dirty="0"/>
              <a:t>Diffusion of Folk </a:t>
            </a:r>
            <a:r>
              <a:rPr lang="en-US" sz="3400" dirty="0" smtClean="0"/>
              <a:t>and </a:t>
            </a:r>
            <a:r>
              <a:rPr lang="en-US" sz="3400" dirty="0"/>
              <a:t>Popular Music </a:t>
            </a:r>
            <a:r>
              <a:rPr lang="en-US" sz="2000" b="0" dirty="0"/>
              <a:t>(3 of 5)</a:t>
            </a:r>
          </a:p>
        </p:txBody>
      </p:sp>
      <p:sp>
        <p:nvSpPr>
          <p:cNvPr id="3" name="Content Placeholder 2">
            <a:extLst>
              <a:ext uri="{FF2B5EF4-FFF2-40B4-BE49-F238E27FC236}">
                <a16:creationId xmlns:a16="http://schemas.microsoft.com/office/drawing/2014/main" id="{756804B7-D5DB-4222-A0D0-CF4211F6C319}"/>
              </a:ext>
            </a:extLst>
          </p:cNvPr>
          <p:cNvSpPr>
            <a:spLocks noGrp="1"/>
          </p:cNvSpPr>
          <p:nvPr>
            <p:ph sz="quarter" idx="13"/>
          </p:nvPr>
        </p:nvSpPr>
        <p:spPr>
          <a:xfrm>
            <a:off x="457200" y="1556326"/>
            <a:ext cx="8229600" cy="1199573"/>
          </a:xfrm>
        </p:spPr>
        <p:txBody>
          <a:bodyPr/>
          <a:lstStyle/>
          <a:p>
            <a:pPr marL="432" indent="0">
              <a:buNone/>
            </a:pPr>
            <a:r>
              <a:rPr lang="en-US" b="1" dirty="0"/>
              <a:t>Figure 4-14: </a:t>
            </a:r>
            <a:r>
              <a:rPr lang="en-US" dirty="0"/>
              <a:t>Musicians and studios cluster in cities for access to music services and employment. Nashville has by far the largest concentration of musicians per population.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9864" y="2876742"/>
            <a:ext cx="5079754" cy="3342377"/>
          </a:xfrm>
          <a:prstGeom prst="rect">
            <a:avLst/>
          </a:prstGeom>
        </p:spPr>
      </p:pic>
      <p:sp>
        <p:nvSpPr>
          <p:cNvPr id="10" name="Rectangle 5"/>
          <p:cNvSpPr>
            <a:spLocks noChangeArrowheads="1"/>
          </p:cNvSpPr>
          <p:nvPr/>
        </p:nvSpPr>
        <p:spPr bwMode="auto">
          <a:xfrm rot="21540000">
            <a:off x="4902722" y="3568412"/>
            <a:ext cx="44884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latin typeface="+mj-lt"/>
              </a:rPr>
              <a:t>Ottawa</a:t>
            </a:r>
            <a:endParaRPr kumimoji="0" lang="en-US" altLang="en-US" sz="1200" b="1" i="0" u="none" strike="noStrike" cap="none" normalizeH="0" baseline="0" smtClean="0">
              <a:ln>
                <a:noFill/>
              </a:ln>
              <a:solidFill>
                <a:schemeClr val="tx1"/>
              </a:solidFill>
              <a:effectLst/>
              <a:latin typeface="+mj-lt"/>
            </a:endParaRPr>
          </a:p>
        </p:txBody>
      </p:sp>
      <p:sp>
        <p:nvSpPr>
          <p:cNvPr id="11" name="Rectangle 6"/>
          <p:cNvSpPr>
            <a:spLocks noChangeArrowheads="1"/>
          </p:cNvSpPr>
          <p:nvPr/>
        </p:nvSpPr>
        <p:spPr bwMode="auto">
          <a:xfrm rot="21540000">
            <a:off x="5034981" y="3408365"/>
            <a:ext cx="56105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latin typeface="+mj-lt"/>
              </a:rPr>
              <a:t>Montréal</a:t>
            </a:r>
            <a:endParaRPr kumimoji="0" lang="en-US" altLang="en-US" sz="1200" b="1" i="0" u="none" strike="noStrike" cap="none" normalizeH="0" baseline="0" smtClean="0">
              <a:ln>
                <a:noFill/>
              </a:ln>
              <a:solidFill>
                <a:schemeClr val="tx1"/>
              </a:solidFill>
              <a:effectLst/>
              <a:latin typeface="+mj-lt"/>
            </a:endParaRPr>
          </a:p>
        </p:txBody>
      </p:sp>
      <p:sp>
        <p:nvSpPr>
          <p:cNvPr id="12" name="Rectangle 7"/>
          <p:cNvSpPr>
            <a:spLocks noChangeArrowheads="1"/>
          </p:cNvSpPr>
          <p:nvPr/>
        </p:nvSpPr>
        <p:spPr bwMode="auto">
          <a:xfrm rot="21540000">
            <a:off x="3436898" y="5098710"/>
            <a:ext cx="418384"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latin typeface="+mj-lt"/>
              </a:rPr>
              <a:t>Austin</a:t>
            </a:r>
            <a:endParaRPr kumimoji="0" lang="en-US" altLang="en-US" sz="1200" b="1" i="0" u="none" strike="noStrike" cap="none" normalizeH="0" baseline="0" smtClean="0">
              <a:ln>
                <a:noFill/>
              </a:ln>
              <a:solidFill>
                <a:schemeClr val="tx1"/>
              </a:solidFill>
              <a:effectLst/>
              <a:latin typeface="+mj-lt"/>
            </a:endParaRPr>
          </a:p>
        </p:txBody>
      </p:sp>
      <p:sp>
        <p:nvSpPr>
          <p:cNvPr id="13" name="Rectangle 8"/>
          <p:cNvSpPr>
            <a:spLocks noChangeArrowheads="1"/>
          </p:cNvSpPr>
          <p:nvPr/>
        </p:nvSpPr>
        <p:spPr bwMode="auto">
          <a:xfrm rot="21540000">
            <a:off x="2681618" y="4239380"/>
            <a:ext cx="471283"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latin typeface="+mj-lt"/>
              </a:rPr>
              <a:t>Oxnard</a:t>
            </a:r>
            <a:endParaRPr kumimoji="0" lang="en-US" altLang="en-US" sz="1200" b="1" i="0" u="none" strike="noStrike" cap="none" normalizeH="0" baseline="0" smtClean="0">
              <a:ln>
                <a:noFill/>
              </a:ln>
              <a:solidFill>
                <a:schemeClr val="tx1"/>
              </a:solidFill>
              <a:effectLst/>
              <a:latin typeface="+mj-lt"/>
            </a:endParaRPr>
          </a:p>
        </p:txBody>
      </p:sp>
      <p:sp>
        <p:nvSpPr>
          <p:cNvPr id="14" name="Rectangle 9"/>
          <p:cNvSpPr>
            <a:spLocks noChangeArrowheads="1"/>
          </p:cNvSpPr>
          <p:nvPr/>
        </p:nvSpPr>
        <p:spPr bwMode="auto">
          <a:xfrm rot="21540000">
            <a:off x="1731846" y="4966979"/>
            <a:ext cx="79989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latin typeface="+mj-lt"/>
              </a:rPr>
              <a:t>Los Angeles</a:t>
            </a:r>
            <a:endParaRPr kumimoji="0" lang="en-US" altLang="en-US" sz="1200" b="1" i="0" u="none" strike="noStrike" cap="none" normalizeH="0" baseline="0" smtClean="0">
              <a:ln>
                <a:noFill/>
              </a:ln>
              <a:solidFill>
                <a:schemeClr val="tx1"/>
              </a:solidFill>
              <a:effectLst/>
              <a:latin typeface="+mj-lt"/>
            </a:endParaRPr>
          </a:p>
        </p:txBody>
      </p:sp>
      <p:sp>
        <p:nvSpPr>
          <p:cNvPr id="15" name="Rectangle 10"/>
          <p:cNvSpPr>
            <a:spLocks noChangeArrowheads="1"/>
          </p:cNvSpPr>
          <p:nvPr/>
        </p:nvSpPr>
        <p:spPr bwMode="auto">
          <a:xfrm rot="21540000">
            <a:off x="5486496" y="5104632"/>
            <a:ext cx="45685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latin typeface="+mj-lt"/>
              </a:rPr>
              <a:t>Atlanta</a:t>
            </a:r>
            <a:endParaRPr kumimoji="0" lang="en-US" altLang="en-US" sz="1200" b="1" i="0" u="none" strike="noStrike" cap="none" normalizeH="0" baseline="0" smtClean="0">
              <a:ln>
                <a:noFill/>
              </a:ln>
              <a:solidFill>
                <a:schemeClr val="tx1"/>
              </a:solidFill>
              <a:effectLst/>
              <a:latin typeface="+mj-lt"/>
            </a:endParaRPr>
          </a:p>
        </p:txBody>
      </p:sp>
      <p:sp>
        <p:nvSpPr>
          <p:cNvPr id="16" name="Rectangle 11"/>
          <p:cNvSpPr>
            <a:spLocks noChangeArrowheads="1"/>
          </p:cNvSpPr>
          <p:nvPr/>
        </p:nvSpPr>
        <p:spPr bwMode="auto">
          <a:xfrm rot="21540000">
            <a:off x="3937438" y="4048554"/>
            <a:ext cx="54502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latin typeface="+mj-lt"/>
              </a:rPr>
              <a:t>Madison</a:t>
            </a:r>
            <a:endParaRPr kumimoji="0" lang="en-US" altLang="en-US" sz="1200" b="1" i="0" u="none" strike="noStrike" cap="none" normalizeH="0" baseline="0" smtClean="0">
              <a:ln>
                <a:noFill/>
              </a:ln>
              <a:solidFill>
                <a:schemeClr val="tx1"/>
              </a:solidFill>
              <a:effectLst/>
              <a:latin typeface="+mj-lt"/>
            </a:endParaRPr>
          </a:p>
        </p:txBody>
      </p:sp>
      <p:sp>
        <p:nvSpPr>
          <p:cNvPr id="17" name="Rectangle 12"/>
          <p:cNvSpPr>
            <a:spLocks noChangeArrowheads="1"/>
          </p:cNvSpPr>
          <p:nvPr/>
        </p:nvSpPr>
        <p:spPr bwMode="auto">
          <a:xfrm rot="21540000">
            <a:off x="4722441" y="3716147"/>
            <a:ext cx="50654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latin typeface="+mj-lt"/>
              </a:rPr>
              <a:t>Toronto</a:t>
            </a:r>
            <a:endParaRPr kumimoji="0" lang="en-US" altLang="en-US" sz="1200" b="1" i="0" u="none" strike="noStrike" cap="none" normalizeH="0" baseline="0" smtClean="0">
              <a:ln>
                <a:noFill/>
              </a:ln>
              <a:solidFill>
                <a:schemeClr val="tx1"/>
              </a:solidFill>
              <a:effectLst/>
              <a:latin typeface="+mj-lt"/>
            </a:endParaRPr>
          </a:p>
        </p:txBody>
      </p:sp>
      <p:sp>
        <p:nvSpPr>
          <p:cNvPr id="18" name="Rectangle 13"/>
          <p:cNvSpPr>
            <a:spLocks noChangeArrowheads="1"/>
          </p:cNvSpPr>
          <p:nvPr/>
        </p:nvSpPr>
        <p:spPr bwMode="auto">
          <a:xfrm rot="21540000">
            <a:off x="3376735" y="3237237"/>
            <a:ext cx="60272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latin typeface="+mj-lt"/>
              </a:rPr>
              <a:t>Winnipeg</a:t>
            </a:r>
            <a:endParaRPr kumimoji="0" lang="en-US" altLang="en-US" sz="1200" b="1" i="0" u="none" strike="noStrike" cap="none" normalizeH="0" baseline="0" smtClean="0">
              <a:ln>
                <a:noFill/>
              </a:ln>
              <a:solidFill>
                <a:schemeClr val="tx1"/>
              </a:solidFill>
              <a:effectLst/>
              <a:latin typeface="+mj-lt"/>
            </a:endParaRPr>
          </a:p>
        </p:txBody>
      </p:sp>
      <p:sp>
        <p:nvSpPr>
          <p:cNvPr id="19" name="Rectangle 14"/>
          <p:cNvSpPr>
            <a:spLocks noChangeArrowheads="1"/>
          </p:cNvSpPr>
          <p:nvPr/>
        </p:nvSpPr>
        <p:spPr bwMode="auto">
          <a:xfrm rot="21540000">
            <a:off x="6031602" y="4372342"/>
            <a:ext cx="61395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latin typeface="+mj-lt"/>
              </a:rPr>
              <a:t>New York</a:t>
            </a:r>
            <a:endParaRPr kumimoji="0" lang="en-US" altLang="en-US" sz="1200" b="1" i="0" u="none" strike="noStrike" cap="none" normalizeH="0" baseline="0" smtClean="0">
              <a:ln>
                <a:noFill/>
              </a:ln>
              <a:solidFill>
                <a:schemeClr val="tx1"/>
              </a:solidFill>
              <a:effectLst/>
              <a:latin typeface="+mj-lt"/>
            </a:endParaRPr>
          </a:p>
        </p:txBody>
      </p:sp>
      <p:sp>
        <p:nvSpPr>
          <p:cNvPr id="20" name="Rectangle 15"/>
          <p:cNvSpPr>
            <a:spLocks noChangeArrowheads="1"/>
          </p:cNvSpPr>
          <p:nvPr/>
        </p:nvSpPr>
        <p:spPr bwMode="auto">
          <a:xfrm rot="21540000">
            <a:off x="6056289" y="3966068"/>
            <a:ext cx="68768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latin typeface="+mj-lt"/>
              </a:rPr>
              <a:t>Bridgeport</a:t>
            </a:r>
            <a:endParaRPr kumimoji="0" lang="en-US" altLang="en-US" sz="1200" b="1" i="0" u="none" strike="noStrike" cap="none" normalizeH="0" baseline="0" smtClean="0">
              <a:ln>
                <a:noFill/>
              </a:ln>
              <a:solidFill>
                <a:schemeClr val="tx1"/>
              </a:solidFill>
              <a:effectLst/>
              <a:latin typeface="+mj-lt"/>
            </a:endParaRPr>
          </a:p>
        </p:txBody>
      </p:sp>
      <p:sp>
        <p:nvSpPr>
          <p:cNvPr id="21" name="Rectangle 16"/>
          <p:cNvSpPr>
            <a:spLocks noChangeArrowheads="1"/>
          </p:cNvSpPr>
          <p:nvPr/>
        </p:nvSpPr>
        <p:spPr bwMode="auto">
          <a:xfrm rot="21540000">
            <a:off x="1678810" y="3286483"/>
            <a:ext cx="68929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latin typeface="+mj-lt"/>
              </a:rPr>
              <a:t>Vancouver</a:t>
            </a:r>
            <a:endParaRPr kumimoji="0" lang="en-US" altLang="en-US" sz="1200" b="1" i="0" u="none" strike="noStrike" cap="none" normalizeH="0" baseline="0" smtClean="0">
              <a:ln>
                <a:noFill/>
              </a:ln>
              <a:solidFill>
                <a:schemeClr val="tx1"/>
              </a:solidFill>
              <a:effectLst/>
              <a:latin typeface="+mj-lt"/>
            </a:endParaRPr>
          </a:p>
        </p:txBody>
      </p:sp>
      <p:sp>
        <p:nvSpPr>
          <p:cNvPr id="22" name="Rectangle 17"/>
          <p:cNvSpPr>
            <a:spLocks noChangeArrowheads="1"/>
          </p:cNvSpPr>
          <p:nvPr/>
        </p:nvSpPr>
        <p:spPr bwMode="auto">
          <a:xfrm rot="21540000">
            <a:off x="3798467" y="4449902"/>
            <a:ext cx="59150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latin typeface="+mj-lt"/>
              </a:rPr>
              <a:t>Nashville</a:t>
            </a:r>
            <a:endParaRPr kumimoji="0" lang="en-US" altLang="en-US" sz="1200" b="1" i="0" u="none" strike="noStrike" cap="none" normalizeH="0" baseline="0" smtClean="0">
              <a:ln>
                <a:noFill/>
              </a:ln>
              <a:solidFill>
                <a:schemeClr val="tx1"/>
              </a:solidFill>
              <a:effectLst/>
              <a:latin typeface="+mj-lt"/>
            </a:endParaRPr>
          </a:p>
        </p:txBody>
      </p:sp>
      <p:sp>
        <p:nvSpPr>
          <p:cNvPr id="23" name="Rectangle 18"/>
          <p:cNvSpPr>
            <a:spLocks noChangeArrowheads="1"/>
          </p:cNvSpPr>
          <p:nvPr/>
        </p:nvSpPr>
        <p:spPr bwMode="auto">
          <a:xfrm rot="21540000">
            <a:off x="6026763" y="3203630"/>
            <a:ext cx="49372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Québec</a:t>
            </a:r>
            <a:br>
              <a:rPr kumimoji="0" lang="en-US" altLang="en-US" sz="1050" b="1" i="0" u="none" strike="noStrike" cap="none" normalizeH="0" baseline="0" dirty="0" smtClean="0">
                <a:ln>
                  <a:noFill/>
                </a:ln>
                <a:solidFill>
                  <a:srgbClr val="000000"/>
                </a:solidFill>
                <a:effectLst/>
                <a:latin typeface="+mj-lt"/>
              </a:rPr>
            </a:br>
            <a:r>
              <a:rPr kumimoji="0" lang="en-US" altLang="en-US" sz="1050" b="1" i="0" u="none" strike="noStrike" cap="none" normalizeH="0" baseline="0" dirty="0" smtClean="0">
                <a:ln>
                  <a:noFill/>
                </a:ln>
                <a:solidFill>
                  <a:srgbClr val="000000"/>
                </a:solidFill>
                <a:effectLst/>
                <a:latin typeface="+mj-lt"/>
              </a:rPr>
              <a:t>City</a:t>
            </a:r>
            <a:endParaRPr kumimoji="0" lang="en-US" altLang="en-US" sz="1200" b="1" i="0" u="none" strike="noStrike" cap="none" normalizeH="0" baseline="0" dirty="0" smtClean="0">
              <a:ln>
                <a:noFill/>
              </a:ln>
              <a:solidFill>
                <a:schemeClr val="tx1"/>
              </a:solidFill>
              <a:effectLst/>
              <a:latin typeface="+mj-lt"/>
            </a:endParaRPr>
          </a:p>
        </p:txBody>
      </p:sp>
      <p:sp>
        <p:nvSpPr>
          <p:cNvPr id="25" name="Rectangle 20"/>
          <p:cNvSpPr>
            <a:spLocks noChangeArrowheads="1"/>
          </p:cNvSpPr>
          <p:nvPr/>
        </p:nvSpPr>
        <p:spPr bwMode="auto">
          <a:xfrm rot="21540000">
            <a:off x="2206045" y="3903280"/>
            <a:ext cx="920124"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latin typeface="+mj-lt"/>
              </a:rPr>
              <a:t>San Francisco</a:t>
            </a:r>
            <a:endParaRPr kumimoji="0" lang="en-US" altLang="en-US" sz="1200" b="1" i="0" u="none" strike="noStrike" cap="none" normalizeH="0" baseline="0" smtClean="0">
              <a:ln>
                <a:noFill/>
              </a:ln>
              <a:solidFill>
                <a:schemeClr val="tx1"/>
              </a:solidFill>
              <a:effectLst/>
              <a:latin typeface="+mj-lt"/>
            </a:endParaRPr>
          </a:p>
        </p:txBody>
      </p:sp>
      <p:sp>
        <p:nvSpPr>
          <p:cNvPr id="26" name="Line 21"/>
          <p:cNvSpPr>
            <a:spLocks noChangeShapeType="1"/>
          </p:cNvSpPr>
          <p:nvPr/>
        </p:nvSpPr>
        <p:spPr bwMode="auto">
          <a:xfrm flipV="1">
            <a:off x="2469126" y="4347256"/>
            <a:ext cx="157585" cy="140349"/>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050" b="1">
              <a:latin typeface="+mj-lt"/>
            </a:endParaRPr>
          </a:p>
        </p:txBody>
      </p:sp>
      <p:sp>
        <p:nvSpPr>
          <p:cNvPr id="27" name="Line 22"/>
          <p:cNvSpPr>
            <a:spLocks noChangeShapeType="1"/>
          </p:cNvSpPr>
          <p:nvPr/>
        </p:nvSpPr>
        <p:spPr bwMode="auto">
          <a:xfrm flipH="1" flipV="1">
            <a:off x="5258874" y="5090860"/>
            <a:ext cx="182208" cy="88642"/>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050" b="1">
              <a:latin typeface="+mj-lt"/>
            </a:endParaRPr>
          </a:p>
        </p:txBody>
      </p:sp>
      <p:sp>
        <p:nvSpPr>
          <p:cNvPr id="28" name="Line 23"/>
          <p:cNvSpPr>
            <a:spLocks noChangeShapeType="1"/>
          </p:cNvSpPr>
          <p:nvPr/>
        </p:nvSpPr>
        <p:spPr bwMode="auto">
          <a:xfrm>
            <a:off x="5364751" y="3660284"/>
            <a:ext cx="98491" cy="61557"/>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050" b="1">
              <a:latin typeface="+mj-lt"/>
            </a:endParaRPr>
          </a:p>
        </p:txBody>
      </p:sp>
      <p:sp>
        <p:nvSpPr>
          <p:cNvPr id="29" name="Rectangle 24"/>
          <p:cNvSpPr>
            <a:spLocks noChangeArrowheads="1"/>
          </p:cNvSpPr>
          <p:nvPr/>
        </p:nvSpPr>
        <p:spPr bwMode="auto">
          <a:xfrm>
            <a:off x="7081417" y="4995066"/>
            <a:ext cx="15709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10</a:t>
            </a:r>
            <a:endParaRPr kumimoji="0" lang="en-US" altLang="en-US" sz="1200" b="1" i="0" u="none" strike="noStrike" cap="none" normalizeH="0" baseline="0" smtClean="0">
              <a:ln>
                <a:noFill/>
              </a:ln>
              <a:solidFill>
                <a:schemeClr val="tx1"/>
              </a:solidFill>
              <a:effectLst/>
              <a:latin typeface="+mj-lt"/>
            </a:endParaRPr>
          </a:p>
        </p:txBody>
      </p:sp>
      <p:sp>
        <p:nvSpPr>
          <p:cNvPr id="30" name="Rectangle 25"/>
          <p:cNvSpPr>
            <a:spLocks noChangeArrowheads="1"/>
          </p:cNvSpPr>
          <p:nvPr/>
        </p:nvSpPr>
        <p:spPr bwMode="auto">
          <a:xfrm>
            <a:off x="5995091" y="6110238"/>
            <a:ext cx="118301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Location quotient</a:t>
            </a:r>
            <a:endParaRPr kumimoji="0" lang="en-US" altLang="en-US" sz="1200" b="1" i="0" u="none" strike="noStrike" cap="none" normalizeH="0" baseline="0" smtClean="0">
              <a:ln>
                <a:noFill/>
              </a:ln>
              <a:solidFill>
                <a:schemeClr val="tx1"/>
              </a:solidFill>
              <a:effectLst/>
              <a:latin typeface="+mj-lt"/>
            </a:endParaRPr>
          </a:p>
        </p:txBody>
      </p:sp>
      <p:sp>
        <p:nvSpPr>
          <p:cNvPr id="31" name="Line 26"/>
          <p:cNvSpPr>
            <a:spLocks noChangeShapeType="1"/>
          </p:cNvSpPr>
          <p:nvPr/>
        </p:nvSpPr>
        <p:spPr bwMode="auto">
          <a:xfrm>
            <a:off x="6539252" y="5093322"/>
            <a:ext cx="534312"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050" b="1">
              <a:latin typeface="+mj-lt"/>
            </a:endParaRPr>
          </a:p>
        </p:txBody>
      </p:sp>
      <p:sp>
        <p:nvSpPr>
          <p:cNvPr id="32" name="Rectangle 27"/>
          <p:cNvSpPr>
            <a:spLocks noChangeArrowheads="1"/>
          </p:cNvSpPr>
          <p:nvPr/>
        </p:nvSpPr>
        <p:spPr bwMode="auto">
          <a:xfrm>
            <a:off x="7098654" y="5332629"/>
            <a:ext cx="785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5</a:t>
            </a:r>
            <a:endParaRPr kumimoji="0" lang="en-US" altLang="en-US" sz="1200" b="1" i="0" u="none" strike="noStrike" cap="none" normalizeH="0" baseline="0" smtClean="0">
              <a:ln>
                <a:noFill/>
              </a:ln>
              <a:solidFill>
                <a:schemeClr val="tx1"/>
              </a:solidFill>
              <a:effectLst/>
              <a:latin typeface="+mj-lt"/>
            </a:endParaRPr>
          </a:p>
        </p:txBody>
      </p:sp>
      <p:sp>
        <p:nvSpPr>
          <p:cNvPr id="33" name="Line 28"/>
          <p:cNvSpPr>
            <a:spLocks noChangeShapeType="1"/>
          </p:cNvSpPr>
          <p:nvPr/>
        </p:nvSpPr>
        <p:spPr bwMode="auto">
          <a:xfrm>
            <a:off x="6539252" y="5423266"/>
            <a:ext cx="534312"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050" b="1">
              <a:latin typeface="+mj-lt"/>
            </a:endParaRPr>
          </a:p>
        </p:txBody>
      </p:sp>
      <p:sp>
        <p:nvSpPr>
          <p:cNvPr id="34" name="Rectangle 29"/>
          <p:cNvSpPr>
            <a:spLocks noChangeArrowheads="1"/>
          </p:cNvSpPr>
          <p:nvPr/>
        </p:nvSpPr>
        <p:spPr bwMode="auto">
          <a:xfrm>
            <a:off x="7106274" y="5743826"/>
            <a:ext cx="785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1</a:t>
            </a:r>
            <a:endParaRPr kumimoji="0" lang="en-US" altLang="en-US" sz="1200" b="1" i="0" u="none" strike="noStrike" cap="none" normalizeH="0" baseline="0" smtClean="0">
              <a:ln>
                <a:noFill/>
              </a:ln>
              <a:solidFill>
                <a:schemeClr val="tx1"/>
              </a:solidFill>
              <a:effectLst/>
              <a:latin typeface="+mj-lt"/>
            </a:endParaRPr>
          </a:p>
        </p:txBody>
      </p:sp>
      <p:sp>
        <p:nvSpPr>
          <p:cNvPr id="35" name="Line 30"/>
          <p:cNvSpPr>
            <a:spLocks noChangeShapeType="1"/>
          </p:cNvSpPr>
          <p:nvPr/>
        </p:nvSpPr>
        <p:spPr bwMode="auto">
          <a:xfrm>
            <a:off x="6539252" y="5834464"/>
            <a:ext cx="534312"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050" b="1">
              <a:latin typeface="+mj-lt"/>
            </a:endParaRPr>
          </a:p>
        </p:txBody>
      </p:sp>
    </p:spTree>
    <p:extLst>
      <p:ext uri="{BB962C8B-B14F-4D97-AF65-F5344CB8AC3E}">
        <p14:creationId xmlns:p14="http://schemas.microsoft.com/office/powerpoint/2010/main" val="38974088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7F490-7BBD-4ECD-ABD0-B49E8606EA3E}"/>
              </a:ext>
            </a:extLst>
          </p:cNvPr>
          <p:cNvSpPr>
            <a:spLocks noGrp="1"/>
          </p:cNvSpPr>
          <p:nvPr>
            <p:ph type="title"/>
          </p:nvPr>
        </p:nvSpPr>
        <p:spPr/>
        <p:txBody>
          <a:bodyPr/>
          <a:lstStyle/>
          <a:p>
            <a:r>
              <a:rPr lang="en-US" sz="3400" dirty="0"/>
              <a:t>4.2.1 Origin </a:t>
            </a:r>
            <a:r>
              <a:rPr lang="en-US" sz="3400" dirty="0" smtClean="0"/>
              <a:t>and </a:t>
            </a:r>
            <a:r>
              <a:rPr lang="en-US" sz="3400" dirty="0"/>
              <a:t>Diffusion of Folk </a:t>
            </a:r>
            <a:r>
              <a:rPr lang="en-US" sz="3400" dirty="0" smtClean="0"/>
              <a:t>and </a:t>
            </a:r>
            <a:r>
              <a:rPr lang="en-US" sz="3400" dirty="0"/>
              <a:t>Popular Music </a:t>
            </a:r>
            <a:r>
              <a:rPr lang="en-US" sz="2000" b="0" dirty="0"/>
              <a:t>(4 of 5)</a:t>
            </a:r>
          </a:p>
        </p:txBody>
      </p:sp>
      <p:sp>
        <p:nvSpPr>
          <p:cNvPr id="3" name="Content Placeholder 2">
            <a:extLst>
              <a:ext uri="{FF2B5EF4-FFF2-40B4-BE49-F238E27FC236}">
                <a16:creationId xmlns:a16="http://schemas.microsoft.com/office/drawing/2014/main" id="{756804B7-D5DB-4222-A0D0-CF4211F6C319}"/>
              </a:ext>
            </a:extLst>
          </p:cNvPr>
          <p:cNvSpPr>
            <a:spLocks noGrp="1"/>
          </p:cNvSpPr>
          <p:nvPr>
            <p:ph sz="quarter" idx="13"/>
          </p:nvPr>
        </p:nvSpPr>
        <p:spPr>
          <a:xfrm>
            <a:off x="457200" y="1556326"/>
            <a:ext cx="8229600" cy="894774"/>
          </a:xfrm>
        </p:spPr>
        <p:txBody>
          <a:bodyPr/>
          <a:lstStyle/>
          <a:p>
            <a:pPr marL="432" indent="0">
              <a:buNone/>
            </a:pPr>
            <a:r>
              <a:rPr lang="en-US" b="1" dirty="0"/>
              <a:t>Figure 4-15: </a:t>
            </a:r>
            <a:r>
              <a:rPr lang="en-US" dirty="0"/>
              <a:t>Nashville has </a:t>
            </a:r>
            <a:r>
              <a:rPr lang="en-US" dirty="0" smtClean="0"/>
              <a:t>by far </a:t>
            </a:r>
            <a:r>
              <a:rPr lang="en-US" dirty="0"/>
              <a:t>the highest concentration of popular musicians and recording studios.</a:t>
            </a:r>
          </a:p>
        </p:txBody>
      </p:sp>
      <p:pic>
        <p:nvPicPr>
          <p:cNvPr id="6" name="Picture 5" descr="A Nashville street highlighting the musical culture.">
            <a:extLst>
              <a:ext uri="{FF2B5EF4-FFF2-40B4-BE49-F238E27FC236}">
                <a16:creationId xmlns:a16="http://schemas.microsoft.com/office/drawing/2014/main" id="{B5CB0908-BECA-492E-86A0-A25AF5985F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6052" y="2586011"/>
            <a:ext cx="5083048" cy="3663424"/>
          </a:xfrm>
          <a:prstGeom prst="rect">
            <a:avLst/>
          </a:prstGeom>
        </p:spPr>
      </p:pic>
    </p:spTree>
    <p:extLst>
      <p:ext uri="{BB962C8B-B14F-4D97-AF65-F5344CB8AC3E}">
        <p14:creationId xmlns:p14="http://schemas.microsoft.com/office/powerpoint/2010/main" val="30803227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7F490-7BBD-4ECD-ABD0-B49E8606EA3E}"/>
              </a:ext>
            </a:extLst>
          </p:cNvPr>
          <p:cNvSpPr>
            <a:spLocks noGrp="1"/>
          </p:cNvSpPr>
          <p:nvPr>
            <p:ph type="title"/>
          </p:nvPr>
        </p:nvSpPr>
        <p:spPr/>
        <p:txBody>
          <a:bodyPr/>
          <a:lstStyle/>
          <a:p>
            <a:r>
              <a:rPr lang="en-US" sz="3400" dirty="0"/>
              <a:t>4.2.1 Origin </a:t>
            </a:r>
            <a:r>
              <a:rPr lang="en-US" sz="3400" dirty="0" smtClean="0"/>
              <a:t>and </a:t>
            </a:r>
            <a:r>
              <a:rPr lang="en-US" sz="3400" dirty="0"/>
              <a:t>Diffusion of Folk </a:t>
            </a:r>
            <a:r>
              <a:rPr lang="en-US" sz="3400" dirty="0" smtClean="0"/>
              <a:t>and </a:t>
            </a:r>
            <a:r>
              <a:rPr lang="en-US" sz="3400" dirty="0"/>
              <a:t>Popular Music </a:t>
            </a:r>
            <a:r>
              <a:rPr lang="en-US" sz="2000" b="0" dirty="0"/>
              <a:t>(5 of 5)</a:t>
            </a:r>
          </a:p>
        </p:txBody>
      </p:sp>
      <p:sp>
        <p:nvSpPr>
          <p:cNvPr id="3" name="Content Placeholder 2">
            <a:extLst>
              <a:ext uri="{FF2B5EF4-FFF2-40B4-BE49-F238E27FC236}">
                <a16:creationId xmlns:a16="http://schemas.microsoft.com/office/drawing/2014/main" id="{756804B7-D5DB-4222-A0D0-CF4211F6C319}"/>
              </a:ext>
            </a:extLst>
          </p:cNvPr>
          <p:cNvSpPr>
            <a:spLocks noGrp="1"/>
          </p:cNvSpPr>
          <p:nvPr>
            <p:ph sz="quarter" idx="13"/>
          </p:nvPr>
        </p:nvSpPr>
        <p:spPr>
          <a:xfrm>
            <a:off x="457200" y="1556327"/>
            <a:ext cx="7953555" cy="844620"/>
          </a:xfrm>
        </p:spPr>
        <p:txBody>
          <a:bodyPr/>
          <a:lstStyle/>
          <a:p>
            <a:pPr marL="432" indent="0">
              <a:buNone/>
            </a:pPr>
            <a:r>
              <a:rPr lang="en-US" b="1" dirty="0" smtClean="0">
                <a:solidFill>
                  <a:schemeClr val="tx1"/>
                </a:solidFill>
              </a:rPr>
              <a:t>Figure 4-16: </a:t>
            </a:r>
            <a:r>
              <a:rPr lang="en-US" dirty="0">
                <a:solidFill>
                  <a:schemeClr val="tx1"/>
                </a:solidFill>
              </a:rPr>
              <a:t>Regional variations can be observed in popular music preferences</a:t>
            </a:r>
            <a:r>
              <a:rPr lang="en-US" dirty="0" smtClean="0">
                <a:solidFill>
                  <a:schemeClr val="tx1"/>
                </a:solidFill>
              </a:rPr>
              <a:t>.</a:t>
            </a:r>
            <a:endParaRPr lang="en-US" dirty="0">
              <a:solidFill>
                <a:schemeClr val="tx1"/>
              </a:solidFill>
            </a:endParaRPr>
          </a:p>
        </p:txBody>
      </p:sp>
      <p:grpSp>
        <p:nvGrpSpPr>
          <p:cNvPr id="12" name="Group 11"/>
          <p:cNvGrpSpPr/>
          <p:nvPr/>
        </p:nvGrpSpPr>
        <p:grpSpPr>
          <a:xfrm>
            <a:off x="1771650" y="2425192"/>
            <a:ext cx="5600700" cy="3917905"/>
            <a:chOff x="710184" y="739140"/>
            <a:chExt cx="7723632" cy="5402976"/>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184" y="739140"/>
              <a:ext cx="7723632" cy="5379720"/>
            </a:xfrm>
            <a:prstGeom prst="rect">
              <a:avLst/>
            </a:prstGeom>
          </p:spPr>
        </p:pic>
        <p:sp>
          <p:nvSpPr>
            <p:cNvPr id="9" name="Rectangle 5"/>
            <p:cNvSpPr>
              <a:spLocks noChangeArrowheads="1"/>
            </p:cNvSpPr>
            <p:nvPr/>
          </p:nvSpPr>
          <p:spPr bwMode="auto">
            <a:xfrm>
              <a:off x="6151564" y="5422901"/>
              <a:ext cx="769295" cy="233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Rihanna</a:t>
              </a:r>
              <a:endParaRPr kumimoji="0" lang="en-US" altLang="en-US" b="1" i="0" u="none" strike="noStrike" cap="none" normalizeH="0" baseline="0" dirty="0" smtClean="0">
                <a:ln>
                  <a:noFill/>
                </a:ln>
                <a:solidFill>
                  <a:schemeClr val="tx1"/>
                </a:solidFill>
                <a:effectLst/>
                <a:latin typeface="+mj-lt"/>
              </a:endParaRPr>
            </a:p>
          </p:txBody>
        </p:sp>
        <p:sp>
          <p:nvSpPr>
            <p:cNvPr id="10" name="Rectangle 6"/>
            <p:cNvSpPr>
              <a:spLocks noChangeArrowheads="1"/>
            </p:cNvSpPr>
            <p:nvPr/>
          </p:nvSpPr>
          <p:spPr bwMode="auto">
            <a:xfrm>
              <a:off x="6151564" y="5664200"/>
              <a:ext cx="1682281" cy="233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Twenty One Pilots</a:t>
              </a:r>
              <a:endParaRPr kumimoji="0" lang="en-US" altLang="en-US" b="1" i="0" u="none" strike="noStrike" cap="none" normalizeH="0" baseline="0" smtClean="0">
                <a:ln>
                  <a:noFill/>
                </a:ln>
                <a:solidFill>
                  <a:schemeClr val="tx1"/>
                </a:solidFill>
                <a:effectLst/>
                <a:latin typeface="+mj-lt"/>
              </a:endParaRPr>
            </a:p>
          </p:txBody>
        </p:sp>
        <p:sp>
          <p:nvSpPr>
            <p:cNvPr id="11" name="Rectangle 7"/>
            <p:cNvSpPr>
              <a:spLocks noChangeArrowheads="1"/>
            </p:cNvSpPr>
            <p:nvPr/>
          </p:nvSpPr>
          <p:spPr bwMode="auto">
            <a:xfrm>
              <a:off x="6151564" y="5908675"/>
              <a:ext cx="1231314" cy="233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Justin Bieber</a:t>
              </a:r>
              <a:endParaRPr kumimoji="0" lang="en-US" altLang="en-US" b="1" i="0" u="none" strike="noStrike" cap="none" normalizeH="0" baseline="0" smtClean="0">
                <a:ln>
                  <a:noFill/>
                </a:ln>
                <a:solidFill>
                  <a:schemeClr val="tx1"/>
                </a:solidFill>
                <a:effectLst/>
                <a:latin typeface="+mj-lt"/>
              </a:endParaRPr>
            </a:p>
          </p:txBody>
        </p:sp>
      </p:grpSp>
    </p:spTree>
    <p:extLst>
      <p:ext uri="{BB962C8B-B14F-4D97-AF65-F5344CB8AC3E}">
        <p14:creationId xmlns:p14="http://schemas.microsoft.com/office/powerpoint/2010/main" val="16555796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8428892" cy="1097279"/>
          </a:xfrm>
        </p:spPr>
        <p:txBody>
          <a:bodyPr/>
          <a:lstStyle/>
          <a:p>
            <a:r>
              <a:rPr lang="en-US" dirty="0"/>
              <a:t>Culture and Social Media: Key Issues</a:t>
            </a:r>
            <a:endParaRPr lang="en-IN" dirty="0"/>
          </a:p>
        </p:txBody>
      </p:sp>
      <p:sp>
        <p:nvSpPr>
          <p:cNvPr id="8" name="Content Placeholder 7"/>
          <p:cNvSpPr>
            <a:spLocks noGrp="1"/>
          </p:cNvSpPr>
          <p:nvPr>
            <p:ph sz="quarter" idx="13"/>
          </p:nvPr>
        </p:nvSpPr>
        <p:spPr/>
        <p:txBody>
          <a:bodyPr/>
          <a:lstStyle/>
          <a:p>
            <a:pPr marL="0" indent="0" eaLnBrk="1" hangingPunct="1">
              <a:buNone/>
            </a:pPr>
            <a:r>
              <a:rPr lang="en-US" altLang="en-US" b="1" dirty="0">
                <a:solidFill>
                  <a:srgbClr val="007FA3"/>
                </a:solidFill>
              </a:rPr>
              <a:t>4.1</a:t>
            </a:r>
            <a:r>
              <a:rPr lang="en-US" altLang="en-US" dirty="0"/>
              <a:t> Where Are Cultural Groups Distributed?</a:t>
            </a:r>
          </a:p>
          <a:p>
            <a:pPr marL="0" indent="0" eaLnBrk="1" hangingPunct="1">
              <a:buNone/>
            </a:pPr>
            <a:r>
              <a:rPr lang="en-US" altLang="en-US" b="1" dirty="0">
                <a:solidFill>
                  <a:srgbClr val="007FA3"/>
                </a:solidFill>
              </a:rPr>
              <a:t>4.2</a:t>
            </a:r>
            <a:r>
              <a:rPr lang="en-US" altLang="en-US" dirty="0"/>
              <a:t> Where Are Leisure </a:t>
            </a:r>
            <a:r>
              <a:rPr lang="en-US" altLang="en-US" dirty="0" smtClean="0"/>
              <a:t>and </a:t>
            </a:r>
            <a:r>
              <a:rPr lang="en-US" altLang="en-US" dirty="0"/>
              <a:t>Material Culture Distributed?</a:t>
            </a:r>
          </a:p>
          <a:p>
            <a:pPr marL="0" indent="0" eaLnBrk="1" hangingPunct="1">
              <a:buNone/>
            </a:pPr>
            <a:r>
              <a:rPr lang="en-US" altLang="en-US" b="1" dirty="0">
                <a:solidFill>
                  <a:srgbClr val="007FA3"/>
                </a:solidFill>
              </a:rPr>
              <a:t>4.3</a:t>
            </a:r>
            <a:r>
              <a:rPr lang="en-US" altLang="en-US" dirty="0"/>
              <a:t> Why Is Access to Culture Unequal?</a:t>
            </a:r>
          </a:p>
          <a:p>
            <a:pPr marL="0" indent="0" eaLnBrk="1" hangingPunct="1">
              <a:buNone/>
            </a:pPr>
            <a:r>
              <a:rPr lang="en-US" altLang="en-US" b="1" dirty="0">
                <a:solidFill>
                  <a:srgbClr val="007FA3"/>
                </a:solidFill>
              </a:rPr>
              <a:t>4.4</a:t>
            </a:r>
            <a:r>
              <a:rPr lang="en-US" altLang="en-US" dirty="0"/>
              <a:t> Why Do Cultures Face Sustainability Challenges?</a:t>
            </a:r>
          </a:p>
        </p:txBody>
      </p:sp>
    </p:spTree>
    <p:extLst>
      <p:ext uri="{BB962C8B-B14F-4D97-AF65-F5344CB8AC3E}">
        <p14:creationId xmlns:p14="http://schemas.microsoft.com/office/powerpoint/2010/main" val="33879701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D2B34-789F-487D-BC94-4FECAC151715}"/>
              </a:ext>
            </a:extLst>
          </p:cNvPr>
          <p:cNvSpPr>
            <a:spLocks noGrp="1"/>
          </p:cNvSpPr>
          <p:nvPr>
            <p:ph type="title"/>
          </p:nvPr>
        </p:nvSpPr>
        <p:spPr/>
        <p:txBody>
          <a:bodyPr/>
          <a:lstStyle/>
          <a:p>
            <a:r>
              <a:rPr lang="en-US" sz="3400" dirty="0"/>
              <a:t>4.2.2 Origin </a:t>
            </a:r>
            <a:r>
              <a:rPr lang="en-US" sz="3400" dirty="0" smtClean="0"/>
              <a:t>and </a:t>
            </a:r>
            <a:r>
              <a:rPr lang="en-US" sz="3400" dirty="0"/>
              <a:t>Diffusion of Folk </a:t>
            </a:r>
            <a:r>
              <a:rPr lang="en-US" sz="3400" dirty="0" smtClean="0"/>
              <a:t>and </a:t>
            </a:r>
            <a:r>
              <a:rPr lang="en-US" sz="3400" dirty="0"/>
              <a:t>Popular Sports </a:t>
            </a:r>
            <a:r>
              <a:rPr lang="en-US" sz="2000" b="0" dirty="0"/>
              <a:t>(1 of 3)</a:t>
            </a:r>
          </a:p>
        </p:txBody>
      </p:sp>
      <p:sp>
        <p:nvSpPr>
          <p:cNvPr id="3" name="Content Placeholder 2">
            <a:extLst>
              <a:ext uri="{FF2B5EF4-FFF2-40B4-BE49-F238E27FC236}">
                <a16:creationId xmlns:a16="http://schemas.microsoft.com/office/drawing/2014/main" id="{E87A0407-F04E-4576-B33E-DC94D0AF53DA}"/>
              </a:ext>
            </a:extLst>
          </p:cNvPr>
          <p:cNvSpPr>
            <a:spLocks noGrp="1"/>
          </p:cNvSpPr>
          <p:nvPr>
            <p:ph sz="quarter" idx="13"/>
          </p:nvPr>
        </p:nvSpPr>
        <p:spPr/>
        <p:txBody>
          <a:bodyPr/>
          <a:lstStyle/>
          <a:p>
            <a:r>
              <a:rPr lang="en-US" dirty="0"/>
              <a:t>Soccer is an example of global popular sport with folk origins</a:t>
            </a:r>
          </a:p>
          <a:p>
            <a:r>
              <a:rPr lang="en-US" dirty="0"/>
              <a:t>Ice hockey prevails in cold northern climates</a:t>
            </a:r>
          </a:p>
          <a:p>
            <a:r>
              <a:rPr lang="en-US" dirty="0"/>
              <a:t>Some sports have more distinct regional appeal such as cricket, wushu, lacrosse.</a:t>
            </a:r>
          </a:p>
          <a:p>
            <a:r>
              <a:rPr lang="en-US" dirty="0"/>
              <a:t>Baseball has its origins in the United States but has become popular in the Caribbean and Japan</a:t>
            </a:r>
          </a:p>
        </p:txBody>
      </p:sp>
    </p:spTree>
    <p:extLst>
      <p:ext uri="{BB962C8B-B14F-4D97-AF65-F5344CB8AC3E}">
        <p14:creationId xmlns:p14="http://schemas.microsoft.com/office/powerpoint/2010/main" val="7210614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7F490-7BBD-4ECD-ABD0-B49E8606EA3E}"/>
              </a:ext>
            </a:extLst>
          </p:cNvPr>
          <p:cNvSpPr>
            <a:spLocks noGrp="1"/>
          </p:cNvSpPr>
          <p:nvPr>
            <p:ph type="title"/>
          </p:nvPr>
        </p:nvSpPr>
        <p:spPr/>
        <p:txBody>
          <a:bodyPr/>
          <a:lstStyle/>
          <a:p>
            <a:r>
              <a:rPr lang="en-US" sz="3400" dirty="0"/>
              <a:t>4.2.2 Origin </a:t>
            </a:r>
            <a:r>
              <a:rPr lang="en-US" sz="3400" dirty="0" smtClean="0"/>
              <a:t>and </a:t>
            </a:r>
            <a:r>
              <a:rPr lang="en-US" sz="3400" dirty="0"/>
              <a:t>Diffusion of Folk </a:t>
            </a:r>
            <a:r>
              <a:rPr lang="en-US" sz="3400" dirty="0" smtClean="0"/>
              <a:t>and </a:t>
            </a:r>
            <a:r>
              <a:rPr lang="en-US" sz="3400" dirty="0"/>
              <a:t>Popular Sports </a:t>
            </a:r>
            <a:r>
              <a:rPr lang="en-US" sz="2000" b="0" dirty="0"/>
              <a:t>(2 of 3)</a:t>
            </a:r>
          </a:p>
        </p:txBody>
      </p:sp>
      <p:sp>
        <p:nvSpPr>
          <p:cNvPr id="3" name="Content Placeholder 2">
            <a:extLst>
              <a:ext uri="{FF2B5EF4-FFF2-40B4-BE49-F238E27FC236}">
                <a16:creationId xmlns:a16="http://schemas.microsoft.com/office/drawing/2014/main" id="{756804B7-D5DB-4222-A0D0-CF4211F6C319}"/>
              </a:ext>
            </a:extLst>
          </p:cNvPr>
          <p:cNvSpPr>
            <a:spLocks noGrp="1"/>
          </p:cNvSpPr>
          <p:nvPr>
            <p:ph sz="quarter" idx="13"/>
          </p:nvPr>
        </p:nvSpPr>
        <p:spPr>
          <a:xfrm>
            <a:off x="457200" y="1556326"/>
            <a:ext cx="8229600" cy="869373"/>
          </a:xfrm>
        </p:spPr>
        <p:txBody>
          <a:bodyPr/>
          <a:lstStyle/>
          <a:p>
            <a:pPr marL="432" indent="0">
              <a:buNone/>
            </a:pPr>
            <a:r>
              <a:rPr lang="en-US" b="1" dirty="0"/>
              <a:t>Figure 4-17: </a:t>
            </a:r>
            <a:r>
              <a:rPr lang="en-US" dirty="0"/>
              <a:t>The World Cup has seen men’s and women’s teams qualify from all six inhabited continents.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1254" y="2458880"/>
            <a:ext cx="3861146" cy="3930996"/>
          </a:xfrm>
          <a:prstGeom prst="rect">
            <a:avLst/>
          </a:prstGeom>
        </p:spPr>
      </p:pic>
      <p:sp>
        <p:nvSpPr>
          <p:cNvPr id="9" name="Line 5"/>
          <p:cNvSpPr>
            <a:spLocks noChangeShapeType="1"/>
          </p:cNvSpPr>
          <p:nvPr/>
        </p:nvSpPr>
        <p:spPr bwMode="auto">
          <a:xfrm>
            <a:off x="4588669" y="4750594"/>
            <a:ext cx="60972" cy="71656"/>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000" b="1">
              <a:latin typeface="+mj-lt"/>
            </a:endParaRPr>
          </a:p>
        </p:txBody>
      </p:sp>
      <p:sp>
        <p:nvSpPr>
          <p:cNvPr id="10" name="Line 6"/>
          <p:cNvSpPr>
            <a:spLocks noChangeShapeType="1"/>
          </p:cNvSpPr>
          <p:nvPr/>
        </p:nvSpPr>
        <p:spPr bwMode="auto">
          <a:xfrm flipH="1" flipV="1">
            <a:off x="4512468" y="4819650"/>
            <a:ext cx="92706" cy="12993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000" b="1">
              <a:latin typeface="+mj-lt"/>
            </a:endParaRPr>
          </a:p>
        </p:txBody>
      </p:sp>
      <p:sp>
        <p:nvSpPr>
          <p:cNvPr id="11" name="Line 7"/>
          <p:cNvSpPr>
            <a:spLocks noChangeShapeType="1"/>
          </p:cNvSpPr>
          <p:nvPr/>
        </p:nvSpPr>
        <p:spPr bwMode="auto">
          <a:xfrm>
            <a:off x="4438650" y="5019674"/>
            <a:ext cx="95787" cy="4687"/>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000" b="1">
              <a:latin typeface="+mj-lt"/>
            </a:endParaRPr>
          </a:p>
        </p:txBody>
      </p:sp>
      <p:sp>
        <p:nvSpPr>
          <p:cNvPr id="12" name="Rectangle 8"/>
          <p:cNvSpPr>
            <a:spLocks noChangeArrowheads="1"/>
          </p:cNvSpPr>
          <p:nvPr/>
        </p:nvSpPr>
        <p:spPr bwMode="auto">
          <a:xfrm>
            <a:off x="2644690" y="5326948"/>
            <a:ext cx="80150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Years qualified for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World Cup final round</a:t>
            </a:r>
            <a:endParaRPr kumimoji="0" lang="en-US" altLang="en-US" sz="1100" b="1" i="0" u="none" strike="noStrike" cap="none" normalizeH="0" baseline="0" dirty="0" smtClean="0">
              <a:ln>
                <a:noFill/>
              </a:ln>
              <a:solidFill>
                <a:schemeClr val="tx1"/>
              </a:solidFill>
              <a:effectLst/>
              <a:latin typeface="+mj-lt"/>
            </a:endParaRPr>
          </a:p>
        </p:txBody>
      </p:sp>
      <p:sp>
        <p:nvSpPr>
          <p:cNvPr id="14" name="Rectangle 10"/>
          <p:cNvSpPr>
            <a:spLocks noChangeArrowheads="1"/>
          </p:cNvSpPr>
          <p:nvPr/>
        </p:nvSpPr>
        <p:spPr bwMode="auto">
          <a:xfrm>
            <a:off x="2802338" y="5557356"/>
            <a:ext cx="44403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5 and above</a:t>
            </a:r>
            <a:endParaRPr kumimoji="0" lang="en-US" altLang="en-US" sz="1100" b="1" i="0" u="none" strike="noStrike" cap="none" normalizeH="0" baseline="0" dirty="0" smtClean="0">
              <a:ln>
                <a:noFill/>
              </a:ln>
              <a:solidFill>
                <a:schemeClr val="tx1"/>
              </a:solidFill>
              <a:effectLst/>
              <a:latin typeface="+mj-lt"/>
            </a:endParaRPr>
          </a:p>
        </p:txBody>
      </p:sp>
      <p:sp>
        <p:nvSpPr>
          <p:cNvPr id="15" name="Rectangle 11"/>
          <p:cNvSpPr>
            <a:spLocks noChangeArrowheads="1"/>
          </p:cNvSpPr>
          <p:nvPr/>
        </p:nvSpPr>
        <p:spPr bwMode="auto">
          <a:xfrm>
            <a:off x="2802338" y="5672559"/>
            <a:ext cx="12984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3–4</a:t>
            </a:r>
            <a:endParaRPr kumimoji="0" lang="en-US" altLang="en-US" sz="1100" b="1" i="0" u="none" strike="noStrike" cap="none" normalizeH="0" baseline="0" dirty="0" smtClean="0">
              <a:ln>
                <a:noFill/>
              </a:ln>
              <a:solidFill>
                <a:schemeClr val="tx1"/>
              </a:solidFill>
              <a:effectLst/>
              <a:latin typeface="+mj-lt"/>
            </a:endParaRPr>
          </a:p>
        </p:txBody>
      </p:sp>
      <p:sp>
        <p:nvSpPr>
          <p:cNvPr id="18" name="Rectangle 14"/>
          <p:cNvSpPr>
            <a:spLocks noChangeArrowheads="1"/>
          </p:cNvSpPr>
          <p:nvPr/>
        </p:nvSpPr>
        <p:spPr bwMode="auto">
          <a:xfrm>
            <a:off x="2802338" y="5787763"/>
            <a:ext cx="12984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1–2</a:t>
            </a:r>
            <a:endParaRPr kumimoji="0" lang="en-US" altLang="en-US" sz="1100" b="1" i="0" u="none" strike="noStrike" cap="none" normalizeH="0" baseline="0" smtClean="0">
              <a:ln>
                <a:noFill/>
              </a:ln>
              <a:solidFill>
                <a:schemeClr val="tx1"/>
              </a:solidFill>
              <a:effectLst/>
              <a:latin typeface="+mj-lt"/>
            </a:endParaRPr>
          </a:p>
        </p:txBody>
      </p:sp>
      <p:sp>
        <p:nvSpPr>
          <p:cNvPr id="21" name="Rectangle 17"/>
          <p:cNvSpPr>
            <a:spLocks noChangeArrowheads="1"/>
          </p:cNvSpPr>
          <p:nvPr/>
        </p:nvSpPr>
        <p:spPr bwMode="auto">
          <a:xfrm>
            <a:off x="2802338" y="5902967"/>
            <a:ext cx="541815"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never qualified</a:t>
            </a:r>
            <a:endParaRPr kumimoji="0" lang="en-US" altLang="en-US" sz="1100" b="1" i="0" u="none" strike="noStrike" cap="none" normalizeH="0" baseline="0" dirty="0" smtClean="0">
              <a:ln>
                <a:noFill/>
              </a:ln>
              <a:solidFill>
                <a:schemeClr val="tx1"/>
              </a:solidFill>
              <a:effectLst/>
              <a:latin typeface="+mj-lt"/>
            </a:endParaRPr>
          </a:p>
        </p:txBody>
      </p:sp>
      <p:sp>
        <p:nvSpPr>
          <p:cNvPr id="22" name="Rectangle 18"/>
          <p:cNvSpPr>
            <a:spLocks noChangeArrowheads="1"/>
          </p:cNvSpPr>
          <p:nvPr/>
        </p:nvSpPr>
        <p:spPr bwMode="auto">
          <a:xfrm>
            <a:off x="2802338" y="6018171"/>
            <a:ext cx="64921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Past host country</a:t>
            </a:r>
            <a:endParaRPr kumimoji="0" lang="en-US" altLang="en-US" sz="1100" b="1" i="0" u="none" strike="noStrike" cap="none" normalizeH="0" baseline="0" dirty="0" smtClean="0">
              <a:ln>
                <a:noFill/>
              </a:ln>
              <a:solidFill>
                <a:schemeClr val="tx1"/>
              </a:solidFill>
              <a:effectLst/>
              <a:latin typeface="+mj-lt"/>
            </a:endParaRPr>
          </a:p>
        </p:txBody>
      </p:sp>
      <p:grpSp>
        <p:nvGrpSpPr>
          <p:cNvPr id="55" name="Group 54"/>
          <p:cNvGrpSpPr/>
          <p:nvPr/>
        </p:nvGrpSpPr>
        <p:grpSpPr>
          <a:xfrm>
            <a:off x="4948766" y="6039328"/>
            <a:ext cx="678338" cy="158569"/>
            <a:chOff x="4948766" y="6017894"/>
            <a:chExt cx="678338" cy="158569"/>
          </a:xfrm>
        </p:grpSpPr>
        <p:sp>
          <p:nvSpPr>
            <p:cNvPr id="23" name="Rectangle 19"/>
            <p:cNvSpPr>
              <a:spLocks noChangeArrowheads="1"/>
            </p:cNvSpPr>
            <p:nvPr/>
          </p:nvSpPr>
          <p:spPr bwMode="auto">
            <a:xfrm>
              <a:off x="4948766" y="6017894"/>
              <a:ext cx="2885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0</a:t>
              </a:r>
              <a:endParaRPr kumimoji="0" lang="en-US" altLang="en-US" b="1" i="0" u="none" strike="noStrike" cap="none" normalizeH="0" baseline="0" smtClean="0">
                <a:ln>
                  <a:noFill/>
                </a:ln>
                <a:solidFill>
                  <a:schemeClr val="tx1"/>
                </a:solidFill>
                <a:effectLst/>
                <a:latin typeface="+mj-lt"/>
              </a:endParaRPr>
            </a:p>
          </p:txBody>
        </p:sp>
        <p:sp>
          <p:nvSpPr>
            <p:cNvPr id="24" name="Rectangle 20"/>
            <p:cNvSpPr>
              <a:spLocks noChangeArrowheads="1"/>
            </p:cNvSpPr>
            <p:nvPr/>
          </p:nvSpPr>
          <p:spPr bwMode="auto">
            <a:xfrm>
              <a:off x="5128646" y="6017894"/>
              <a:ext cx="12984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1,500</a:t>
              </a:r>
              <a:endParaRPr kumimoji="0" lang="en-US" altLang="en-US" b="1" i="0" u="none" strike="noStrike" cap="none" normalizeH="0" baseline="0" smtClean="0">
                <a:ln>
                  <a:noFill/>
                </a:ln>
                <a:solidFill>
                  <a:schemeClr val="tx1"/>
                </a:solidFill>
                <a:effectLst/>
                <a:latin typeface="+mj-lt"/>
              </a:endParaRPr>
            </a:p>
          </p:txBody>
        </p:sp>
        <p:sp>
          <p:nvSpPr>
            <p:cNvPr id="25" name="Rectangle 21"/>
            <p:cNvSpPr>
              <a:spLocks noChangeArrowheads="1"/>
            </p:cNvSpPr>
            <p:nvPr/>
          </p:nvSpPr>
          <p:spPr bwMode="auto">
            <a:xfrm>
              <a:off x="4948766" y="6114908"/>
              <a:ext cx="2885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0</a:t>
              </a:r>
              <a:endParaRPr kumimoji="0" lang="en-US" altLang="en-US" b="1" i="0" u="none" strike="noStrike" cap="none" normalizeH="0" baseline="0" smtClean="0">
                <a:ln>
                  <a:noFill/>
                </a:ln>
                <a:solidFill>
                  <a:schemeClr val="tx1"/>
                </a:solidFill>
                <a:effectLst/>
                <a:latin typeface="+mj-lt"/>
              </a:endParaRPr>
            </a:p>
          </p:txBody>
        </p:sp>
        <p:sp>
          <p:nvSpPr>
            <p:cNvPr id="26" name="Rectangle 22"/>
            <p:cNvSpPr>
              <a:spLocks noChangeArrowheads="1"/>
            </p:cNvSpPr>
            <p:nvPr/>
          </p:nvSpPr>
          <p:spPr bwMode="auto">
            <a:xfrm>
              <a:off x="5039716" y="6114908"/>
              <a:ext cx="12984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1,500</a:t>
              </a:r>
              <a:endParaRPr kumimoji="0" lang="en-US" altLang="en-US" b="1" i="0" u="none" strike="noStrike" cap="none" normalizeH="0" baseline="0" smtClean="0">
                <a:ln>
                  <a:noFill/>
                </a:ln>
                <a:solidFill>
                  <a:schemeClr val="tx1"/>
                </a:solidFill>
                <a:effectLst/>
                <a:latin typeface="+mj-lt"/>
              </a:endParaRPr>
            </a:p>
          </p:txBody>
        </p:sp>
        <p:sp>
          <p:nvSpPr>
            <p:cNvPr id="27" name="Rectangle 23"/>
            <p:cNvSpPr>
              <a:spLocks noChangeArrowheads="1"/>
            </p:cNvSpPr>
            <p:nvPr/>
          </p:nvSpPr>
          <p:spPr bwMode="auto">
            <a:xfrm>
              <a:off x="5352990" y="6017894"/>
              <a:ext cx="27411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3,000 Miles</a:t>
              </a:r>
              <a:endParaRPr kumimoji="0" lang="en-US" altLang="en-US" b="1" i="0" u="none" strike="noStrike" cap="none" normalizeH="0" baseline="0" dirty="0" smtClean="0">
                <a:ln>
                  <a:noFill/>
                </a:ln>
                <a:solidFill>
                  <a:schemeClr val="tx1"/>
                </a:solidFill>
                <a:effectLst/>
                <a:latin typeface="+mj-lt"/>
              </a:endParaRPr>
            </a:p>
          </p:txBody>
        </p:sp>
        <p:sp>
          <p:nvSpPr>
            <p:cNvPr id="28" name="Rectangle 24"/>
            <p:cNvSpPr>
              <a:spLocks noChangeArrowheads="1"/>
            </p:cNvSpPr>
            <p:nvPr/>
          </p:nvSpPr>
          <p:spPr bwMode="auto">
            <a:xfrm>
              <a:off x="5185237" y="6112887"/>
              <a:ext cx="410369"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3,000 Kilometers</a:t>
              </a:r>
              <a:endParaRPr kumimoji="0" lang="en-US" altLang="en-US" b="1" i="0" u="none" strike="noStrike" cap="none" normalizeH="0" baseline="0" smtClean="0">
                <a:ln>
                  <a:noFill/>
                </a:ln>
                <a:solidFill>
                  <a:schemeClr val="tx1"/>
                </a:solidFill>
                <a:effectLst/>
                <a:latin typeface="+mj-lt"/>
              </a:endParaRPr>
            </a:p>
          </p:txBody>
        </p:sp>
      </p:grpSp>
      <p:sp>
        <p:nvSpPr>
          <p:cNvPr id="29" name="Line 25"/>
          <p:cNvSpPr>
            <a:spLocks noChangeShapeType="1"/>
          </p:cNvSpPr>
          <p:nvPr/>
        </p:nvSpPr>
        <p:spPr bwMode="auto">
          <a:xfrm>
            <a:off x="3938589" y="3962400"/>
            <a:ext cx="102392" cy="107156"/>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000" b="1">
              <a:latin typeface="+mj-lt"/>
            </a:endParaRPr>
          </a:p>
        </p:txBody>
      </p:sp>
      <p:sp>
        <p:nvSpPr>
          <p:cNvPr id="30" name="Line 26"/>
          <p:cNvSpPr>
            <a:spLocks noChangeShapeType="1"/>
          </p:cNvSpPr>
          <p:nvPr/>
        </p:nvSpPr>
        <p:spPr bwMode="auto">
          <a:xfrm flipH="1">
            <a:off x="3709987" y="3954331"/>
            <a:ext cx="80677" cy="43787"/>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000" b="1">
              <a:latin typeface="+mj-lt"/>
            </a:endParaRPr>
          </a:p>
        </p:txBody>
      </p:sp>
      <p:sp>
        <p:nvSpPr>
          <p:cNvPr id="31" name="Line 27"/>
          <p:cNvSpPr>
            <a:spLocks noChangeShapeType="1"/>
          </p:cNvSpPr>
          <p:nvPr/>
        </p:nvSpPr>
        <p:spPr bwMode="auto">
          <a:xfrm flipH="1">
            <a:off x="4541043" y="2931645"/>
            <a:ext cx="35837" cy="168743"/>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000" b="1">
              <a:latin typeface="+mj-lt"/>
            </a:endParaRPr>
          </a:p>
        </p:txBody>
      </p:sp>
      <p:sp>
        <p:nvSpPr>
          <p:cNvPr id="32" name="Line 28"/>
          <p:cNvSpPr>
            <a:spLocks noChangeShapeType="1"/>
          </p:cNvSpPr>
          <p:nvPr/>
        </p:nvSpPr>
        <p:spPr bwMode="auto">
          <a:xfrm flipH="1" flipV="1">
            <a:off x="4326730" y="2814637"/>
            <a:ext cx="161220" cy="42227"/>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000" b="1">
              <a:latin typeface="+mj-lt"/>
            </a:endParaRPr>
          </a:p>
        </p:txBody>
      </p:sp>
      <p:sp>
        <p:nvSpPr>
          <p:cNvPr id="33" name="Line 29"/>
          <p:cNvSpPr>
            <a:spLocks noChangeShapeType="1"/>
          </p:cNvSpPr>
          <p:nvPr/>
        </p:nvSpPr>
        <p:spPr bwMode="auto">
          <a:xfrm flipH="1">
            <a:off x="4376738" y="2931646"/>
            <a:ext cx="139508" cy="9198"/>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000" b="1">
              <a:latin typeface="+mj-lt"/>
            </a:endParaRPr>
          </a:p>
        </p:txBody>
      </p:sp>
      <p:sp>
        <p:nvSpPr>
          <p:cNvPr id="34" name="Line 30"/>
          <p:cNvSpPr>
            <a:spLocks noChangeShapeType="1"/>
          </p:cNvSpPr>
          <p:nvPr/>
        </p:nvSpPr>
        <p:spPr bwMode="auto">
          <a:xfrm flipH="1">
            <a:off x="4362450" y="3008448"/>
            <a:ext cx="103268" cy="96702"/>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000" b="1">
              <a:latin typeface="+mj-lt"/>
            </a:endParaRPr>
          </a:p>
        </p:txBody>
      </p:sp>
      <p:sp>
        <p:nvSpPr>
          <p:cNvPr id="35" name="Line 31"/>
          <p:cNvSpPr>
            <a:spLocks noChangeShapeType="1"/>
          </p:cNvSpPr>
          <p:nvPr/>
        </p:nvSpPr>
        <p:spPr bwMode="auto">
          <a:xfrm>
            <a:off x="4631450" y="2988236"/>
            <a:ext cx="33419" cy="131201"/>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000" b="1">
              <a:latin typeface="+mj-lt"/>
            </a:endParaRPr>
          </a:p>
        </p:txBody>
      </p:sp>
      <p:sp>
        <p:nvSpPr>
          <p:cNvPr id="36" name="Line 32"/>
          <p:cNvSpPr>
            <a:spLocks noChangeShapeType="1"/>
          </p:cNvSpPr>
          <p:nvPr/>
        </p:nvSpPr>
        <p:spPr bwMode="auto">
          <a:xfrm flipH="1" flipV="1">
            <a:off x="4507706" y="2755105"/>
            <a:ext cx="95448" cy="105801"/>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000" b="1">
              <a:latin typeface="+mj-lt"/>
            </a:endParaRPr>
          </a:p>
        </p:txBody>
      </p:sp>
      <p:sp>
        <p:nvSpPr>
          <p:cNvPr id="37" name="Line 33"/>
          <p:cNvSpPr>
            <a:spLocks noChangeShapeType="1"/>
          </p:cNvSpPr>
          <p:nvPr/>
        </p:nvSpPr>
        <p:spPr bwMode="auto">
          <a:xfrm flipH="1" flipV="1">
            <a:off x="4576880" y="2654751"/>
            <a:ext cx="68717" cy="86909"/>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000" b="1">
              <a:latin typeface="+mj-lt"/>
            </a:endParaRPr>
          </a:p>
        </p:txBody>
      </p:sp>
      <p:sp>
        <p:nvSpPr>
          <p:cNvPr id="38" name="Freeform 34"/>
          <p:cNvSpPr>
            <a:spLocks/>
          </p:cNvSpPr>
          <p:nvPr/>
        </p:nvSpPr>
        <p:spPr bwMode="auto">
          <a:xfrm>
            <a:off x="5771362" y="3065039"/>
            <a:ext cx="60634" cy="153605"/>
          </a:xfrm>
          <a:custGeom>
            <a:avLst/>
            <a:gdLst>
              <a:gd name="T0" fmla="*/ 0 w 60"/>
              <a:gd name="T1" fmla="*/ 0 h 152"/>
              <a:gd name="T2" fmla="*/ 28 w 60"/>
              <a:gd name="T3" fmla="*/ 152 h 152"/>
              <a:gd name="T4" fmla="*/ 60 w 60"/>
              <a:gd name="T5" fmla="*/ 22 h 152"/>
            </a:gdLst>
            <a:ahLst/>
            <a:cxnLst>
              <a:cxn ang="0">
                <a:pos x="T0" y="T1"/>
              </a:cxn>
              <a:cxn ang="0">
                <a:pos x="T2" y="T3"/>
              </a:cxn>
              <a:cxn ang="0">
                <a:pos x="T4" y="T5"/>
              </a:cxn>
            </a:cxnLst>
            <a:rect l="0" t="0" r="r" b="b"/>
            <a:pathLst>
              <a:path w="60" h="152">
                <a:moveTo>
                  <a:pt x="0" y="0"/>
                </a:moveTo>
                <a:lnTo>
                  <a:pt x="28" y="152"/>
                </a:lnTo>
                <a:lnTo>
                  <a:pt x="60" y="2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1000" b="1">
              <a:latin typeface="+mj-lt"/>
            </a:endParaRPr>
          </a:p>
        </p:txBody>
      </p:sp>
      <p:sp>
        <p:nvSpPr>
          <p:cNvPr id="39" name="Rectangle 35"/>
          <p:cNvSpPr>
            <a:spLocks noChangeArrowheads="1"/>
          </p:cNvSpPr>
          <p:nvPr/>
        </p:nvSpPr>
        <p:spPr bwMode="auto">
          <a:xfrm>
            <a:off x="2640648" y="3315658"/>
            <a:ext cx="80150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Years qualified for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World Cup final round</a:t>
            </a:r>
            <a:endParaRPr kumimoji="0" lang="en-US" altLang="en-US" sz="1100" b="1" i="0" u="none" strike="noStrike" cap="none" normalizeH="0" baseline="0" dirty="0" smtClean="0">
              <a:ln>
                <a:noFill/>
              </a:ln>
              <a:solidFill>
                <a:schemeClr val="tx1"/>
              </a:solidFill>
              <a:effectLst/>
              <a:latin typeface="+mj-lt"/>
            </a:endParaRPr>
          </a:p>
        </p:txBody>
      </p:sp>
      <p:sp>
        <p:nvSpPr>
          <p:cNvPr id="41" name="Rectangle 37"/>
          <p:cNvSpPr>
            <a:spLocks noChangeArrowheads="1"/>
          </p:cNvSpPr>
          <p:nvPr/>
        </p:nvSpPr>
        <p:spPr bwMode="auto">
          <a:xfrm>
            <a:off x="2796274" y="3564172"/>
            <a:ext cx="48731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15 and above</a:t>
            </a:r>
            <a:endParaRPr kumimoji="0" lang="en-US" altLang="en-US" sz="1100" b="1" i="0" u="none" strike="noStrike" cap="none" normalizeH="0" baseline="0" smtClean="0">
              <a:ln>
                <a:noFill/>
              </a:ln>
              <a:solidFill>
                <a:schemeClr val="tx1"/>
              </a:solidFill>
              <a:effectLst/>
              <a:latin typeface="+mj-lt"/>
            </a:endParaRPr>
          </a:p>
        </p:txBody>
      </p:sp>
      <p:sp>
        <p:nvSpPr>
          <p:cNvPr id="42" name="Rectangle 38"/>
          <p:cNvSpPr>
            <a:spLocks noChangeArrowheads="1"/>
          </p:cNvSpPr>
          <p:nvPr/>
        </p:nvSpPr>
        <p:spPr bwMode="auto">
          <a:xfrm>
            <a:off x="2796274" y="3679376"/>
            <a:ext cx="21640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10–14</a:t>
            </a:r>
            <a:endParaRPr kumimoji="0" lang="en-US" altLang="en-US" sz="1100" b="1" i="0" u="none" strike="noStrike" cap="none" normalizeH="0" baseline="0" smtClean="0">
              <a:ln>
                <a:noFill/>
              </a:ln>
              <a:solidFill>
                <a:schemeClr val="tx1"/>
              </a:solidFill>
              <a:effectLst/>
              <a:latin typeface="+mj-lt"/>
            </a:endParaRPr>
          </a:p>
        </p:txBody>
      </p:sp>
      <p:sp>
        <p:nvSpPr>
          <p:cNvPr id="45" name="Rectangle 41"/>
          <p:cNvSpPr>
            <a:spLocks noChangeArrowheads="1"/>
          </p:cNvSpPr>
          <p:nvPr/>
        </p:nvSpPr>
        <p:spPr bwMode="auto">
          <a:xfrm>
            <a:off x="2796274" y="3794220"/>
            <a:ext cx="12984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1–9</a:t>
            </a:r>
            <a:endParaRPr kumimoji="0" lang="en-US" altLang="en-US" sz="1100" b="1" i="0" u="none" strike="noStrike" cap="none" normalizeH="0" baseline="0" smtClean="0">
              <a:ln>
                <a:noFill/>
              </a:ln>
              <a:solidFill>
                <a:schemeClr val="tx1"/>
              </a:solidFill>
              <a:effectLst/>
              <a:latin typeface="+mj-lt"/>
            </a:endParaRPr>
          </a:p>
        </p:txBody>
      </p:sp>
      <p:sp>
        <p:nvSpPr>
          <p:cNvPr id="48" name="Rectangle 44"/>
          <p:cNvSpPr>
            <a:spLocks noChangeArrowheads="1"/>
          </p:cNvSpPr>
          <p:nvPr/>
        </p:nvSpPr>
        <p:spPr bwMode="auto">
          <a:xfrm>
            <a:off x="2796274" y="3911805"/>
            <a:ext cx="541815"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never qualified</a:t>
            </a:r>
            <a:endParaRPr kumimoji="0" lang="en-US" altLang="en-US" sz="1100" b="1" i="0" u="none" strike="noStrike" cap="none" normalizeH="0" baseline="0" smtClean="0">
              <a:ln>
                <a:noFill/>
              </a:ln>
              <a:solidFill>
                <a:schemeClr val="tx1"/>
              </a:solidFill>
              <a:effectLst/>
              <a:latin typeface="+mj-lt"/>
            </a:endParaRPr>
          </a:p>
        </p:txBody>
      </p:sp>
      <p:sp>
        <p:nvSpPr>
          <p:cNvPr id="49" name="Rectangle 45"/>
          <p:cNvSpPr>
            <a:spLocks noChangeArrowheads="1"/>
          </p:cNvSpPr>
          <p:nvPr/>
        </p:nvSpPr>
        <p:spPr bwMode="auto">
          <a:xfrm>
            <a:off x="2796274" y="4027009"/>
            <a:ext cx="64921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Past host country</a:t>
            </a:r>
            <a:endParaRPr kumimoji="0" lang="en-US" altLang="en-US" sz="1100" b="1" i="0" u="none" strike="noStrike" cap="none" normalizeH="0" baseline="0" dirty="0" smtClean="0">
              <a:ln>
                <a:noFill/>
              </a:ln>
              <a:solidFill>
                <a:schemeClr val="tx1"/>
              </a:solidFill>
              <a:effectLst/>
              <a:latin typeface="+mj-lt"/>
            </a:endParaRPr>
          </a:p>
        </p:txBody>
      </p:sp>
      <p:sp>
        <p:nvSpPr>
          <p:cNvPr id="50" name="Rectangle 46"/>
          <p:cNvSpPr>
            <a:spLocks noChangeArrowheads="1"/>
          </p:cNvSpPr>
          <p:nvPr/>
        </p:nvSpPr>
        <p:spPr bwMode="auto">
          <a:xfrm>
            <a:off x="2644690" y="3149843"/>
            <a:ext cx="41678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Black" panose="020B0A04020102020204" pitchFamily="34" charset="0"/>
              </a:rPr>
              <a:t>(a) Men</a:t>
            </a:r>
            <a:endParaRPr kumimoji="0" lang="en-US" altLang="en-US" sz="1100" b="1" i="0" u="none" strike="noStrike" cap="none" normalizeH="0" baseline="0" dirty="0" smtClean="0">
              <a:ln>
                <a:noFill/>
              </a:ln>
              <a:solidFill>
                <a:schemeClr val="tx1"/>
              </a:solidFill>
              <a:effectLst/>
              <a:latin typeface="Arial Black" panose="020B0A04020102020204" pitchFamily="34" charset="0"/>
            </a:endParaRPr>
          </a:p>
        </p:txBody>
      </p:sp>
      <p:sp>
        <p:nvSpPr>
          <p:cNvPr id="51" name="Rectangle 47"/>
          <p:cNvSpPr>
            <a:spLocks noChangeArrowheads="1"/>
          </p:cNvSpPr>
          <p:nvPr/>
        </p:nvSpPr>
        <p:spPr bwMode="auto">
          <a:xfrm>
            <a:off x="2644690" y="5130899"/>
            <a:ext cx="59471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Black" panose="020B0A04020102020204" pitchFamily="34" charset="0"/>
              </a:rPr>
              <a:t>(b) Women</a:t>
            </a:r>
            <a:endParaRPr kumimoji="0" lang="en-US" altLang="en-US" sz="1100" b="1" i="0" u="none" strike="noStrike" cap="none" normalizeH="0" baseline="0" dirty="0" smtClean="0">
              <a:ln>
                <a:noFill/>
              </a:ln>
              <a:solidFill>
                <a:schemeClr val="tx1"/>
              </a:solidFill>
              <a:effectLst/>
              <a:latin typeface="Arial Black" panose="020B0A04020102020204" pitchFamily="34" charset="0"/>
            </a:endParaRPr>
          </a:p>
        </p:txBody>
      </p:sp>
    </p:spTree>
    <p:extLst>
      <p:ext uri="{BB962C8B-B14F-4D97-AF65-F5344CB8AC3E}">
        <p14:creationId xmlns:p14="http://schemas.microsoft.com/office/powerpoint/2010/main" val="40326907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7F490-7BBD-4ECD-ABD0-B49E8606EA3E}"/>
              </a:ext>
            </a:extLst>
          </p:cNvPr>
          <p:cNvSpPr>
            <a:spLocks noGrp="1"/>
          </p:cNvSpPr>
          <p:nvPr>
            <p:ph type="title"/>
          </p:nvPr>
        </p:nvSpPr>
        <p:spPr/>
        <p:txBody>
          <a:bodyPr/>
          <a:lstStyle/>
          <a:p>
            <a:r>
              <a:rPr lang="en-US" sz="3400" dirty="0"/>
              <a:t>4.2.2 Origin </a:t>
            </a:r>
            <a:r>
              <a:rPr lang="en-US" sz="3400" dirty="0" smtClean="0"/>
              <a:t>and </a:t>
            </a:r>
            <a:r>
              <a:rPr lang="en-US" sz="3400" dirty="0"/>
              <a:t>Diffusion of Folk </a:t>
            </a:r>
            <a:r>
              <a:rPr lang="en-US" sz="3400" dirty="0" smtClean="0"/>
              <a:t>and </a:t>
            </a:r>
            <a:r>
              <a:rPr lang="en-US" sz="3400" dirty="0"/>
              <a:t>Popular Sports </a:t>
            </a:r>
            <a:r>
              <a:rPr lang="en-US" sz="2000" b="0" dirty="0"/>
              <a:t>(3 of 3)</a:t>
            </a:r>
          </a:p>
        </p:txBody>
      </p:sp>
      <p:sp>
        <p:nvSpPr>
          <p:cNvPr id="3" name="Content Placeholder 2">
            <a:extLst>
              <a:ext uri="{FF2B5EF4-FFF2-40B4-BE49-F238E27FC236}">
                <a16:creationId xmlns:a16="http://schemas.microsoft.com/office/drawing/2014/main" id="{756804B7-D5DB-4222-A0D0-CF4211F6C319}"/>
              </a:ext>
            </a:extLst>
          </p:cNvPr>
          <p:cNvSpPr>
            <a:spLocks noGrp="1"/>
          </p:cNvSpPr>
          <p:nvPr>
            <p:ph sz="quarter" idx="13"/>
          </p:nvPr>
        </p:nvSpPr>
        <p:spPr>
          <a:xfrm>
            <a:off x="457200" y="1556326"/>
            <a:ext cx="8229600" cy="1199574"/>
          </a:xfrm>
        </p:spPr>
        <p:txBody>
          <a:bodyPr/>
          <a:lstStyle/>
          <a:p>
            <a:pPr marL="432" indent="0">
              <a:buNone/>
            </a:pPr>
            <a:r>
              <a:rPr lang="en-US" b="1" dirty="0"/>
              <a:t>Figure 4-18: </a:t>
            </a:r>
            <a:r>
              <a:rPr lang="en-US" dirty="0"/>
              <a:t>The area of support for a baseball team is an example of a functional region.  The Yankees and Red Sox have support in regions far beyond the Northeast.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035" y="2686937"/>
            <a:ext cx="6113930" cy="3761162"/>
          </a:xfrm>
          <a:prstGeom prst="rect">
            <a:avLst/>
          </a:prstGeom>
        </p:spPr>
      </p:pic>
      <p:sp>
        <p:nvSpPr>
          <p:cNvPr id="10" name="Rectangle 5"/>
          <p:cNvSpPr>
            <a:spLocks noChangeArrowheads="1"/>
          </p:cNvSpPr>
          <p:nvPr/>
        </p:nvSpPr>
        <p:spPr bwMode="auto">
          <a:xfrm>
            <a:off x="4486275" y="3411538"/>
            <a:ext cx="36227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glow rad="63500">
                    <a:schemeClr val="bg1">
                      <a:alpha val="60000"/>
                    </a:schemeClr>
                  </a:glow>
                </a:effectLst>
                <a:latin typeface="+mj-lt"/>
              </a:rPr>
              <a:t>Twins</a:t>
            </a:r>
            <a:endParaRPr kumimoji="0" lang="en-US" altLang="en-US" sz="1200" b="0" i="0" u="none" strike="noStrike" cap="none" normalizeH="0" baseline="0" smtClean="0">
              <a:ln>
                <a:noFill/>
              </a:ln>
              <a:solidFill>
                <a:schemeClr val="tx1"/>
              </a:solidFill>
              <a:effectLst>
                <a:glow rad="63500">
                  <a:schemeClr val="bg1">
                    <a:alpha val="60000"/>
                  </a:schemeClr>
                </a:glow>
              </a:effectLst>
              <a:latin typeface="+mj-lt"/>
            </a:endParaRPr>
          </a:p>
        </p:txBody>
      </p:sp>
      <p:sp>
        <p:nvSpPr>
          <p:cNvPr id="11" name="Rectangle 6"/>
          <p:cNvSpPr>
            <a:spLocks noChangeArrowheads="1"/>
          </p:cNvSpPr>
          <p:nvPr/>
        </p:nvSpPr>
        <p:spPr bwMode="auto">
          <a:xfrm>
            <a:off x="4921250" y="3643313"/>
            <a:ext cx="50334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glow rad="63500">
                    <a:schemeClr val="bg1">
                      <a:alpha val="60000"/>
                    </a:schemeClr>
                  </a:glow>
                </a:effectLst>
                <a:latin typeface="+mj-lt"/>
              </a:rPr>
              <a:t>Brewers</a:t>
            </a:r>
            <a:endParaRPr kumimoji="0" lang="en-US" altLang="en-US" sz="1200" b="0" i="0" u="none" strike="noStrike" cap="none" normalizeH="0" baseline="0" smtClean="0">
              <a:ln>
                <a:noFill/>
              </a:ln>
              <a:solidFill>
                <a:schemeClr val="tx1"/>
              </a:solidFill>
              <a:effectLst>
                <a:glow rad="63500">
                  <a:schemeClr val="bg1">
                    <a:alpha val="60000"/>
                  </a:schemeClr>
                </a:glow>
              </a:effectLst>
              <a:latin typeface="+mj-lt"/>
            </a:endParaRPr>
          </a:p>
        </p:txBody>
      </p:sp>
      <p:sp>
        <p:nvSpPr>
          <p:cNvPr id="12" name="Rectangle 7"/>
          <p:cNvSpPr>
            <a:spLocks noChangeArrowheads="1"/>
          </p:cNvSpPr>
          <p:nvPr/>
        </p:nvSpPr>
        <p:spPr bwMode="auto">
          <a:xfrm>
            <a:off x="5572125" y="3654425"/>
            <a:ext cx="38311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glow rad="63500">
                    <a:schemeClr val="bg1">
                      <a:alpha val="60000"/>
                    </a:schemeClr>
                  </a:glow>
                </a:effectLst>
                <a:latin typeface="+mj-lt"/>
              </a:rPr>
              <a:t>Tigers</a:t>
            </a:r>
            <a:endParaRPr kumimoji="0" lang="en-US" altLang="en-US" sz="1200" b="0" i="0" u="none" strike="noStrike" cap="none" normalizeH="0" baseline="0" smtClean="0">
              <a:ln>
                <a:noFill/>
              </a:ln>
              <a:solidFill>
                <a:schemeClr val="tx1"/>
              </a:solidFill>
              <a:effectLst>
                <a:glow rad="63500">
                  <a:schemeClr val="bg1">
                    <a:alpha val="60000"/>
                  </a:schemeClr>
                </a:glow>
              </a:effectLst>
              <a:latin typeface="+mj-lt"/>
            </a:endParaRPr>
          </a:p>
        </p:txBody>
      </p:sp>
      <p:sp>
        <p:nvSpPr>
          <p:cNvPr id="13" name="Rectangle 8"/>
          <p:cNvSpPr>
            <a:spLocks noChangeArrowheads="1"/>
          </p:cNvSpPr>
          <p:nvPr/>
        </p:nvSpPr>
        <p:spPr bwMode="auto">
          <a:xfrm>
            <a:off x="6294438" y="3187700"/>
            <a:ext cx="2821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glow rad="63500">
                    <a:schemeClr val="bg1">
                      <a:alpha val="60000"/>
                    </a:schemeClr>
                  </a:glow>
                </a:effectLst>
                <a:latin typeface="+mj-lt"/>
              </a:rPr>
              <a:t>Blue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glow rad="63500">
                    <a:schemeClr val="bg1">
                      <a:alpha val="60000"/>
                    </a:schemeClr>
                  </a:glow>
                </a:effectLst>
                <a:latin typeface="+mj-lt"/>
              </a:rPr>
              <a:t>Jays</a:t>
            </a:r>
            <a:endParaRPr kumimoji="0" lang="en-US" altLang="en-US" sz="1200" b="0"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15" name="Rectangle 10"/>
          <p:cNvSpPr>
            <a:spLocks noChangeArrowheads="1"/>
          </p:cNvSpPr>
          <p:nvPr/>
        </p:nvSpPr>
        <p:spPr bwMode="auto">
          <a:xfrm>
            <a:off x="5988050" y="4130675"/>
            <a:ext cx="31258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glow rad="63500">
                    <a:schemeClr val="bg1">
                      <a:alpha val="60000"/>
                    </a:schemeClr>
                  </a:glow>
                </a:effectLst>
                <a:latin typeface="+mj-lt"/>
              </a:rPr>
              <a:t>Reds</a:t>
            </a:r>
            <a:endParaRPr kumimoji="0" lang="en-US" altLang="en-US" sz="1200" b="0" i="0" u="none" strike="noStrike" cap="none" normalizeH="0" baseline="0" smtClean="0">
              <a:ln>
                <a:noFill/>
              </a:ln>
              <a:solidFill>
                <a:schemeClr val="tx1"/>
              </a:solidFill>
              <a:effectLst>
                <a:glow rad="63500">
                  <a:schemeClr val="bg1">
                    <a:alpha val="60000"/>
                  </a:schemeClr>
                </a:glow>
              </a:effectLst>
              <a:latin typeface="+mj-lt"/>
            </a:endParaRPr>
          </a:p>
        </p:txBody>
      </p:sp>
      <p:sp>
        <p:nvSpPr>
          <p:cNvPr id="16" name="Rectangle 11"/>
          <p:cNvSpPr>
            <a:spLocks noChangeArrowheads="1"/>
          </p:cNvSpPr>
          <p:nvPr/>
        </p:nvSpPr>
        <p:spPr bwMode="auto">
          <a:xfrm>
            <a:off x="5573713" y="4968875"/>
            <a:ext cx="4247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glow rad="63500">
                    <a:schemeClr val="bg1">
                      <a:alpha val="60000"/>
                    </a:schemeClr>
                  </a:glow>
                </a:effectLst>
                <a:latin typeface="+mj-lt"/>
              </a:rPr>
              <a:t>Braves</a:t>
            </a:r>
            <a:endParaRPr kumimoji="0" lang="en-US" altLang="en-US" sz="1200" b="0"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17" name="Rectangle 12"/>
          <p:cNvSpPr>
            <a:spLocks noChangeArrowheads="1"/>
          </p:cNvSpPr>
          <p:nvPr/>
        </p:nvSpPr>
        <p:spPr bwMode="auto">
          <a:xfrm>
            <a:off x="3988910" y="5275951"/>
            <a:ext cx="51135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glow rad="63500">
                    <a:schemeClr val="bg1">
                      <a:alpha val="60000"/>
                    </a:schemeClr>
                  </a:glow>
                </a:effectLst>
                <a:latin typeface="+mj-lt"/>
              </a:rPr>
              <a:t>Rangers</a:t>
            </a:r>
            <a:endParaRPr kumimoji="0" lang="en-US" altLang="en-US" sz="1200" b="0" i="0" u="none" strike="noStrike" cap="none" normalizeH="0" baseline="0" smtClean="0">
              <a:ln>
                <a:noFill/>
              </a:ln>
              <a:solidFill>
                <a:schemeClr val="tx1"/>
              </a:solidFill>
              <a:effectLst>
                <a:glow rad="63500">
                  <a:schemeClr val="bg1">
                    <a:alpha val="60000"/>
                  </a:schemeClr>
                </a:glow>
              </a:effectLst>
              <a:latin typeface="+mj-lt"/>
            </a:endParaRPr>
          </a:p>
        </p:txBody>
      </p:sp>
      <p:sp>
        <p:nvSpPr>
          <p:cNvPr id="18" name="Rectangle 13"/>
          <p:cNvSpPr>
            <a:spLocks noChangeArrowheads="1"/>
          </p:cNvSpPr>
          <p:nvPr/>
        </p:nvSpPr>
        <p:spPr bwMode="auto">
          <a:xfrm>
            <a:off x="6075363" y="5775325"/>
            <a:ext cx="3045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glow rad="63500">
                    <a:schemeClr val="bg1">
                      <a:alpha val="60000"/>
                    </a:schemeClr>
                  </a:glow>
                </a:effectLst>
                <a:latin typeface="+mj-lt"/>
              </a:rPr>
              <a:t>Rays</a:t>
            </a:r>
            <a:endParaRPr kumimoji="0" lang="en-US" altLang="en-US" sz="1200" b="0" i="0" u="none" strike="noStrike" cap="none" normalizeH="0" baseline="0" smtClean="0">
              <a:ln>
                <a:noFill/>
              </a:ln>
              <a:solidFill>
                <a:schemeClr val="tx1"/>
              </a:solidFill>
              <a:effectLst>
                <a:glow rad="63500">
                  <a:schemeClr val="bg1">
                    <a:alpha val="60000"/>
                  </a:schemeClr>
                </a:glow>
              </a:effectLst>
              <a:latin typeface="+mj-lt"/>
            </a:endParaRPr>
          </a:p>
        </p:txBody>
      </p:sp>
      <p:sp>
        <p:nvSpPr>
          <p:cNvPr id="19" name="Rectangle 14"/>
          <p:cNvSpPr>
            <a:spLocks noChangeArrowheads="1"/>
          </p:cNvSpPr>
          <p:nvPr/>
        </p:nvSpPr>
        <p:spPr bwMode="auto">
          <a:xfrm>
            <a:off x="6859588" y="5924550"/>
            <a:ext cx="44723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glow rad="63500">
                    <a:schemeClr val="bg1">
                      <a:alpha val="60000"/>
                    </a:schemeClr>
                  </a:glow>
                </a:effectLst>
                <a:latin typeface="+mj-lt"/>
              </a:rPr>
              <a:t>Marlins</a:t>
            </a:r>
            <a:endParaRPr kumimoji="0" lang="en-US" altLang="en-US" sz="1200" b="0" i="0" u="none" strike="noStrike" cap="none" normalizeH="0" baseline="0" smtClean="0">
              <a:ln>
                <a:noFill/>
              </a:ln>
              <a:solidFill>
                <a:schemeClr val="tx1"/>
              </a:solidFill>
              <a:effectLst>
                <a:glow rad="63500">
                  <a:schemeClr val="bg1">
                    <a:alpha val="60000"/>
                  </a:schemeClr>
                </a:glow>
              </a:effectLst>
              <a:latin typeface="+mj-lt"/>
            </a:endParaRPr>
          </a:p>
        </p:txBody>
      </p:sp>
      <p:sp>
        <p:nvSpPr>
          <p:cNvPr id="20" name="Rectangle 15"/>
          <p:cNvSpPr>
            <a:spLocks noChangeArrowheads="1"/>
          </p:cNvSpPr>
          <p:nvPr/>
        </p:nvSpPr>
        <p:spPr bwMode="auto">
          <a:xfrm>
            <a:off x="4362450" y="5619750"/>
            <a:ext cx="40556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glow rad="63500">
                    <a:schemeClr val="bg1">
                      <a:alpha val="60000"/>
                    </a:schemeClr>
                  </a:glow>
                </a:effectLst>
                <a:latin typeface="+mj-lt"/>
              </a:rPr>
              <a:t>Astros</a:t>
            </a:r>
            <a:endParaRPr kumimoji="0" lang="en-US" altLang="en-US" sz="1200" b="0"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21" name="Rectangle 16"/>
          <p:cNvSpPr>
            <a:spLocks noChangeArrowheads="1"/>
          </p:cNvSpPr>
          <p:nvPr/>
        </p:nvSpPr>
        <p:spPr bwMode="auto">
          <a:xfrm>
            <a:off x="5156200" y="3790950"/>
            <a:ext cx="32060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glow rad="63500">
                    <a:schemeClr val="bg1">
                      <a:alpha val="60000"/>
                    </a:schemeClr>
                  </a:glow>
                </a:effectLst>
                <a:latin typeface="+mj-lt"/>
              </a:rPr>
              <a:t>Cubs</a:t>
            </a:r>
            <a:endParaRPr kumimoji="0" lang="en-US" altLang="en-US" sz="1200" b="0"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22" name="Rectangle 17"/>
          <p:cNvSpPr>
            <a:spLocks noChangeArrowheads="1"/>
          </p:cNvSpPr>
          <p:nvPr/>
        </p:nvSpPr>
        <p:spPr bwMode="auto">
          <a:xfrm>
            <a:off x="4862513" y="3937000"/>
            <a:ext cx="61875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glow rad="63500">
                    <a:schemeClr val="bg1">
                      <a:alpha val="60000"/>
                    </a:schemeClr>
                  </a:glow>
                </a:effectLst>
                <a:latin typeface="+mj-lt"/>
              </a:rPr>
              <a:t>White Sox</a:t>
            </a:r>
            <a:endParaRPr kumimoji="0" lang="en-US" altLang="en-US" sz="1200" b="0"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23" name="Rectangle 18"/>
          <p:cNvSpPr>
            <a:spLocks noChangeArrowheads="1"/>
          </p:cNvSpPr>
          <p:nvPr/>
        </p:nvSpPr>
        <p:spPr bwMode="auto">
          <a:xfrm>
            <a:off x="4375150" y="4276725"/>
            <a:ext cx="41838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glow rad="63500">
                    <a:schemeClr val="bg1">
                      <a:alpha val="60000"/>
                    </a:schemeClr>
                  </a:glow>
                </a:effectLst>
                <a:latin typeface="+mj-lt"/>
              </a:rPr>
              <a:t>Royals</a:t>
            </a:r>
            <a:endParaRPr kumimoji="0" lang="en-US" altLang="en-US" sz="1200" b="0" i="0" u="none" strike="noStrike" cap="none" normalizeH="0" baseline="0" smtClean="0">
              <a:ln>
                <a:noFill/>
              </a:ln>
              <a:solidFill>
                <a:schemeClr val="tx1"/>
              </a:solidFill>
              <a:effectLst>
                <a:glow rad="63500">
                  <a:schemeClr val="bg1">
                    <a:alpha val="60000"/>
                  </a:schemeClr>
                </a:glow>
              </a:effectLst>
              <a:latin typeface="+mj-lt"/>
            </a:endParaRPr>
          </a:p>
        </p:txBody>
      </p:sp>
      <p:sp>
        <p:nvSpPr>
          <p:cNvPr id="24" name="Rectangle 19"/>
          <p:cNvSpPr>
            <a:spLocks noChangeArrowheads="1"/>
          </p:cNvSpPr>
          <p:nvPr/>
        </p:nvSpPr>
        <p:spPr bwMode="auto">
          <a:xfrm>
            <a:off x="3117850" y="4249738"/>
            <a:ext cx="4889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glow rad="63500">
                    <a:schemeClr val="bg1">
                      <a:alpha val="60000"/>
                    </a:schemeClr>
                  </a:glow>
                </a:effectLst>
                <a:latin typeface="+mj-lt"/>
              </a:rPr>
              <a:t>Rockies</a:t>
            </a:r>
            <a:endParaRPr kumimoji="0" lang="en-US" altLang="en-US" sz="1200" b="0"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25" name="Rectangle 20"/>
          <p:cNvSpPr>
            <a:spLocks noChangeArrowheads="1"/>
          </p:cNvSpPr>
          <p:nvPr/>
        </p:nvSpPr>
        <p:spPr bwMode="auto">
          <a:xfrm>
            <a:off x="4741863" y="4479925"/>
            <a:ext cx="58189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glow rad="63500">
                    <a:schemeClr val="bg1">
                      <a:alpha val="60000"/>
                    </a:schemeClr>
                  </a:glow>
                </a:effectLst>
                <a:latin typeface="+mj-lt"/>
              </a:rPr>
              <a:t>Cardinals</a:t>
            </a:r>
            <a:endParaRPr kumimoji="0" lang="en-US" altLang="en-US" sz="1200" b="0"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26" name="Rectangle 21"/>
          <p:cNvSpPr>
            <a:spLocks noChangeArrowheads="1"/>
          </p:cNvSpPr>
          <p:nvPr/>
        </p:nvSpPr>
        <p:spPr bwMode="auto">
          <a:xfrm>
            <a:off x="6442075" y="3854450"/>
            <a:ext cx="4247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glow rad="63500">
                    <a:schemeClr val="bg1">
                      <a:alpha val="60000"/>
                    </a:schemeClr>
                  </a:glow>
                </a:effectLst>
                <a:latin typeface="+mj-lt"/>
              </a:rPr>
              <a:t>Pirates</a:t>
            </a:r>
            <a:endParaRPr kumimoji="0" lang="en-US" altLang="en-US" sz="1200" b="0" i="0" u="none" strike="noStrike" cap="none" normalizeH="0" baseline="0" smtClean="0">
              <a:ln>
                <a:noFill/>
              </a:ln>
              <a:solidFill>
                <a:schemeClr val="tx1"/>
              </a:solidFill>
              <a:effectLst>
                <a:glow rad="63500">
                  <a:schemeClr val="bg1">
                    <a:alpha val="60000"/>
                  </a:schemeClr>
                </a:glow>
              </a:effectLst>
              <a:latin typeface="+mj-lt"/>
            </a:endParaRPr>
          </a:p>
        </p:txBody>
      </p:sp>
      <p:sp>
        <p:nvSpPr>
          <p:cNvPr id="27" name="Rectangle 22"/>
          <p:cNvSpPr>
            <a:spLocks noChangeArrowheads="1"/>
          </p:cNvSpPr>
          <p:nvPr/>
        </p:nvSpPr>
        <p:spPr bwMode="auto">
          <a:xfrm>
            <a:off x="5683250" y="3854450"/>
            <a:ext cx="44723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glow rad="63500">
                    <a:schemeClr val="bg1">
                      <a:alpha val="60000"/>
                    </a:schemeClr>
                  </a:glow>
                </a:effectLst>
                <a:latin typeface="+mj-lt"/>
              </a:rPr>
              <a:t>Indians</a:t>
            </a:r>
            <a:endParaRPr kumimoji="0" lang="en-US" altLang="en-US" sz="1200" b="0" i="0" u="none" strike="noStrike" cap="none" normalizeH="0" baseline="0" smtClean="0">
              <a:ln>
                <a:noFill/>
              </a:ln>
              <a:solidFill>
                <a:schemeClr val="tx1"/>
              </a:solidFill>
              <a:effectLst>
                <a:glow rad="63500">
                  <a:schemeClr val="bg1">
                    <a:alpha val="60000"/>
                  </a:schemeClr>
                </a:glow>
              </a:effectLst>
              <a:latin typeface="+mj-lt"/>
            </a:endParaRPr>
          </a:p>
        </p:txBody>
      </p:sp>
      <p:sp>
        <p:nvSpPr>
          <p:cNvPr id="28" name="Rectangle 23"/>
          <p:cNvSpPr>
            <a:spLocks noChangeArrowheads="1"/>
          </p:cNvSpPr>
          <p:nvPr/>
        </p:nvSpPr>
        <p:spPr bwMode="auto">
          <a:xfrm>
            <a:off x="7043738" y="3611563"/>
            <a:ext cx="51616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glow rad="63500">
                    <a:schemeClr val="bg1">
                      <a:alpha val="60000"/>
                    </a:schemeClr>
                  </a:glow>
                </a:effectLst>
                <a:latin typeface="+mj-lt"/>
              </a:rPr>
              <a:t>Yankees</a:t>
            </a:r>
            <a:endParaRPr kumimoji="0" lang="en-US" altLang="en-US" sz="1200" b="0" i="0" u="none" strike="noStrike" cap="none" normalizeH="0" baseline="0" smtClean="0">
              <a:ln>
                <a:noFill/>
              </a:ln>
              <a:solidFill>
                <a:schemeClr val="tx1"/>
              </a:solidFill>
              <a:effectLst>
                <a:glow rad="63500">
                  <a:schemeClr val="bg1">
                    <a:alpha val="60000"/>
                  </a:schemeClr>
                </a:glow>
              </a:effectLst>
              <a:latin typeface="+mj-lt"/>
            </a:endParaRPr>
          </a:p>
        </p:txBody>
      </p:sp>
      <p:sp>
        <p:nvSpPr>
          <p:cNvPr id="29" name="Rectangle 24"/>
          <p:cNvSpPr>
            <a:spLocks noChangeArrowheads="1"/>
          </p:cNvSpPr>
          <p:nvPr/>
        </p:nvSpPr>
        <p:spPr bwMode="auto">
          <a:xfrm>
            <a:off x="7083425" y="3740150"/>
            <a:ext cx="29174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glow rad="63500">
                    <a:schemeClr val="bg1">
                      <a:alpha val="60000"/>
                    </a:schemeClr>
                  </a:glow>
                </a:effectLst>
                <a:latin typeface="+mj-lt"/>
              </a:rPr>
              <a:t>Mets</a:t>
            </a:r>
            <a:endParaRPr kumimoji="0" lang="en-US" altLang="en-US" sz="1200" b="0" i="0" u="none" strike="noStrike" cap="none" normalizeH="0" baseline="0" smtClean="0">
              <a:ln>
                <a:noFill/>
              </a:ln>
              <a:solidFill>
                <a:schemeClr val="tx1"/>
              </a:solidFill>
              <a:effectLst>
                <a:glow rad="63500">
                  <a:schemeClr val="bg1">
                    <a:alpha val="60000"/>
                  </a:schemeClr>
                </a:glow>
              </a:effectLst>
              <a:latin typeface="+mj-lt"/>
            </a:endParaRPr>
          </a:p>
        </p:txBody>
      </p:sp>
      <p:sp>
        <p:nvSpPr>
          <p:cNvPr id="30" name="Rectangle 25"/>
          <p:cNvSpPr>
            <a:spLocks noChangeArrowheads="1"/>
          </p:cNvSpPr>
          <p:nvPr/>
        </p:nvSpPr>
        <p:spPr bwMode="auto">
          <a:xfrm>
            <a:off x="6969125" y="3868738"/>
            <a:ext cx="44563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glow rad="63500">
                    <a:schemeClr val="bg1">
                      <a:alpha val="60000"/>
                    </a:schemeClr>
                  </a:glow>
                </a:effectLst>
                <a:latin typeface="+mj-lt"/>
              </a:rPr>
              <a:t>Phillies</a:t>
            </a:r>
            <a:endParaRPr kumimoji="0" lang="en-US" altLang="en-US" sz="1200" b="0"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31" name="Rectangle 26"/>
          <p:cNvSpPr>
            <a:spLocks noChangeArrowheads="1"/>
          </p:cNvSpPr>
          <p:nvPr/>
        </p:nvSpPr>
        <p:spPr bwMode="auto">
          <a:xfrm>
            <a:off x="6851650" y="4010025"/>
            <a:ext cx="43922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glow rad="63500">
                    <a:schemeClr val="bg1">
                      <a:alpha val="60000"/>
                    </a:schemeClr>
                  </a:glow>
                </a:effectLst>
                <a:latin typeface="+mj-lt"/>
              </a:rPr>
              <a:t>Orioles</a:t>
            </a:r>
            <a:endParaRPr kumimoji="0" lang="en-US" altLang="en-US" sz="1200" b="0" i="0" u="none" strike="noStrike" cap="none" normalizeH="0" baseline="0" smtClean="0">
              <a:ln>
                <a:noFill/>
              </a:ln>
              <a:solidFill>
                <a:schemeClr val="tx1"/>
              </a:solidFill>
              <a:effectLst>
                <a:glow rad="63500">
                  <a:schemeClr val="bg1">
                    <a:alpha val="60000"/>
                  </a:schemeClr>
                </a:glow>
              </a:effectLst>
              <a:latin typeface="+mj-lt"/>
            </a:endParaRPr>
          </a:p>
        </p:txBody>
      </p:sp>
      <p:sp>
        <p:nvSpPr>
          <p:cNvPr id="32" name="Rectangle 27"/>
          <p:cNvSpPr>
            <a:spLocks noChangeArrowheads="1"/>
          </p:cNvSpPr>
          <p:nvPr/>
        </p:nvSpPr>
        <p:spPr bwMode="auto">
          <a:xfrm>
            <a:off x="6816725" y="4140200"/>
            <a:ext cx="57547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glow rad="63500">
                    <a:schemeClr val="bg1">
                      <a:alpha val="60000"/>
                    </a:schemeClr>
                  </a:glow>
                </a:effectLst>
                <a:latin typeface="+mj-lt"/>
              </a:rPr>
              <a:t>Nationals</a:t>
            </a:r>
            <a:endParaRPr kumimoji="0" lang="en-US" altLang="en-US" sz="1200" b="0" i="0" u="none" strike="noStrike" cap="none" normalizeH="0" baseline="0" smtClean="0">
              <a:ln>
                <a:noFill/>
              </a:ln>
              <a:solidFill>
                <a:schemeClr val="tx1"/>
              </a:solidFill>
              <a:effectLst>
                <a:glow rad="63500">
                  <a:schemeClr val="bg1">
                    <a:alpha val="60000"/>
                  </a:schemeClr>
                </a:glow>
              </a:effectLst>
              <a:latin typeface="+mj-lt"/>
            </a:endParaRPr>
          </a:p>
        </p:txBody>
      </p:sp>
      <p:sp>
        <p:nvSpPr>
          <p:cNvPr id="33" name="Rectangle 28"/>
          <p:cNvSpPr>
            <a:spLocks noChangeArrowheads="1"/>
          </p:cNvSpPr>
          <p:nvPr/>
        </p:nvSpPr>
        <p:spPr bwMode="auto">
          <a:xfrm>
            <a:off x="7286625" y="3241675"/>
            <a:ext cx="2420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glow rad="63500">
                    <a:schemeClr val="bg1">
                      <a:alpha val="60000"/>
                    </a:schemeClr>
                  </a:glow>
                </a:effectLst>
                <a:latin typeface="+mj-lt"/>
              </a:rPr>
              <a:t>Red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glow rad="63500">
                    <a:schemeClr val="bg1">
                      <a:alpha val="60000"/>
                    </a:schemeClr>
                  </a:glow>
                </a:effectLst>
                <a:latin typeface="+mj-lt"/>
              </a:rPr>
              <a:t>Sox</a:t>
            </a:r>
            <a:endParaRPr kumimoji="0" lang="en-US" altLang="en-US" sz="1200" b="0"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35" name="Rectangle 30"/>
          <p:cNvSpPr>
            <a:spLocks noChangeArrowheads="1"/>
          </p:cNvSpPr>
          <p:nvPr/>
        </p:nvSpPr>
        <p:spPr bwMode="auto">
          <a:xfrm>
            <a:off x="2865438" y="5008563"/>
            <a:ext cx="90890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glow rad="63500">
                    <a:schemeClr val="bg1">
                      <a:alpha val="60000"/>
                    </a:schemeClr>
                  </a:glow>
                </a:effectLst>
                <a:latin typeface="+mj-lt"/>
              </a:rPr>
              <a:t>Diamondbacks</a:t>
            </a:r>
            <a:endParaRPr kumimoji="0" lang="en-US" altLang="en-US" sz="1200" b="0" i="0" u="none" strike="noStrike" cap="none" normalizeH="0" baseline="0" smtClean="0">
              <a:ln>
                <a:noFill/>
              </a:ln>
              <a:solidFill>
                <a:schemeClr val="tx1"/>
              </a:solidFill>
              <a:effectLst>
                <a:glow rad="63500">
                  <a:schemeClr val="bg1">
                    <a:alpha val="60000"/>
                  </a:schemeClr>
                </a:glow>
              </a:effectLst>
              <a:latin typeface="+mj-lt"/>
            </a:endParaRPr>
          </a:p>
        </p:txBody>
      </p:sp>
      <p:sp>
        <p:nvSpPr>
          <p:cNvPr id="36" name="Rectangle 31"/>
          <p:cNvSpPr>
            <a:spLocks noChangeArrowheads="1"/>
          </p:cNvSpPr>
          <p:nvPr/>
        </p:nvSpPr>
        <p:spPr bwMode="auto">
          <a:xfrm>
            <a:off x="2147888" y="4786313"/>
            <a:ext cx="51937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glow rad="63500">
                    <a:schemeClr val="bg1">
                      <a:alpha val="60000"/>
                    </a:schemeClr>
                  </a:glow>
                </a:effectLst>
                <a:latin typeface="+mj-lt"/>
              </a:rPr>
              <a:t>Dodgers</a:t>
            </a:r>
            <a:endParaRPr kumimoji="0" lang="en-US" altLang="en-US" sz="1200" b="0" i="0" u="none" strike="noStrike" cap="none" normalizeH="0" baseline="0" smtClean="0">
              <a:ln>
                <a:noFill/>
              </a:ln>
              <a:solidFill>
                <a:schemeClr val="tx1"/>
              </a:solidFill>
              <a:effectLst>
                <a:glow rad="63500">
                  <a:schemeClr val="bg1">
                    <a:alpha val="60000"/>
                  </a:schemeClr>
                </a:glow>
              </a:effectLst>
              <a:latin typeface="+mj-lt"/>
            </a:endParaRPr>
          </a:p>
        </p:txBody>
      </p:sp>
      <p:sp>
        <p:nvSpPr>
          <p:cNvPr id="37" name="Rectangle 32"/>
          <p:cNvSpPr>
            <a:spLocks noChangeArrowheads="1"/>
          </p:cNvSpPr>
          <p:nvPr/>
        </p:nvSpPr>
        <p:spPr bwMode="auto">
          <a:xfrm>
            <a:off x="1627188" y="4937125"/>
            <a:ext cx="42639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glow rad="63500">
                    <a:schemeClr val="bg1">
                      <a:alpha val="60000"/>
                    </a:schemeClr>
                  </a:glow>
                </a:effectLst>
                <a:latin typeface="+mj-lt"/>
              </a:rPr>
              <a:t>Angels</a:t>
            </a:r>
            <a:endParaRPr kumimoji="0" lang="en-US" altLang="en-US" sz="1200" b="0"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38" name="Rectangle 33"/>
          <p:cNvSpPr>
            <a:spLocks noChangeArrowheads="1"/>
          </p:cNvSpPr>
          <p:nvPr/>
        </p:nvSpPr>
        <p:spPr bwMode="auto">
          <a:xfrm>
            <a:off x="1665288" y="5081588"/>
            <a:ext cx="4247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glow rad="63500">
                    <a:schemeClr val="bg1">
                      <a:alpha val="60000"/>
                    </a:schemeClr>
                  </a:glow>
                </a:effectLst>
                <a:latin typeface="+mj-lt"/>
              </a:rPr>
              <a:t>Padres</a:t>
            </a:r>
            <a:endParaRPr kumimoji="0" lang="en-US" altLang="en-US" sz="1200" b="0"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39" name="Rectangle 34"/>
          <p:cNvSpPr>
            <a:spLocks noChangeArrowheads="1"/>
          </p:cNvSpPr>
          <p:nvPr/>
        </p:nvSpPr>
        <p:spPr bwMode="auto">
          <a:xfrm>
            <a:off x="1697038" y="4111625"/>
            <a:ext cx="39754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glow rad="63500">
                    <a:schemeClr val="bg1">
                      <a:alpha val="60000"/>
                    </a:schemeClr>
                  </a:glow>
                </a:effectLst>
                <a:latin typeface="+mj-lt"/>
              </a:rPr>
              <a:t>Giants</a:t>
            </a:r>
            <a:endParaRPr kumimoji="0" lang="en-US" altLang="en-US" sz="1200" b="0" i="0" u="none" strike="noStrike" cap="none" normalizeH="0" baseline="0" smtClean="0">
              <a:ln>
                <a:noFill/>
              </a:ln>
              <a:solidFill>
                <a:schemeClr val="tx1"/>
              </a:solidFill>
              <a:effectLst>
                <a:glow rad="63500">
                  <a:schemeClr val="bg1">
                    <a:alpha val="60000"/>
                  </a:schemeClr>
                </a:glow>
              </a:effectLst>
              <a:latin typeface="+mj-lt"/>
            </a:endParaRPr>
          </a:p>
        </p:txBody>
      </p:sp>
      <p:sp>
        <p:nvSpPr>
          <p:cNvPr id="40" name="Rectangle 35"/>
          <p:cNvSpPr>
            <a:spLocks noChangeArrowheads="1"/>
          </p:cNvSpPr>
          <p:nvPr/>
        </p:nvSpPr>
        <p:spPr bwMode="auto">
          <a:xfrm>
            <a:off x="2136775" y="2892425"/>
            <a:ext cx="5321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glow rad="63500">
                    <a:schemeClr val="bg1">
                      <a:alpha val="60000"/>
                    </a:schemeClr>
                  </a:glow>
                </a:effectLst>
                <a:latin typeface="+mj-lt"/>
              </a:rPr>
              <a:t>Mariners</a:t>
            </a:r>
            <a:endParaRPr kumimoji="0" lang="en-US" altLang="en-US" sz="1200" b="0"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41" name="Rectangle 36"/>
          <p:cNvSpPr>
            <a:spLocks noChangeArrowheads="1"/>
          </p:cNvSpPr>
          <p:nvPr/>
        </p:nvSpPr>
        <p:spPr bwMode="auto">
          <a:xfrm>
            <a:off x="1855788" y="4267200"/>
            <a:ext cx="54021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glow rad="63500">
                    <a:schemeClr val="bg1">
                      <a:alpha val="60000"/>
                    </a:schemeClr>
                  </a:glow>
                </a:effectLst>
                <a:latin typeface="+mj-lt"/>
              </a:rPr>
              <a:t>Athletics</a:t>
            </a:r>
            <a:endParaRPr kumimoji="0" lang="en-US" altLang="en-US" sz="1200" b="0" i="0" u="none" strike="noStrike" cap="none" normalizeH="0" baseline="0" dirty="0" smtClean="0">
              <a:ln>
                <a:noFill/>
              </a:ln>
              <a:solidFill>
                <a:schemeClr val="tx1"/>
              </a:solidFill>
              <a:effectLst>
                <a:glow rad="63500">
                  <a:schemeClr val="bg1">
                    <a:alpha val="60000"/>
                  </a:schemeClr>
                </a:glow>
              </a:effectLst>
              <a:latin typeface="+mj-lt"/>
            </a:endParaRPr>
          </a:p>
        </p:txBody>
      </p:sp>
    </p:spTree>
    <p:extLst>
      <p:ext uri="{BB962C8B-B14F-4D97-AF65-F5344CB8AC3E}">
        <p14:creationId xmlns:p14="http://schemas.microsoft.com/office/powerpoint/2010/main" val="2142182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8F940-9B3D-4483-875E-D23BB08654E9}"/>
              </a:ext>
            </a:extLst>
          </p:cNvPr>
          <p:cNvSpPr>
            <a:spLocks noGrp="1"/>
          </p:cNvSpPr>
          <p:nvPr>
            <p:ph type="title"/>
          </p:nvPr>
        </p:nvSpPr>
        <p:spPr/>
        <p:txBody>
          <a:bodyPr/>
          <a:lstStyle/>
          <a:p>
            <a:r>
              <a:rPr lang="en-US" sz="3400" dirty="0"/>
              <a:t>4.2.3 Distribution of Folk </a:t>
            </a:r>
            <a:r>
              <a:rPr lang="en-US" sz="3400" dirty="0" smtClean="0"/>
              <a:t>and </a:t>
            </a:r>
            <a:r>
              <a:rPr lang="en-US" sz="3400" dirty="0"/>
              <a:t>Popular Clothing </a:t>
            </a:r>
            <a:r>
              <a:rPr lang="en-US" sz="2000" b="0" dirty="0"/>
              <a:t>(1 of 5)</a:t>
            </a:r>
          </a:p>
        </p:txBody>
      </p:sp>
      <p:sp>
        <p:nvSpPr>
          <p:cNvPr id="3" name="Content Placeholder 2">
            <a:extLst>
              <a:ext uri="{FF2B5EF4-FFF2-40B4-BE49-F238E27FC236}">
                <a16:creationId xmlns:a16="http://schemas.microsoft.com/office/drawing/2014/main" id="{81711309-8F7F-4E36-9850-98928DF1E5E0}"/>
              </a:ext>
            </a:extLst>
          </p:cNvPr>
          <p:cNvSpPr>
            <a:spLocks noGrp="1"/>
          </p:cNvSpPr>
          <p:nvPr>
            <p:ph sz="quarter" idx="13"/>
          </p:nvPr>
        </p:nvSpPr>
        <p:spPr/>
        <p:txBody>
          <a:bodyPr/>
          <a:lstStyle/>
          <a:p>
            <a:r>
              <a:rPr lang="en-US" dirty="0"/>
              <a:t>Folk clothing may reflect environmental or cultural factors, including religious tradition</a:t>
            </a:r>
          </a:p>
          <a:p>
            <a:r>
              <a:rPr lang="en-US" dirty="0"/>
              <a:t>Popular clothing reflects occupation and income</a:t>
            </a:r>
          </a:p>
        </p:txBody>
      </p:sp>
    </p:spTree>
    <p:extLst>
      <p:ext uri="{BB962C8B-B14F-4D97-AF65-F5344CB8AC3E}">
        <p14:creationId xmlns:p14="http://schemas.microsoft.com/office/powerpoint/2010/main" val="30720584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8F940-9B3D-4483-875E-D23BB08654E9}"/>
              </a:ext>
            </a:extLst>
          </p:cNvPr>
          <p:cNvSpPr>
            <a:spLocks noGrp="1"/>
          </p:cNvSpPr>
          <p:nvPr>
            <p:ph type="title"/>
          </p:nvPr>
        </p:nvSpPr>
        <p:spPr/>
        <p:txBody>
          <a:bodyPr/>
          <a:lstStyle/>
          <a:p>
            <a:r>
              <a:rPr lang="en-US" sz="3400" dirty="0"/>
              <a:t>4.2.3 Distribution of Folk </a:t>
            </a:r>
            <a:r>
              <a:rPr lang="en-US" sz="3400" dirty="0" smtClean="0"/>
              <a:t>and </a:t>
            </a:r>
            <a:r>
              <a:rPr lang="en-US" sz="3400" dirty="0"/>
              <a:t>Popular Clothing </a:t>
            </a:r>
            <a:r>
              <a:rPr lang="en-US" sz="2000" b="0" dirty="0"/>
              <a:t>(2 of 5)</a:t>
            </a:r>
          </a:p>
        </p:txBody>
      </p:sp>
      <p:sp>
        <p:nvSpPr>
          <p:cNvPr id="3" name="Content Placeholder 2">
            <a:extLst>
              <a:ext uri="{FF2B5EF4-FFF2-40B4-BE49-F238E27FC236}">
                <a16:creationId xmlns:a16="http://schemas.microsoft.com/office/drawing/2014/main" id="{81711309-8F7F-4E36-9850-98928DF1E5E0}"/>
              </a:ext>
            </a:extLst>
          </p:cNvPr>
          <p:cNvSpPr>
            <a:spLocks noGrp="1"/>
          </p:cNvSpPr>
          <p:nvPr>
            <p:ph sz="quarter" idx="13"/>
          </p:nvPr>
        </p:nvSpPr>
        <p:spPr>
          <a:xfrm>
            <a:off x="457200" y="1556327"/>
            <a:ext cx="3981705" cy="1137754"/>
          </a:xfrm>
        </p:spPr>
        <p:txBody>
          <a:bodyPr/>
          <a:lstStyle/>
          <a:p>
            <a:pPr marL="432" indent="0">
              <a:buNone/>
            </a:pPr>
            <a:r>
              <a:rPr lang="en-US" b="1" dirty="0" smtClean="0">
                <a:solidFill>
                  <a:schemeClr val="tx1"/>
                </a:solidFill>
              </a:rPr>
              <a:t>Figure </a:t>
            </a:r>
            <a:r>
              <a:rPr lang="en-US" b="1" dirty="0">
                <a:solidFill>
                  <a:schemeClr val="tx1"/>
                </a:solidFill>
              </a:rPr>
              <a:t>4-20:</a:t>
            </a:r>
            <a:r>
              <a:rPr lang="en-US" dirty="0">
                <a:solidFill>
                  <a:schemeClr val="tx1"/>
                </a:solidFill>
              </a:rPr>
              <a:t> 4-20 and 4-21: Wooden shoes are a Dutch folk clothing custom (left). Jews (a) and Muslims (b) may customarily wear modest black clothes. </a:t>
            </a:r>
          </a:p>
        </p:txBody>
      </p:sp>
      <p:pic>
        <p:nvPicPr>
          <p:cNvPr id="6" name="Picture 5" descr="A Dutch person with wooden shoes.">
            <a:extLst>
              <a:ext uri="{FF2B5EF4-FFF2-40B4-BE49-F238E27FC236}">
                <a16:creationId xmlns:a16="http://schemas.microsoft.com/office/drawing/2014/main" id="{54C1802F-71C7-494B-8479-F5FBD0C6FD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362" y="3984605"/>
            <a:ext cx="3325289" cy="2220819"/>
          </a:xfrm>
          <a:prstGeom prst="rect">
            <a:avLst/>
          </a:prstGeom>
        </p:spPr>
      </p:pic>
      <p:sp>
        <p:nvSpPr>
          <p:cNvPr id="4" name="Content Placeholder 3">
            <a:extLst>
              <a:ext uri="{FF2B5EF4-FFF2-40B4-BE49-F238E27FC236}">
                <a16:creationId xmlns:a16="http://schemas.microsoft.com/office/drawing/2014/main" id="{22A08703-1246-4D48-8202-AF1D5DB64F1F}"/>
              </a:ext>
            </a:extLst>
          </p:cNvPr>
          <p:cNvSpPr>
            <a:spLocks noGrp="1"/>
          </p:cNvSpPr>
          <p:nvPr>
            <p:ph sz="quarter" idx="14"/>
          </p:nvPr>
        </p:nvSpPr>
        <p:spPr>
          <a:xfrm>
            <a:off x="4974408" y="1561472"/>
            <a:ext cx="3811710" cy="2223127"/>
          </a:xfrm>
        </p:spPr>
        <p:txBody>
          <a:bodyPr/>
          <a:lstStyle/>
          <a:p>
            <a:pPr marL="432" indent="0">
              <a:buNone/>
            </a:pPr>
            <a:r>
              <a:rPr lang="en-US" b="1" dirty="0" smtClean="0">
                <a:solidFill>
                  <a:schemeClr val="tx1"/>
                </a:solidFill>
              </a:rPr>
              <a:t>Figure </a:t>
            </a:r>
            <a:r>
              <a:rPr lang="en-US" b="1" dirty="0">
                <a:solidFill>
                  <a:schemeClr val="tx1"/>
                </a:solidFill>
              </a:rPr>
              <a:t>4-21:</a:t>
            </a:r>
            <a:r>
              <a:rPr lang="en-US" dirty="0">
                <a:solidFill>
                  <a:schemeClr val="tx1"/>
                </a:solidFill>
              </a:rPr>
              <a:t> 4-20 and 4-21: Wooden shoes are a Dutch folk clothing custom (left). Jews (a) and Muslims (b) may customarily wear modest black clothes. </a:t>
            </a:r>
          </a:p>
        </p:txBody>
      </p:sp>
      <p:pic>
        <p:nvPicPr>
          <p:cNvPr id="10" name="Picture 9" descr="Three young Jewish boys walk while wearing traditional dark clothing and brimmed hats. To the right: Three Muslim women walk while wearing dark traditional clothing and head coverings.">
            <a:extLst>
              <a:ext uri="{FF2B5EF4-FFF2-40B4-BE49-F238E27FC236}">
                <a16:creationId xmlns:a16="http://schemas.microsoft.com/office/drawing/2014/main" id="{E73499A0-1FBE-4A74-A5CE-3A5700E32F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6185" y="3984605"/>
            <a:ext cx="3000333" cy="2284319"/>
          </a:xfrm>
          <a:prstGeom prst="rect">
            <a:avLst/>
          </a:prstGeom>
        </p:spPr>
      </p:pic>
    </p:spTree>
    <p:extLst>
      <p:ext uri="{BB962C8B-B14F-4D97-AF65-F5344CB8AC3E}">
        <p14:creationId xmlns:p14="http://schemas.microsoft.com/office/powerpoint/2010/main" val="22152166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8F940-9B3D-4483-875E-D23BB08654E9}"/>
              </a:ext>
            </a:extLst>
          </p:cNvPr>
          <p:cNvSpPr>
            <a:spLocks noGrp="1"/>
          </p:cNvSpPr>
          <p:nvPr>
            <p:ph type="title"/>
          </p:nvPr>
        </p:nvSpPr>
        <p:spPr/>
        <p:txBody>
          <a:bodyPr/>
          <a:lstStyle/>
          <a:p>
            <a:r>
              <a:rPr lang="en-US" sz="3400" dirty="0"/>
              <a:t>4.2.3 Distribution of Folk </a:t>
            </a:r>
            <a:r>
              <a:rPr lang="en-US" sz="3400" dirty="0" smtClean="0"/>
              <a:t>and </a:t>
            </a:r>
            <a:r>
              <a:rPr lang="en-US" sz="3400" dirty="0"/>
              <a:t>Popular Clothing </a:t>
            </a:r>
            <a:r>
              <a:rPr lang="en-US" sz="2000" b="0" dirty="0"/>
              <a:t>(3 of 5)</a:t>
            </a:r>
          </a:p>
        </p:txBody>
      </p:sp>
      <p:sp>
        <p:nvSpPr>
          <p:cNvPr id="3" name="Content Placeholder 2">
            <a:extLst>
              <a:ext uri="{FF2B5EF4-FFF2-40B4-BE49-F238E27FC236}">
                <a16:creationId xmlns:a16="http://schemas.microsoft.com/office/drawing/2014/main" id="{81711309-8F7F-4E36-9850-98928DF1E5E0}"/>
              </a:ext>
            </a:extLst>
          </p:cNvPr>
          <p:cNvSpPr>
            <a:spLocks noGrp="1"/>
          </p:cNvSpPr>
          <p:nvPr>
            <p:ph sz="quarter" idx="13"/>
          </p:nvPr>
        </p:nvSpPr>
        <p:spPr>
          <a:xfrm>
            <a:off x="457200" y="1556326"/>
            <a:ext cx="8229600" cy="1097974"/>
          </a:xfrm>
        </p:spPr>
        <p:txBody>
          <a:bodyPr/>
          <a:lstStyle/>
          <a:p>
            <a:pPr marL="432" indent="0">
              <a:buNone/>
            </a:pPr>
            <a:r>
              <a:rPr lang="en-US" b="1" dirty="0"/>
              <a:t>Figure 4-22: </a:t>
            </a:r>
            <a:r>
              <a:rPr lang="en-US" dirty="0"/>
              <a:t>Countries in red had some level of government prevention of women from wearing religious attire in certain circumstances in 2012–2013.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400" y="2808978"/>
            <a:ext cx="6570434" cy="3410460"/>
          </a:xfrm>
          <a:prstGeom prst="rect">
            <a:avLst/>
          </a:prstGeom>
        </p:spPr>
      </p:pic>
      <p:sp>
        <p:nvSpPr>
          <p:cNvPr id="10" name="Rectangle 5"/>
          <p:cNvSpPr>
            <a:spLocks noChangeArrowheads="1"/>
          </p:cNvSpPr>
          <p:nvPr/>
        </p:nvSpPr>
        <p:spPr bwMode="auto">
          <a:xfrm>
            <a:off x="2830513" y="6183313"/>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100°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11" name="Rectangle 6"/>
          <p:cNvSpPr>
            <a:spLocks noChangeArrowheads="1"/>
          </p:cNvSpPr>
          <p:nvPr/>
        </p:nvSpPr>
        <p:spPr bwMode="auto">
          <a:xfrm>
            <a:off x="1381125" y="3870325"/>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40°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12" name="Rectangle 7"/>
          <p:cNvSpPr>
            <a:spLocks noChangeArrowheads="1"/>
          </p:cNvSpPr>
          <p:nvPr/>
        </p:nvSpPr>
        <p:spPr bwMode="auto">
          <a:xfrm>
            <a:off x="1341438" y="4348163"/>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20°</a:t>
            </a:r>
            <a:endParaRPr kumimoji="0" lang="en-US" altLang="en-US" sz="1800" b="1" i="0" u="none" strike="noStrike" cap="none" normalizeH="0" baseline="0" dirty="0" smtClean="0">
              <a:ln>
                <a:noFill/>
              </a:ln>
              <a:solidFill>
                <a:schemeClr val="tx1"/>
              </a:solidFill>
              <a:effectLst>
                <a:glow rad="50800">
                  <a:schemeClr val="bg1"/>
                </a:glow>
              </a:effectLst>
              <a:latin typeface="+mj-lt"/>
            </a:endParaRPr>
          </a:p>
        </p:txBody>
      </p:sp>
      <p:sp>
        <p:nvSpPr>
          <p:cNvPr id="13" name="Rectangle 8"/>
          <p:cNvSpPr>
            <a:spLocks noChangeArrowheads="1"/>
          </p:cNvSpPr>
          <p:nvPr/>
        </p:nvSpPr>
        <p:spPr bwMode="auto">
          <a:xfrm>
            <a:off x="3789363" y="6170613"/>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40°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14" name="Rectangle 9"/>
          <p:cNvSpPr>
            <a:spLocks noChangeArrowheads="1"/>
          </p:cNvSpPr>
          <p:nvPr/>
        </p:nvSpPr>
        <p:spPr bwMode="auto">
          <a:xfrm>
            <a:off x="5033963" y="6165850"/>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40°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15" name="Rectangle 10"/>
          <p:cNvSpPr>
            <a:spLocks noChangeArrowheads="1"/>
          </p:cNvSpPr>
          <p:nvPr/>
        </p:nvSpPr>
        <p:spPr bwMode="auto">
          <a:xfrm>
            <a:off x="4075113" y="6169025"/>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20°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16" name="Rectangle 11"/>
          <p:cNvSpPr>
            <a:spLocks noChangeArrowheads="1"/>
          </p:cNvSpPr>
          <p:nvPr/>
        </p:nvSpPr>
        <p:spPr bwMode="auto">
          <a:xfrm>
            <a:off x="4719638" y="6169025"/>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20°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17" name="Rectangle 12"/>
          <p:cNvSpPr>
            <a:spLocks noChangeArrowheads="1"/>
          </p:cNvSpPr>
          <p:nvPr/>
        </p:nvSpPr>
        <p:spPr bwMode="auto">
          <a:xfrm>
            <a:off x="7789863" y="4794250"/>
            <a:ext cx="8496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0°</a:t>
            </a:r>
            <a:endParaRPr kumimoji="0" lang="en-US" altLang="en-US" sz="1800" b="1" i="0" u="none" strike="noStrike" cap="none" normalizeH="0" baseline="0" dirty="0" smtClean="0">
              <a:ln>
                <a:noFill/>
              </a:ln>
              <a:solidFill>
                <a:schemeClr val="tx1"/>
              </a:solidFill>
              <a:effectLst>
                <a:glow rad="50800">
                  <a:schemeClr val="bg1"/>
                </a:glow>
              </a:effectLst>
              <a:latin typeface="+mj-lt"/>
            </a:endParaRPr>
          </a:p>
        </p:txBody>
      </p:sp>
      <p:sp>
        <p:nvSpPr>
          <p:cNvPr id="18" name="Rectangle 13"/>
          <p:cNvSpPr>
            <a:spLocks noChangeArrowheads="1"/>
          </p:cNvSpPr>
          <p:nvPr/>
        </p:nvSpPr>
        <p:spPr bwMode="auto">
          <a:xfrm>
            <a:off x="1333500" y="4789488"/>
            <a:ext cx="8496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0°</a:t>
            </a:r>
            <a:endParaRPr kumimoji="0" lang="en-US" altLang="en-US" sz="1800" b="1" i="0" u="none" strike="noStrike" cap="none" normalizeH="0" baseline="0" dirty="0" smtClean="0">
              <a:ln>
                <a:noFill/>
              </a:ln>
              <a:solidFill>
                <a:schemeClr val="tx1"/>
              </a:solidFill>
              <a:effectLst>
                <a:glow rad="50800">
                  <a:schemeClr val="bg1"/>
                </a:glow>
              </a:effectLst>
              <a:latin typeface="+mj-lt"/>
            </a:endParaRPr>
          </a:p>
        </p:txBody>
      </p:sp>
      <p:sp>
        <p:nvSpPr>
          <p:cNvPr id="19" name="Rectangle 14"/>
          <p:cNvSpPr>
            <a:spLocks noChangeArrowheads="1"/>
          </p:cNvSpPr>
          <p:nvPr/>
        </p:nvSpPr>
        <p:spPr bwMode="auto">
          <a:xfrm>
            <a:off x="1330325" y="5232400"/>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20°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20" name="Rectangle 15"/>
          <p:cNvSpPr>
            <a:spLocks noChangeArrowheads="1"/>
          </p:cNvSpPr>
          <p:nvPr/>
        </p:nvSpPr>
        <p:spPr bwMode="auto">
          <a:xfrm>
            <a:off x="1393825" y="5689600"/>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40°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21" name="Rectangle 16"/>
          <p:cNvSpPr>
            <a:spLocks noChangeArrowheads="1"/>
          </p:cNvSpPr>
          <p:nvPr/>
        </p:nvSpPr>
        <p:spPr bwMode="auto">
          <a:xfrm>
            <a:off x="7437438" y="3427413"/>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60°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22" name="Rectangle 17"/>
          <p:cNvSpPr>
            <a:spLocks noChangeArrowheads="1"/>
          </p:cNvSpPr>
          <p:nvPr/>
        </p:nvSpPr>
        <p:spPr bwMode="auto">
          <a:xfrm>
            <a:off x="1709738" y="3419475"/>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60°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23" name="Rectangle 18"/>
          <p:cNvSpPr>
            <a:spLocks noChangeArrowheads="1"/>
          </p:cNvSpPr>
          <p:nvPr/>
        </p:nvSpPr>
        <p:spPr bwMode="auto">
          <a:xfrm>
            <a:off x="6850063" y="2974975"/>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80°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24" name="Rectangle 19"/>
          <p:cNvSpPr>
            <a:spLocks noChangeArrowheads="1"/>
          </p:cNvSpPr>
          <p:nvPr/>
        </p:nvSpPr>
        <p:spPr bwMode="auto">
          <a:xfrm>
            <a:off x="2279650" y="2974975"/>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80°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25" name="Rectangle 20"/>
          <p:cNvSpPr>
            <a:spLocks noChangeArrowheads="1"/>
          </p:cNvSpPr>
          <p:nvPr/>
        </p:nvSpPr>
        <p:spPr bwMode="auto">
          <a:xfrm>
            <a:off x="7732713" y="3873500"/>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40°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26" name="Rectangle 21"/>
          <p:cNvSpPr>
            <a:spLocks noChangeArrowheads="1"/>
          </p:cNvSpPr>
          <p:nvPr/>
        </p:nvSpPr>
        <p:spPr bwMode="auto">
          <a:xfrm>
            <a:off x="7737475" y="5692775"/>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40°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27" name="Rectangle 22"/>
          <p:cNvSpPr>
            <a:spLocks noChangeArrowheads="1"/>
          </p:cNvSpPr>
          <p:nvPr/>
        </p:nvSpPr>
        <p:spPr bwMode="auto">
          <a:xfrm>
            <a:off x="7745413" y="4348163"/>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20°</a:t>
            </a:r>
            <a:endParaRPr kumimoji="0" lang="en-US" altLang="en-US" sz="1800" b="1" i="0" u="none" strike="noStrike" cap="none" normalizeH="0" baseline="0" dirty="0" smtClean="0">
              <a:ln>
                <a:noFill/>
              </a:ln>
              <a:solidFill>
                <a:schemeClr val="tx1"/>
              </a:solidFill>
              <a:effectLst>
                <a:glow rad="50800">
                  <a:schemeClr val="bg1"/>
                </a:glow>
              </a:effectLst>
              <a:latin typeface="+mj-lt"/>
            </a:endParaRPr>
          </a:p>
        </p:txBody>
      </p:sp>
      <p:sp>
        <p:nvSpPr>
          <p:cNvPr id="28" name="Rectangle 23"/>
          <p:cNvSpPr>
            <a:spLocks noChangeArrowheads="1"/>
          </p:cNvSpPr>
          <p:nvPr/>
        </p:nvSpPr>
        <p:spPr bwMode="auto">
          <a:xfrm>
            <a:off x="7740650" y="5249863"/>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20°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29" name="Rectangle 24"/>
          <p:cNvSpPr>
            <a:spLocks noChangeArrowheads="1"/>
          </p:cNvSpPr>
          <p:nvPr/>
        </p:nvSpPr>
        <p:spPr bwMode="auto">
          <a:xfrm>
            <a:off x="3478213" y="6176963"/>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60°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30" name="Rectangle 25"/>
          <p:cNvSpPr>
            <a:spLocks noChangeArrowheads="1"/>
          </p:cNvSpPr>
          <p:nvPr/>
        </p:nvSpPr>
        <p:spPr bwMode="auto">
          <a:xfrm>
            <a:off x="3175000" y="6176963"/>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80°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31" name="Rectangle 26"/>
          <p:cNvSpPr>
            <a:spLocks noChangeArrowheads="1"/>
          </p:cNvSpPr>
          <p:nvPr/>
        </p:nvSpPr>
        <p:spPr bwMode="auto">
          <a:xfrm>
            <a:off x="2513013" y="6183313"/>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120°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32" name="Rectangle 27"/>
          <p:cNvSpPr>
            <a:spLocks noChangeArrowheads="1"/>
          </p:cNvSpPr>
          <p:nvPr/>
        </p:nvSpPr>
        <p:spPr bwMode="auto">
          <a:xfrm>
            <a:off x="2201863" y="6183313"/>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140°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33" name="Rectangle 28"/>
          <p:cNvSpPr>
            <a:spLocks noChangeArrowheads="1"/>
          </p:cNvSpPr>
          <p:nvPr/>
        </p:nvSpPr>
        <p:spPr bwMode="auto">
          <a:xfrm>
            <a:off x="1868488" y="6183313"/>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160°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34" name="Rectangle 29"/>
          <p:cNvSpPr>
            <a:spLocks noChangeArrowheads="1"/>
          </p:cNvSpPr>
          <p:nvPr/>
        </p:nvSpPr>
        <p:spPr bwMode="auto">
          <a:xfrm>
            <a:off x="4432300" y="6176963"/>
            <a:ext cx="8496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35" name="Rectangle 30"/>
          <p:cNvSpPr>
            <a:spLocks noChangeArrowheads="1"/>
          </p:cNvSpPr>
          <p:nvPr/>
        </p:nvSpPr>
        <p:spPr bwMode="auto">
          <a:xfrm>
            <a:off x="5322888" y="6169025"/>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60°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36" name="Rectangle 31"/>
          <p:cNvSpPr>
            <a:spLocks noChangeArrowheads="1"/>
          </p:cNvSpPr>
          <p:nvPr/>
        </p:nvSpPr>
        <p:spPr bwMode="auto">
          <a:xfrm>
            <a:off x="5921375" y="6165850"/>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100°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37" name="Rectangle 32"/>
          <p:cNvSpPr>
            <a:spLocks noChangeArrowheads="1"/>
          </p:cNvSpPr>
          <p:nvPr/>
        </p:nvSpPr>
        <p:spPr bwMode="auto">
          <a:xfrm>
            <a:off x="6235700" y="6165850"/>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120°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38" name="Rectangle 33"/>
          <p:cNvSpPr>
            <a:spLocks noChangeArrowheads="1"/>
          </p:cNvSpPr>
          <p:nvPr/>
        </p:nvSpPr>
        <p:spPr bwMode="auto">
          <a:xfrm>
            <a:off x="5640388" y="6169025"/>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80°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39" name="Rectangle 34"/>
          <p:cNvSpPr>
            <a:spLocks noChangeArrowheads="1"/>
          </p:cNvSpPr>
          <p:nvPr/>
        </p:nvSpPr>
        <p:spPr bwMode="auto">
          <a:xfrm>
            <a:off x="6877050" y="6173788"/>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160°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40" name="Rectangle 35"/>
          <p:cNvSpPr>
            <a:spLocks noChangeArrowheads="1"/>
          </p:cNvSpPr>
          <p:nvPr/>
        </p:nvSpPr>
        <p:spPr bwMode="auto">
          <a:xfrm>
            <a:off x="6556375" y="6173788"/>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140°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41" name="Rectangle 36"/>
          <p:cNvSpPr>
            <a:spLocks noChangeArrowheads="1"/>
          </p:cNvSpPr>
          <p:nvPr/>
        </p:nvSpPr>
        <p:spPr bwMode="auto">
          <a:xfrm>
            <a:off x="7218363" y="6169025"/>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180°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42" name="Rectangle 37"/>
          <p:cNvSpPr>
            <a:spLocks noChangeArrowheads="1"/>
          </p:cNvSpPr>
          <p:nvPr/>
        </p:nvSpPr>
        <p:spPr bwMode="auto">
          <a:xfrm>
            <a:off x="7285462" y="4730750"/>
            <a:ext cx="44723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EQUATOR</a:t>
            </a:r>
            <a:endParaRPr kumimoji="0" lang="en-US" altLang="en-US" sz="1800" b="1" i="0" u="none" strike="noStrike" cap="none" normalizeH="0" baseline="0" dirty="0" smtClean="0">
              <a:ln>
                <a:noFill/>
              </a:ln>
              <a:solidFill>
                <a:schemeClr val="tx1"/>
              </a:solidFill>
              <a:effectLst>
                <a:glow rad="50800">
                  <a:schemeClr val="bg1"/>
                </a:glow>
              </a:effectLst>
              <a:latin typeface="+mj-lt"/>
            </a:endParaRPr>
          </a:p>
        </p:txBody>
      </p:sp>
      <p:sp>
        <p:nvSpPr>
          <p:cNvPr id="47" name="Rectangle 42"/>
          <p:cNvSpPr>
            <a:spLocks noChangeArrowheads="1"/>
          </p:cNvSpPr>
          <p:nvPr/>
        </p:nvSpPr>
        <p:spPr bwMode="auto">
          <a:xfrm>
            <a:off x="5447303" y="5399088"/>
            <a:ext cx="95731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spc="-40" normalizeH="0" dirty="0" smtClean="0">
                <a:ln>
                  <a:noFill/>
                </a:ln>
                <a:solidFill>
                  <a:srgbClr val="00AEEF"/>
                </a:solidFill>
                <a:effectLst>
                  <a:glow rad="50800">
                    <a:schemeClr val="bg1"/>
                  </a:glow>
                </a:effectLst>
                <a:latin typeface="+mj-lt"/>
              </a:rPr>
              <a:t>TROPIC OF CAPRICORN</a:t>
            </a:r>
            <a:endParaRPr kumimoji="0" lang="en-US" altLang="en-US" sz="1800" b="1" i="0" u="none" strike="noStrike" cap="none" spc="-40" normalizeH="0" dirty="0" smtClean="0">
              <a:ln>
                <a:noFill/>
              </a:ln>
              <a:solidFill>
                <a:schemeClr val="tx1"/>
              </a:solidFill>
              <a:effectLst>
                <a:glow rad="50800">
                  <a:schemeClr val="bg1"/>
                </a:glow>
              </a:effectLst>
              <a:latin typeface="+mj-lt"/>
            </a:endParaRPr>
          </a:p>
        </p:txBody>
      </p:sp>
      <p:sp>
        <p:nvSpPr>
          <p:cNvPr id="50" name="Rectangle 45"/>
          <p:cNvSpPr>
            <a:spLocks noChangeArrowheads="1"/>
          </p:cNvSpPr>
          <p:nvPr/>
        </p:nvSpPr>
        <p:spPr bwMode="auto">
          <a:xfrm>
            <a:off x="6792653" y="4189413"/>
            <a:ext cx="81240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spc="-40" normalizeH="0" dirty="0" smtClean="0">
                <a:ln>
                  <a:noFill/>
                </a:ln>
                <a:solidFill>
                  <a:srgbClr val="00AEEF"/>
                </a:solidFill>
                <a:effectLst>
                  <a:glow rad="50800">
                    <a:schemeClr val="bg1"/>
                  </a:glow>
                </a:effectLst>
                <a:latin typeface="+mj-lt"/>
              </a:rPr>
              <a:t>TROPIC OF CANCER</a:t>
            </a:r>
            <a:endParaRPr kumimoji="0" lang="en-US" altLang="en-US" sz="1800" b="1" i="0" u="none" strike="noStrike" cap="none" spc="-40" normalizeH="0" dirty="0" smtClean="0">
              <a:ln>
                <a:noFill/>
              </a:ln>
              <a:solidFill>
                <a:schemeClr val="tx1"/>
              </a:solidFill>
              <a:effectLst>
                <a:glow rad="50800">
                  <a:schemeClr val="bg1"/>
                </a:glow>
              </a:effectLst>
              <a:latin typeface="+mj-lt"/>
            </a:endParaRPr>
          </a:p>
        </p:txBody>
      </p:sp>
      <p:sp>
        <p:nvSpPr>
          <p:cNvPr id="51" name="Rectangle 46"/>
          <p:cNvSpPr>
            <a:spLocks noChangeArrowheads="1"/>
          </p:cNvSpPr>
          <p:nvPr/>
        </p:nvSpPr>
        <p:spPr bwMode="auto">
          <a:xfrm>
            <a:off x="4468813" y="2849562"/>
            <a:ext cx="8496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52" name="Rectangle 47"/>
          <p:cNvSpPr>
            <a:spLocks noChangeArrowheads="1"/>
          </p:cNvSpPr>
          <p:nvPr/>
        </p:nvSpPr>
        <p:spPr bwMode="auto">
          <a:xfrm>
            <a:off x="4205288" y="2849562"/>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20°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53" name="Rectangle 48"/>
          <p:cNvSpPr>
            <a:spLocks noChangeArrowheads="1"/>
          </p:cNvSpPr>
          <p:nvPr/>
        </p:nvSpPr>
        <p:spPr bwMode="auto">
          <a:xfrm>
            <a:off x="4646613" y="2849562"/>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20°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54" name="Rectangle 49"/>
          <p:cNvSpPr>
            <a:spLocks noChangeArrowheads="1"/>
          </p:cNvSpPr>
          <p:nvPr/>
        </p:nvSpPr>
        <p:spPr bwMode="auto">
          <a:xfrm>
            <a:off x="3997325" y="2849562"/>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40°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55" name="Rectangle 50"/>
          <p:cNvSpPr>
            <a:spLocks noChangeArrowheads="1"/>
          </p:cNvSpPr>
          <p:nvPr/>
        </p:nvSpPr>
        <p:spPr bwMode="auto">
          <a:xfrm>
            <a:off x="4857750" y="2849562"/>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40°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56" name="Rectangle 51"/>
          <p:cNvSpPr>
            <a:spLocks noChangeArrowheads="1"/>
          </p:cNvSpPr>
          <p:nvPr/>
        </p:nvSpPr>
        <p:spPr bwMode="auto">
          <a:xfrm>
            <a:off x="3797300" y="2849562"/>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60°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57" name="Rectangle 52"/>
          <p:cNvSpPr>
            <a:spLocks noChangeArrowheads="1"/>
          </p:cNvSpPr>
          <p:nvPr/>
        </p:nvSpPr>
        <p:spPr bwMode="auto">
          <a:xfrm>
            <a:off x="3576638" y="2849562"/>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80°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58" name="Rectangle 53"/>
          <p:cNvSpPr>
            <a:spLocks noChangeArrowheads="1"/>
          </p:cNvSpPr>
          <p:nvPr/>
        </p:nvSpPr>
        <p:spPr bwMode="auto">
          <a:xfrm>
            <a:off x="5284788" y="2849562"/>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80°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59" name="Rectangle 54"/>
          <p:cNvSpPr>
            <a:spLocks noChangeArrowheads="1"/>
          </p:cNvSpPr>
          <p:nvPr/>
        </p:nvSpPr>
        <p:spPr bwMode="auto">
          <a:xfrm>
            <a:off x="3317875" y="2849562"/>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100°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60" name="Rectangle 55"/>
          <p:cNvSpPr>
            <a:spLocks noChangeArrowheads="1"/>
          </p:cNvSpPr>
          <p:nvPr/>
        </p:nvSpPr>
        <p:spPr bwMode="auto">
          <a:xfrm>
            <a:off x="5472113" y="2849562"/>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100°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61" name="Rectangle 56"/>
          <p:cNvSpPr>
            <a:spLocks noChangeArrowheads="1"/>
          </p:cNvSpPr>
          <p:nvPr/>
        </p:nvSpPr>
        <p:spPr bwMode="auto">
          <a:xfrm>
            <a:off x="3105150" y="2849562"/>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120°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62" name="Rectangle 57"/>
          <p:cNvSpPr>
            <a:spLocks noChangeArrowheads="1"/>
          </p:cNvSpPr>
          <p:nvPr/>
        </p:nvSpPr>
        <p:spPr bwMode="auto">
          <a:xfrm>
            <a:off x="5708650" y="2849562"/>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120°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63" name="Rectangle 58"/>
          <p:cNvSpPr>
            <a:spLocks noChangeArrowheads="1"/>
          </p:cNvSpPr>
          <p:nvPr/>
        </p:nvSpPr>
        <p:spPr bwMode="auto">
          <a:xfrm>
            <a:off x="2884488" y="2849562"/>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140°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64" name="Rectangle 59"/>
          <p:cNvSpPr>
            <a:spLocks noChangeArrowheads="1"/>
          </p:cNvSpPr>
          <p:nvPr/>
        </p:nvSpPr>
        <p:spPr bwMode="auto">
          <a:xfrm>
            <a:off x="2657475" y="2849562"/>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160°</a:t>
            </a:r>
            <a:endParaRPr kumimoji="0" lang="en-US" altLang="en-US" sz="1800" b="1" i="0" u="none" strike="noStrike" cap="none" normalizeH="0" baseline="0" dirty="0" smtClean="0">
              <a:ln>
                <a:noFill/>
              </a:ln>
              <a:solidFill>
                <a:schemeClr val="tx1"/>
              </a:solidFill>
              <a:effectLst>
                <a:glow rad="50800">
                  <a:schemeClr val="bg1"/>
                </a:glow>
              </a:effectLst>
              <a:latin typeface="+mj-lt"/>
            </a:endParaRPr>
          </a:p>
        </p:txBody>
      </p:sp>
      <p:sp>
        <p:nvSpPr>
          <p:cNvPr id="65" name="Rectangle 60"/>
          <p:cNvSpPr>
            <a:spLocks noChangeArrowheads="1"/>
          </p:cNvSpPr>
          <p:nvPr/>
        </p:nvSpPr>
        <p:spPr bwMode="auto">
          <a:xfrm>
            <a:off x="5919788" y="2849562"/>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140°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66" name="Rectangle 61"/>
          <p:cNvSpPr>
            <a:spLocks noChangeArrowheads="1"/>
          </p:cNvSpPr>
          <p:nvPr/>
        </p:nvSpPr>
        <p:spPr bwMode="auto">
          <a:xfrm>
            <a:off x="6107113" y="2847975"/>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160°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67" name="Rectangle 62"/>
          <p:cNvSpPr>
            <a:spLocks noChangeArrowheads="1"/>
          </p:cNvSpPr>
          <p:nvPr/>
        </p:nvSpPr>
        <p:spPr bwMode="auto">
          <a:xfrm>
            <a:off x="5094288" y="2847975"/>
            <a:ext cx="13465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60°</a:t>
            </a:r>
            <a:endParaRPr kumimoji="0" lang="en-US" altLang="en-US" sz="1800" b="1" i="0" u="none" strike="noStrike" cap="none" normalizeH="0" baseline="0" dirty="0" smtClean="0">
              <a:ln>
                <a:noFill/>
              </a:ln>
              <a:solidFill>
                <a:schemeClr val="tx1"/>
              </a:solidFill>
              <a:effectLst>
                <a:glow rad="50800">
                  <a:schemeClr val="bg1"/>
                </a:glow>
              </a:effectLst>
              <a:latin typeface="+mj-lt"/>
            </a:endParaRPr>
          </a:p>
        </p:txBody>
      </p:sp>
      <p:sp>
        <p:nvSpPr>
          <p:cNvPr id="68" name="Rectangle 63"/>
          <p:cNvSpPr>
            <a:spLocks noChangeArrowheads="1"/>
          </p:cNvSpPr>
          <p:nvPr/>
        </p:nvSpPr>
        <p:spPr bwMode="auto">
          <a:xfrm>
            <a:off x="6348413" y="2847975"/>
            <a:ext cx="18434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180°</a:t>
            </a:r>
            <a:endParaRPr kumimoji="0" lang="en-US" altLang="en-US" sz="1800" b="1" i="0" u="none" strike="noStrike" cap="none" normalizeH="0" baseline="0" smtClean="0">
              <a:ln>
                <a:noFill/>
              </a:ln>
              <a:solidFill>
                <a:schemeClr val="tx1"/>
              </a:solidFill>
              <a:effectLst>
                <a:glow rad="50800">
                  <a:schemeClr val="bg1"/>
                </a:glow>
              </a:effectLst>
              <a:latin typeface="+mj-lt"/>
            </a:endParaRPr>
          </a:p>
        </p:txBody>
      </p:sp>
      <p:sp>
        <p:nvSpPr>
          <p:cNvPr id="69" name="Rectangle 64"/>
          <p:cNvSpPr>
            <a:spLocks noChangeArrowheads="1"/>
          </p:cNvSpPr>
          <p:nvPr/>
        </p:nvSpPr>
        <p:spPr bwMode="auto">
          <a:xfrm>
            <a:off x="3425825" y="4013200"/>
            <a:ext cx="5770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rad="50800">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rad="50800">
                    <a:schemeClr val="bg1"/>
                  </a:glow>
                </a:effectLst>
                <a:latin typeface="+mj-lt"/>
              </a:rPr>
              <a:t>OCEAN</a:t>
            </a:r>
            <a:endParaRPr kumimoji="0" lang="en-US" altLang="en-US" sz="1800" b="1" i="0" u="none" strike="noStrike" cap="none" normalizeH="0" baseline="0" dirty="0" smtClean="0">
              <a:ln>
                <a:noFill/>
              </a:ln>
              <a:solidFill>
                <a:schemeClr val="tx1"/>
              </a:solidFill>
              <a:effectLst>
                <a:glow rad="50800">
                  <a:schemeClr val="bg1"/>
                </a:glow>
              </a:effectLst>
              <a:latin typeface="+mj-lt"/>
            </a:endParaRPr>
          </a:p>
        </p:txBody>
      </p:sp>
      <p:sp>
        <p:nvSpPr>
          <p:cNvPr id="71" name="Rectangle 66"/>
          <p:cNvSpPr>
            <a:spLocks noChangeArrowheads="1"/>
          </p:cNvSpPr>
          <p:nvPr/>
        </p:nvSpPr>
        <p:spPr bwMode="auto">
          <a:xfrm>
            <a:off x="4303713" y="3109913"/>
            <a:ext cx="3462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44C8F5"/>
                </a:solidFill>
                <a:effectLst>
                  <a:glow rad="50800">
                    <a:schemeClr val="bg1"/>
                  </a:glow>
                </a:effectLst>
                <a:latin typeface="+mj-lt"/>
              </a:rPr>
              <a:t>ARCTIC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44C8F5"/>
                </a:solidFill>
                <a:effectLst>
                  <a:glow rad="50800">
                    <a:schemeClr val="bg1"/>
                  </a:glow>
                </a:effectLst>
                <a:latin typeface="+mj-lt"/>
              </a:rPr>
              <a:t>OCEAN</a:t>
            </a:r>
            <a:endParaRPr kumimoji="0" lang="en-US" altLang="en-US" sz="1800" b="1" i="0" u="none" strike="noStrike" cap="none" normalizeH="0" baseline="0" dirty="0" smtClean="0">
              <a:ln>
                <a:noFill/>
              </a:ln>
              <a:solidFill>
                <a:schemeClr val="tx1"/>
              </a:solidFill>
              <a:effectLst>
                <a:glow rad="50800">
                  <a:schemeClr val="bg1"/>
                </a:glow>
              </a:effectLst>
              <a:latin typeface="+mj-lt"/>
            </a:endParaRPr>
          </a:p>
        </p:txBody>
      </p:sp>
      <p:sp>
        <p:nvSpPr>
          <p:cNvPr id="73" name="Rectangle 68"/>
          <p:cNvSpPr>
            <a:spLocks noChangeArrowheads="1"/>
          </p:cNvSpPr>
          <p:nvPr/>
        </p:nvSpPr>
        <p:spPr bwMode="auto">
          <a:xfrm>
            <a:off x="3862388" y="5011738"/>
            <a:ext cx="5770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rad="50800">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rad="50800">
                    <a:schemeClr val="bg1"/>
                  </a:glow>
                </a:effectLst>
                <a:latin typeface="+mj-lt"/>
              </a:rPr>
              <a:t>OCEAN</a:t>
            </a:r>
            <a:endParaRPr kumimoji="0" lang="en-US" altLang="en-US" sz="1800" b="1" i="0" u="none" strike="noStrike" cap="none" normalizeH="0" baseline="0" dirty="0" smtClean="0">
              <a:ln>
                <a:noFill/>
              </a:ln>
              <a:solidFill>
                <a:schemeClr val="tx1"/>
              </a:solidFill>
              <a:effectLst>
                <a:glow rad="50800">
                  <a:schemeClr val="bg1"/>
                </a:glow>
              </a:effectLst>
              <a:latin typeface="+mj-lt"/>
            </a:endParaRPr>
          </a:p>
        </p:txBody>
      </p:sp>
      <p:sp>
        <p:nvSpPr>
          <p:cNvPr id="75" name="Rectangle 70"/>
          <p:cNvSpPr>
            <a:spLocks noChangeArrowheads="1"/>
          </p:cNvSpPr>
          <p:nvPr/>
        </p:nvSpPr>
        <p:spPr bwMode="auto">
          <a:xfrm>
            <a:off x="5678488" y="4937125"/>
            <a:ext cx="4167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rad="50800">
                    <a:schemeClr val="bg1"/>
                  </a:glow>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rad="50800">
                    <a:schemeClr val="bg1"/>
                  </a:glow>
                </a:effectLst>
                <a:latin typeface="+mj-lt"/>
              </a:rPr>
              <a:t>OCEAN</a:t>
            </a:r>
            <a:endParaRPr kumimoji="0" lang="en-US" altLang="en-US" sz="1800" b="1" i="0" u="none" strike="noStrike" cap="none" normalizeH="0" baseline="0" dirty="0" smtClean="0">
              <a:ln>
                <a:noFill/>
              </a:ln>
              <a:solidFill>
                <a:schemeClr val="tx1"/>
              </a:solidFill>
              <a:effectLst>
                <a:glow rad="50800">
                  <a:schemeClr val="bg1"/>
                </a:glow>
              </a:effectLst>
              <a:latin typeface="+mj-lt"/>
            </a:endParaRPr>
          </a:p>
        </p:txBody>
      </p:sp>
      <p:sp>
        <p:nvSpPr>
          <p:cNvPr id="77" name="Rectangle 72"/>
          <p:cNvSpPr>
            <a:spLocks noChangeArrowheads="1"/>
          </p:cNvSpPr>
          <p:nvPr/>
        </p:nvSpPr>
        <p:spPr bwMode="auto">
          <a:xfrm>
            <a:off x="1654175" y="4937125"/>
            <a:ext cx="4640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rad="50800">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rad="50800">
                    <a:schemeClr val="bg1"/>
                  </a:glow>
                </a:effectLst>
                <a:latin typeface="+mj-lt"/>
              </a:rPr>
              <a:t>OCEAN</a:t>
            </a:r>
            <a:endParaRPr kumimoji="0" lang="en-US" altLang="en-US" sz="1800" b="1" i="0" u="none" strike="noStrike" cap="none" normalizeH="0" baseline="0" dirty="0" smtClean="0">
              <a:ln>
                <a:noFill/>
              </a:ln>
              <a:solidFill>
                <a:schemeClr val="tx1"/>
              </a:solidFill>
              <a:effectLst>
                <a:glow rad="50800">
                  <a:schemeClr val="bg1"/>
                </a:glow>
              </a:effectLst>
              <a:latin typeface="+mj-lt"/>
            </a:endParaRPr>
          </a:p>
        </p:txBody>
      </p:sp>
      <p:sp>
        <p:nvSpPr>
          <p:cNvPr id="79" name="Rectangle 74"/>
          <p:cNvSpPr>
            <a:spLocks noChangeArrowheads="1"/>
          </p:cNvSpPr>
          <p:nvPr/>
        </p:nvSpPr>
        <p:spPr bwMode="auto">
          <a:xfrm>
            <a:off x="7138988" y="4432300"/>
            <a:ext cx="4640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rad="50800">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rad="50800">
                    <a:schemeClr val="bg1"/>
                  </a:glow>
                </a:effectLst>
                <a:latin typeface="+mj-lt"/>
              </a:rPr>
              <a:t>OCEAN</a:t>
            </a:r>
            <a:endParaRPr kumimoji="0" lang="en-US" altLang="en-US" sz="1800" b="1" i="0" u="none" strike="noStrike" cap="none" normalizeH="0" baseline="0" dirty="0" smtClean="0">
              <a:ln>
                <a:noFill/>
              </a:ln>
              <a:solidFill>
                <a:schemeClr val="tx1"/>
              </a:solidFill>
              <a:effectLst>
                <a:glow rad="50800">
                  <a:schemeClr val="bg1"/>
                </a:glow>
              </a:effectLst>
              <a:latin typeface="+mj-lt"/>
            </a:endParaRPr>
          </a:p>
        </p:txBody>
      </p:sp>
      <p:sp>
        <p:nvSpPr>
          <p:cNvPr id="81" name="Rectangle 76"/>
          <p:cNvSpPr>
            <a:spLocks noChangeArrowheads="1"/>
          </p:cNvSpPr>
          <p:nvPr/>
        </p:nvSpPr>
        <p:spPr bwMode="auto">
          <a:xfrm>
            <a:off x="5214938" y="5810250"/>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82" name="Rectangle 77"/>
          <p:cNvSpPr>
            <a:spLocks noChangeArrowheads="1"/>
          </p:cNvSpPr>
          <p:nvPr/>
        </p:nvSpPr>
        <p:spPr bwMode="auto">
          <a:xfrm>
            <a:off x="5537200" y="5810250"/>
            <a:ext cx="19396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1,500</a:t>
            </a:r>
            <a:endParaRPr kumimoji="0" lang="en-US" altLang="en-US" sz="1800" b="1" i="0" u="none" strike="noStrike" cap="none" normalizeH="0" baseline="0" smtClean="0">
              <a:ln>
                <a:noFill/>
              </a:ln>
              <a:solidFill>
                <a:schemeClr val="tx1"/>
              </a:solidFill>
              <a:effectLst/>
              <a:latin typeface="+mj-lt"/>
            </a:endParaRPr>
          </a:p>
        </p:txBody>
      </p:sp>
      <p:sp>
        <p:nvSpPr>
          <p:cNvPr id="83" name="Rectangle 78"/>
          <p:cNvSpPr>
            <a:spLocks noChangeArrowheads="1"/>
          </p:cNvSpPr>
          <p:nvPr/>
        </p:nvSpPr>
        <p:spPr bwMode="auto">
          <a:xfrm>
            <a:off x="5214938" y="6000750"/>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84" name="Rectangle 79"/>
          <p:cNvSpPr>
            <a:spLocks noChangeArrowheads="1"/>
          </p:cNvSpPr>
          <p:nvPr/>
        </p:nvSpPr>
        <p:spPr bwMode="auto">
          <a:xfrm>
            <a:off x="5387975" y="6000750"/>
            <a:ext cx="19396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1,500</a:t>
            </a:r>
            <a:endParaRPr kumimoji="0" lang="en-US" altLang="en-US" sz="1800" b="1" i="0" u="none" strike="noStrike" cap="none" normalizeH="0" baseline="0" smtClean="0">
              <a:ln>
                <a:noFill/>
              </a:ln>
              <a:solidFill>
                <a:schemeClr val="tx1"/>
              </a:solidFill>
              <a:effectLst/>
              <a:latin typeface="+mj-lt"/>
            </a:endParaRPr>
          </a:p>
        </p:txBody>
      </p:sp>
      <p:sp>
        <p:nvSpPr>
          <p:cNvPr id="85" name="Rectangle 80"/>
          <p:cNvSpPr>
            <a:spLocks noChangeArrowheads="1"/>
          </p:cNvSpPr>
          <p:nvPr/>
        </p:nvSpPr>
        <p:spPr bwMode="auto">
          <a:xfrm>
            <a:off x="5961063" y="5810250"/>
            <a:ext cx="40716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3,000 Miles</a:t>
            </a:r>
            <a:endParaRPr kumimoji="0" lang="en-US" altLang="en-US" sz="1800" b="1" i="0" u="none" strike="noStrike" cap="none" normalizeH="0" baseline="0" smtClean="0">
              <a:ln>
                <a:noFill/>
              </a:ln>
              <a:solidFill>
                <a:schemeClr val="tx1"/>
              </a:solidFill>
              <a:effectLst/>
              <a:latin typeface="+mj-lt"/>
            </a:endParaRPr>
          </a:p>
        </p:txBody>
      </p:sp>
      <p:sp>
        <p:nvSpPr>
          <p:cNvPr id="86" name="Rectangle 81"/>
          <p:cNvSpPr>
            <a:spLocks noChangeArrowheads="1"/>
          </p:cNvSpPr>
          <p:nvPr/>
        </p:nvSpPr>
        <p:spPr bwMode="auto">
          <a:xfrm>
            <a:off x="5718175" y="5999163"/>
            <a:ext cx="61395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3,000 Kilometers</a:t>
            </a:r>
            <a:endParaRPr kumimoji="0" lang="en-US" altLang="en-US" sz="18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25596932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8F940-9B3D-4483-875E-D23BB08654E9}"/>
              </a:ext>
            </a:extLst>
          </p:cNvPr>
          <p:cNvSpPr>
            <a:spLocks noGrp="1"/>
          </p:cNvSpPr>
          <p:nvPr>
            <p:ph type="title"/>
          </p:nvPr>
        </p:nvSpPr>
        <p:spPr/>
        <p:txBody>
          <a:bodyPr/>
          <a:lstStyle/>
          <a:p>
            <a:r>
              <a:rPr lang="en-US" sz="3400" dirty="0"/>
              <a:t>4.2.3 Distribution of Folk </a:t>
            </a:r>
            <a:r>
              <a:rPr lang="en-US" sz="3400" dirty="0" smtClean="0"/>
              <a:t>and </a:t>
            </a:r>
            <a:r>
              <a:rPr lang="en-US" sz="3400" dirty="0"/>
              <a:t>Popular Clothing </a:t>
            </a:r>
            <a:r>
              <a:rPr lang="en-US" sz="2000" b="0" dirty="0"/>
              <a:t>(4 of 5)</a:t>
            </a:r>
          </a:p>
        </p:txBody>
      </p:sp>
      <p:sp>
        <p:nvSpPr>
          <p:cNvPr id="3" name="Content Placeholder 2">
            <a:extLst>
              <a:ext uri="{FF2B5EF4-FFF2-40B4-BE49-F238E27FC236}">
                <a16:creationId xmlns:a16="http://schemas.microsoft.com/office/drawing/2014/main" id="{81711309-8F7F-4E36-9850-98928DF1E5E0}"/>
              </a:ext>
            </a:extLst>
          </p:cNvPr>
          <p:cNvSpPr>
            <a:spLocks noGrp="1"/>
          </p:cNvSpPr>
          <p:nvPr>
            <p:ph sz="quarter" idx="13"/>
          </p:nvPr>
        </p:nvSpPr>
        <p:spPr>
          <a:xfrm>
            <a:off x="457200" y="1556326"/>
            <a:ext cx="8229600" cy="869374"/>
          </a:xfrm>
        </p:spPr>
        <p:txBody>
          <a:bodyPr/>
          <a:lstStyle/>
          <a:p>
            <a:pPr marL="432" indent="0">
              <a:buNone/>
            </a:pPr>
            <a:r>
              <a:rPr lang="en-US" b="1" dirty="0"/>
              <a:t>Figure 4-23: </a:t>
            </a:r>
            <a:r>
              <a:rPr lang="en-US" dirty="0"/>
              <a:t>Zara is a popular clothing retailer with a global appeal.</a:t>
            </a:r>
          </a:p>
        </p:txBody>
      </p:sp>
      <p:pic>
        <p:nvPicPr>
          <p:cNvPr id="76" name="Picture 75"/>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94196" y="2281088"/>
            <a:ext cx="7955608" cy="4183212"/>
          </a:xfrm>
          <a:prstGeom prst="rect">
            <a:avLst/>
          </a:prstGeom>
        </p:spPr>
      </p:pic>
      <p:sp>
        <p:nvSpPr>
          <p:cNvPr id="110" name="Rectangle 37"/>
          <p:cNvSpPr>
            <a:spLocks noChangeArrowheads="1"/>
          </p:cNvSpPr>
          <p:nvPr/>
        </p:nvSpPr>
        <p:spPr bwMode="auto">
          <a:xfrm>
            <a:off x="7806854" y="4621209"/>
            <a:ext cx="511670"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EQUATOR</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111" name="Rectangle 42"/>
          <p:cNvSpPr>
            <a:spLocks noChangeArrowheads="1"/>
          </p:cNvSpPr>
          <p:nvPr/>
        </p:nvSpPr>
        <p:spPr bwMode="auto">
          <a:xfrm>
            <a:off x="5576081" y="5320655"/>
            <a:ext cx="111120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spc="-40" normalizeH="0" dirty="0" smtClean="0">
                <a:ln>
                  <a:noFill/>
                </a:ln>
                <a:solidFill>
                  <a:srgbClr val="00AEEF"/>
                </a:solidFill>
                <a:effectLst>
                  <a:glow rad="50800">
                    <a:schemeClr val="bg1"/>
                  </a:glow>
                </a:effectLst>
                <a:latin typeface="+mj-lt"/>
              </a:rPr>
              <a:t>TROPIC OF CAPRICORN</a:t>
            </a:r>
            <a:endParaRPr kumimoji="0" lang="en-US" altLang="en-US" sz="2000" b="1" i="0" u="none" strike="noStrike" cap="none" spc="-40" normalizeH="0" dirty="0" smtClean="0">
              <a:ln>
                <a:noFill/>
              </a:ln>
              <a:solidFill>
                <a:schemeClr val="tx1"/>
              </a:solidFill>
              <a:effectLst>
                <a:glow rad="50800">
                  <a:schemeClr val="bg1"/>
                </a:glow>
              </a:effectLst>
              <a:latin typeface="+mj-lt"/>
            </a:endParaRPr>
          </a:p>
        </p:txBody>
      </p:sp>
      <p:sp>
        <p:nvSpPr>
          <p:cNvPr id="112" name="Rectangle 45"/>
          <p:cNvSpPr>
            <a:spLocks noChangeArrowheads="1"/>
          </p:cNvSpPr>
          <p:nvPr/>
        </p:nvSpPr>
        <p:spPr bwMode="auto">
          <a:xfrm>
            <a:off x="7150267" y="3985778"/>
            <a:ext cx="94384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spc="-40" normalizeH="0" dirty="0" smtClean="0">
                <a:ln>
                  <a:noFill/>
                </a:ln>
                <a:solidFill>
                  <a:srgbClr val="00AEEF"/>
                </a:solidFill>
                <a:effectLst>
                  <a:glow rad="50800">
                    <a:schemeClr val="bg1"/>
                  </a:glow>
                </a:effectLst>
                <a:latin typeface="+mj-lt"/>
              </a:rPr>
              <a:t>TROPIC OF CANCER</a:t>
            </a:r>
            <a:endParaRPr kumimoji="0" lang="en-US" altLang="en-US" sz="2000" b="1" i="0" u="none" strike="noStrike" cap="none" spc="-40" normalizeH="0" dirty="0" smtClean="0">
              <a:ln>
                <a:noFill/>
              </a:ln>
              <a:solidFill>
                <a:schemeClr val="tx1"/>
              </a:solidFill>
              <a:effectLst>
                <a:glow rad="50800">
                  <a:schemeClr val="bg1"/>
                </a:glow>
              </a:effectLst>
              <a:latin typeface="+mj-lt"/>
            </a:endParaRPr>
          </a:p>
        </p:txBody>
      </p:sp>
      <p:sp>
        <p:nvSpPr>
          <p:cNvPr id="78" name="Rectangle 5"/>
          <p:cNvSpPr>
            <a:spLocks noChangeArrowheads="1"/>
          </p:cNvSpPr>
          <p:nvPr/>
        </p:nvSpPr>
        <p:spPr bwMode="auto">
          <a:xfrm>
            <a:off x="2417047" y="6334267"/>
            <a:ext cx="214262"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100°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79" name="Rectangle 6"/>
          <p:cNvSpPr>
            <a:spLocks noChangeArrowheads="1"/>
          </p:cNvSpPr>
          <p:nvPr/>
        </p:nvSpPr>
        <p:spPr bwMode="auto">
          <a:xfrm>
            <a:off x="699570" y="3602285"/>
            <a:ext cx="156699"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40°</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80" name="Rectangle 7"/>
          <p:cNvSpPr>
            <a:spLocks noChangeArrowheads="1"/>
          </p:cNvSpPr>
          <p:nvPr/>
        </p:nvSpPr>
        <p:spPr bwMode="auto">
          <a:xfrm>
            <a:off x="653089" y="4145208"/>
            <a:ext cx="156699"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20°</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81" name="Rectangle 8"/>
          <p:cNvSpPr>
            <a:spLocks noChangeArrowheads="1"/>
          </p:cNvSpPr>
          <p:nvPr/>
        </p:nvSpPr>
        <p:spPr bwMode="auto">
          <a:xfrm>
            <a:off x="3575553" y="6319393"/>
            <a:ext cx="156699"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40°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82" name="Rectangle 9"/>
          <p:cNvSpPr>
            <a:spLocks noChangeArrowheads="1"/>
          </p:cNvSpPr>
          <p:nvPr/>
        </p:nvSpPr>
        <p:spPr bwMode="auto">
          <a:xfrm>
            <a:off x="5086485" y="6313815"/>
            <a:ext cx="156699"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40°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83" name="Rectangle 10"/>
          <p:cNvSpPr>
            <a:spLocks noChangeArrowheads="1"/>
          </p:cNvSpPr>
          <p:nvPr/>
        </p:nvSpPr>
        <p:spPr bwMode="auto">
          <a:xfrm>
            <a:off x="3939817" y="6317535"/>
            <a:ext cx="156699"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20°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84" name="Rectangle 11"/>
          <p:cNvSpPr>
            <a:spLocks noChangeArrowheads="1"/>
          </p:cNvSpPr>
          <p:nvPr/>
        </p:nvSpPr>
        <p:spPr bwMode="auto">
          <a:xfrm>
            <a:off x="4718352" y="6317535"/>
            <a:ext cx="156699"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20°</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85" name="Rectangle 12"/>
          <p:cNvSpPr>
            <a:spLocks noChangeArrowheads="1"/>
          </p:cNvSpPr>
          <p:nvPr/>
        </p:nvSpPr>
        <p:spPr bwMode="auto">
          <a:xfrm>
            <a:off x="8369869" y="4688648"/>
            <a:ext cx="99136"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0°</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86" name="Rectangle 13"/>
          <p:cNvSpPr>
            <a:spLocks noChangeArrowheads="1"/>
          </p:cNvSpPr>
          <p:nvPr/>
        </p:nvSpPr>
        <p:spPr bwMode="auto">
          <a:xfrm>
            <a:off x="660507" y="4698359"/>
            <a:ext cx="99136"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0°</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87" name="Rectangle 14"/>
          <p:cNvSpPr>
            <a:spLocks noChangeArrowheads="1"/>
          </p:cNvSpPr>
          <p:nvPr/>
        </p:nvSpPr>
        <p:spPr bwMode="auto">
          <a:xfrm>
            <a:off x="648431" y="5233805"/>
            <a:ext cx="156699"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20°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88" name="Rectangle 15"/>
          <p:cNvSpPr>
            <a:spLocks noChangeArrowheads="1"/>
          </p:cNvSpPr>
          <p:nvPr/>
        </p:nvSpPr>
        <p:spPr bwMode="auto">
          <a:xfrm>
            <a:off x="722801" y="5769272"/>
            <a:ext cx="156699"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40°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89" name="Rectangle 16"/>
          <p:cNvSpPr>
            <a:spLocks noChangeArrowheads="1"/>
          </p:cNvSpPr>
          <p:nvPr/>
        </p:nvSpPr>
        <p:spPr bwMode="auto">
          <a:xfrm>
            <a:off x="7957114" y="3054400"/>
            <a:ext cx="156699"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60°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90" name="Rectangle 17"/>
          <p:cNvSpPr>
            <a:spLocks noChangeArrowheads="1"/>
          </p:cNvSpPr>
          <p:nvPr/>
        </p:nvSpPr>
        <p:spPr bwMode="auto">
          <a:xfrm>
            <a:off x="1067723" y="3056117"/>
            <a:ext cx="156699"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60°</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91" name="Rectangle 18"/>
          <p:cNvSpPr>
            <a:spLocks noChangeArrowheads="1"/>
          </p:cNvSpPr>
          <p:nvPr/>
        </p:nvSpPr>
        <p:spPr bwMode="auto">
          <a:xfrm>
            <a:off x="7269189" y="2524510"/>
            <a:ext cx="156699"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80°</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92" name="Rectangle 19"/>
          <p:cNvSpPr>
            <a:spLocks noChangeArrowheads="1"/>
          </p:cNvSpPr>
          <p:nvPr/>
        </p:nvSpPr>
        <p:spPr bwMode="auto">
          <a:xfrm>
            <a:off x="1888703" y="2529511"/>
            <a:ext cx="156699"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80°</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93" name="Rectangle 20"/>
          <p:cNvSpPr>
            <a:spLocks noChangeArrowheads="1"/>
          </p:cNvSpPr>
          <p:nvPr/>
        </p:nvSpPr>
        <p:spPr bwMode="auto">
          <a:xfrm>
            <a:off x="8302936" y="3610278"/>
            <a:ext cx="156699"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40°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94" name="Rectangle 21"/>
          <p:cNvSpPr>
            <a:spLocks noChangeArrowheads="1"/>
          </p:cNvSpPr>
          <p:nvPr/>
        </p:nvSpPr>
        <p:spPr bwMode="auto">
          <a:xfrm>
            <a:off x="8308514" y="5782771"/>
            <a:ext cx="156699"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40°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95" name="Rectangle 22"/>
          <p:cNvSpPr>
            <a:spLocks noChangeArrowheads="1"/>
          </p:cNvSpPr>
          <p:nvPr/>
        </p:nvSpPr>
        <p:spPr bwMode="auto">
          <a:xfrm>
            <a:off x="8317809" y="4149483"/>
            <a:ext cx="156699"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20°</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96" name="Rectangle 23"/>
          <p:cNvSpPr>
            <a:spLocks noChangeArrowheads="1"/>
          </p:cNvSpPr>
          <p:nvPr/>
        </p:nvSpPr>
        <p:spPr bwMode="auto">
          <a:xfrm>
            <a:off x="8312231" y="5238969"/>
            <a:ext cx="156699"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20°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97" name="Rectangle 24"/>
          <p:cNvSpPr>
            <a:spLocks noChangeArrowheads="1"/>
          </p:cNvSpPr>
          <p:nvPr/>
        </p:nvSpPr>
        <p:spPr bwMode="auto">
          <a:xfrm>
            <a:off x="3211139" y="6326832"/>
            <a:ext cx="156699"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60°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98" name="Rectangle 25"/>
          <p:cNvSpPr>
            <a:spLocks noChangeArrowheads="1"/>
          </p:cNvSpPr>
          <p:nvPr/>
        </p:nvSpPr>
        <p:spPr bwMode="auto">
          <a:xfrm>
            <a:off x="2820504" y="6326832"/>
            <a:ext cx="156699"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80°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99" name="Rectangle 26"/>
          <p:cNvSpPr>
            <a:spLocks noChangeArrowheads="1"/>
          </p:cNvSpPr>
          <p:nvPr/>
        </p:nvSpPr>
        <p:spPr bwMode="auto">
          <a:xfrm>
            <a:off x="2045195" y="6334267"/>
            <a:ext cx="214262"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120°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100" name="Rectangle 27"/>
          <p:cNvSpPr>
            <a:spLocks noChangeArrowheads="1"/>
          </p:cNvSpPr>
          <p:nvPr/>
        </p:nvSpPr>
        <p:spPr bwMode="auto">
          <a:xfrm>
            <a:off x="1674861" y="6334267"/>
            <a:ext cx="214262"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140°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101" name="Rectangle 28"/>
          <p:cNvSpPr>
            <a:spLocks noChangeArrowheads="1"/>
          </p:cNvSpPr>
          <p:nvPr/>
        </p:nvSpPr>
        <p:spPr bwMode="auto">
          <a:xfrm>
            <a:off x="1284417" y="6334267"/>
            <a:ext cx="214262"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160°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102" name="Rectangle 29"/>
          <p:cNvSpPr>
            <a:spLocks noChangeArrowheads="1"/>
          </p:cNvSpPr>
          <p:nvPr/>
        </p:nvSpPr>
        <p:spPr bwMode="auto">
          <a:xfrm>
            <a:off x="4369988" y="6326831"/>
            <a:ext cx="99136"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103" name="Rectangle 30"/>
          <p:cNvSpPr>
            <a:spLocks noChangeArrowheads="1"/>
          </p:cNvSpPr>
          <p:nvPr/>
        </p:nvSpPr>
        <p:spPr bwMode="auto">
          <a:xfrm>
            <a:off x="5454467" y="6317535"/>
            <a:ext cx="156699"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60°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104" name="Rectangle 31"/>
          <p:cNvSpPr>
            <a:spLocks noChangeArrowheads="1"/>
          </p:cNvSpPr>
          <p:nvPr/>
        </p:nvSpPr>
        <p:spPr bwMode="auto">
          <a:xfrm>
            <a:off x="6179084" y="6313815"/>
            <a:ext cx="214262"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100°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105" name="Rectangle 32"/>
          <p:cNvSpPr>
            <a:spLocks noChangeArrowheads="1"/>
          </p:cNvSpPr>
          <p:nvPr/>
        </p:nvSpPr>
        <p:spPr bwMode="auto">
          <a:xfrm>
            <a:off x="6547217" y="6313815"/>
            <a:ext cx="214262"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120°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106" name="Rectangle 33"/>
          <p:cNvSpPr>
            <a:spLocks noChangeArrowheads="1"/>
          </p:cNvSpPr>
          <p:nvPr/>
        </p:nvSpPr>
        <p:spPr bwMode="auto">
          <a:xfrm>
            <a:off x="5826319" y="6317535"/>
            <a:ext cx="156699"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80°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107" name="Rectangle 34"/>
          <p:cNvSpPr>
            <a:spLocks noChangeArrowheads="1"/>
          </p:cNvSpPr>
          <p:nvPr/>
        </p:nvSpPr>
        <p:spPr bwMode="auto">
          <a:xfrm>
            <a:off x="7298356" y="6323112"/>
            <a:ext cx="214262"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160°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108" name="Rectangle 35"/>
          <p:cNvSpPr>
            <a:spLocks noChangeArrowheads="1"/>
          </p:cNvSpPr>
          <p:nvPr/>
        </p:nvSpPr>
        <p:spPr bwMode="auto">
          <a:xfrm>
            <a:off x="6922787" y="6323112"/>
            <a:ext cx="214262"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140°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109" name="Rectangle 36"/>
          <p:cNvSpPr>
            <a:spLocks noChangeArrowheads="1"/>
          </p:cNvSpPr>
          <p:nvPr/>
        </p:nvSpPr>
        <p:spPr bwMode="auto">
          <a:xfrm>
            <a:off x="7662582" y="6317535"/>
            <a:ext cx="214262"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180°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113" name="Rectangle 46"/>
          <p:cNvSpPr>
            <a:spLocks noChangeArrowheads="1"/>
          </p:cNvSpPr>
          <p:nvPr/>
        </p:nvSpPr>
        <p:spPr bwMode="auto">
          <a:xfrm>
            <a:off x="4439248" y="2339925"/>
            <a:ext cx="99136"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0°</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114" name="Rectangle 47"/>
          <p:cNvSpPr>
            <a:spLocks noChangeArrowheads="1"/>
          </p:cNvSpPr>
          <p:nvPr/>
        </p:nvSpPr>
        <p:spPr bwMode="auto">
          <a:xfrm>
            <a:off x="4142450" y="2339925"/>
            <a:ext cx="156699"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20°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115" name="Rectangle 48"/>
          <p:cNvSpPr>
            <a:spLocks noChangeArrowheads="1"/>
          </p:cNvSpPr>
          <p:nvPr/>
        </p:nvSpPr>
        <p:spPr bwMode="auto">
          <a:xfrm>
            <a:off x="4647485" y="2339925"/>
            <a:ext cx="156699"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20°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116" name="Rectangle 49"/>
          <p:cNvSpPr>
            <a:spLocks noChangeArrowheads="1"/>
          </p:cNvSpPr>
          <p:nvPr/>
        </p:nvSpPr>
        <p:spPr bwMode="auto">
          <a:xfrm>
            <a:off x="3898886" y="2339925"/>
            <a:ext cx="156699"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40°</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117" name="Rectangle 50"/>
          <p:cNvSpPr>
            <a:spLocks noChangeArrowheads="1"/>
          </p:cNvSpPr>
          <p:nvPr/>
        </p:nvSpPr>
        <p:spPr bwMode="auto">
          <a:xfrm>
            <a:off x="4894766" y="2339925"/>
            <a:ext cx="156699"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40°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118" name="Rectangle 51"/>
          <p:cNvSpPr>
            <a:spLocks noChangeArrowheads="1"/>
          </p:cNvSpPr>
          <p:nvPr/>
        </p:nvSpPr>
        <p:spPr bwMode="auto">
          <a:xfrm>
            <a:off x="3658701" y="2339925"/>
            <a:ext cx="156699"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60°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119" name="Rectangle 52"/>
          <p:cNvSpPr>
            <a:spLocks noChangeArrowheads="1"/>
          </p:cNvSpPr>
          <p:nvPr/>
        </p:nvSpPr>
        <p:spPr bwMode="auto">
          <a:xfrm>
            <a:off x="3423942" y="2339925"/>
            <a:ext cx="156699"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80°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120" name="Rectangle 53"/>
          <p:cNvSpPr>
            <a:spLocks noChangeArrowheads="1"/>
          </p:cNvSpPr>
          <p:nvPr/>
        </p:nvSpPr>
        <p:spPr bwMode="auto">
          <a:xfrm>
            <a:off x="5412664" y="2339925"/>
            <a:ext cx="156699"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80°</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121" name="Rectangle 54"/>
          <p:cNvSpPr>
            <a:spLocks noChangeArrowheads="1"/>
          </p:cNvSpPr>
          <p:nvPr/>
        </p:nvSpPr>
        <p:spPr bwMode="auto">
          <a:xfrm>
            <a:off x="3120883" y="2339925"/>
            <a:ext cx="214262"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100°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122" name="Rectangle 55"/>
          <p:cNvSpPr>
            <a:spLocks noChangeArrowheads="1"/>
          </p:cNvSpPr>
          <p:nvPr/>
        </p:nvSpPr>
        <p:spPr bwMode="auto">
          <a:xfrm>
            <a:off x="5632058" y="2339925"/>
            <a:ext cx="214262"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100°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123" name="Rectangle 56"/>
          <p:cNvSpPr>
            <a:spLocks noChangeArrowheads="1"/>
          </p:cNvSpPr>
          <p:nvPr/>
        </p:nvSpPr>
        <p:spPr bwMode="auto">
          <a:xfrm>
            <a:off x="2871742" y="2339925"/>
            <a:ext cx="214262"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120°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124" name="Rectangle 57"/>
          <p:cNvSpPr>
            <a:spLocks noChangeArrowheads="1"/>
          </p:cNvSpPr>
          <p:nvPr/>
        </p:nvSpPr>
        <p:spPr bwMode="auto">
          <a:xfrm>
            <a:off x="5909084" y="2339925"/>
            <a:ext cx="214262"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120°</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125" name="Rectangle 58"/>
          <p:cNvSpPr>
            <a:spLocks noChangeArrowheads="1"/>
          </p:cNvSpPr>
          <p:nvPr/>
        </p:nvSpPr>
        <p:spPr bwMode="auto">
          <a:xfrm>
            <a:off x="2625144" y="2339925"/>
            <a:ext cx="214262"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140°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126" name="Rectangle 59"/>
          <p:cNvSpPr>
            <a:spLocks noChangeArrowheads="1"/>
          </p:cNvSpPr>
          <p:nvPr/>
        </p:nvSpPr>
        <p:spPr bwMode="auto">
          <a:xfrm>
            <a:off x="2377028" y="2339925"/>
            <a:ext cx="214262"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160°</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127" name="Rectangle 60"/>
          <p:cNvSpPr>
            <a:spLocks noChangeArrowheads="1"/>
          </p:cNvSpPr>
          <p:nvPr/>
        </p:nvSpPr>
        <p:spPr bwMode="auto">
          <a:xfrm>
            <a:off x="6156368" y="2339925"/>
            <a:ext cx="214262"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140°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128" name="Rectangle 61"/>
          <p:cNvSpPr>
            <a:spLocks noChangeArrowheads="1"/>
          </p:cNvSpPr>
          <p:nvPr/>
        </p:nvSpPr>
        <p:spPr bwMode="auto">
          <a:xfrm>
            <a:off x="6387598" y="2338067"/>
            <a:ext cx="214262"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160°</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129" name="Rectangle 62"/>
          <p:cNvSpPr>
            <a:spLocks noChangeArrowheads="1"/>
          </p:cNvSpPr>
          <p:nvPr/>
        </p:nvSpPr>
        <p:spPr bwMode="auto">
          <a:xfrm>
            <a:off x="5139296" y="2338067"/>
            <a:ext cx="156699"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60°</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130" name="Rectangle 63"/>
          <p:cNvSpPr>
            <a:spLocks noChangeArrowheads="1"/>
          </p:cNvSpPr>
          <p:nvPr/>
        </p:nvSpPr>
        <p:spPr bwMode="auto">
          <a:xfrm>
            <a:off x="6670205" y="2338067"/>
            <a:ext cx="214262"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180°</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131" name="Rectangle 64"/>
          <p:cNvSpPr>
            <a:spLocks noChangeArrowheads="1"/>
          </p:cNvSpPr>
          <p:nvPr/>
        </p:nvSpPr>
        <p:spPr bwMode="auto">
          <a:xfrm>
            <a:off x="3176693" y="3750368"/>
            <a:ext cx="641187" cy="30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rad="50800">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rad="50800">
                    <a:schemeClr val="bg1"/>
                  </a:glow>
                </a:effectLst>
                <a:latin typeface="+mj-lt"/>
              </a:rPr>
              <a:t>OCEAN</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132" name="Rectangle 66"/>
          <p:cNvSpPr>
            <a:spLocks noChangeArrowheads="1"/>
          </p:cNvSpPr>
          <p:nvPr/>
        </p:nvSpPr>
        <p:spPr bwMode="auto">
          <a:xfrm>
            <a:off x="4205677" y="2678630"/>
            <a:ext cx="396544" cy="245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rad="50800">
                    <a:schemeClr val="bg1"/>
                  </a:glow>
                </a:effectLst>
                <a:latin typeface="+mj-lt"/>
              </a:rPr>
              <a:t>ARCTIC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rad="50800">
                    <a:schemeClr val="bg1"/>
                  </a:glow>
                </a:effectLst>
                <a:latin typeface="+mj-lt"/>
              </a:rPr>
              <a:t>OCEAN</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133" name="Rectangle 68"/>
          <p:cNvSpPr>
            <a:spLocks noChangeArrowheads="1"/>
          </p:cNvSpPr>
          <p:nvPr/>
        </p:nvSpPr>
        <p:spPr bwMode="auto">
          <a:xfrm>
            <a:off x="3678142" y="4896075"/>
            <a:ext cx="641187" cy="30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rad="50800">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rad="50800">
                    <a:schemeClr val="bg1"/>
                  </a:glow>
                </a:effectLst>
                <a:latin typeface="+mj-lt"/>
              </a:rPr>
              <a:t>OCEAN</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134" name="Rectangle 70"/>
          <p:cNvSpPr>
            <a:spLocks noChangeArrowheads="1"/>
          </p:cNvSpPr>
          <p:nvPr/>
        </p:nvSpPr>
        <p:spPr bwMode="auto">
          <a:xfrm>
            <a:off x="5905413" y="4864334"/>
            <a:ext cx="486854" cy="30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rad="50800">
                    <a:schemeClr val="bg1"/>
                  </a:glow>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rad="50800">
                    <a:schemeClr val="bg1"/>
                  </a:glow>
                </a:effectLst>
                <a:latin typeface="+mj-lt"/>
              </a:rPr>
              <a:t>OCEAN</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135" name="Rectangle 72"/>
          <p:cNvSpPr>
            <a:spLocks noChangeArrowheads="1"/>
          </p:cNvSpPr>
          <p:nvPr/>
        </p:nvSpPr>
        <p:spPr bwMode="auto">
          <a:xfrm>
            <a:off x="1052218" y="4864333"/>
            <a:ext cx="514037" cy="30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rad="50800">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rad="50800">
                    <a:schemeClr val="bg1"/>
                  </a:glow>
                </a:effectLst>
                <a:latin typeface="+mj-lt"/>
              </a:rPr>
              <a:t>OCEAN</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136" name="Rectangle 74"/>
          <p:cNvSpPr>
            <a:spLocks noChangeArrowheads="1"/>
          </p:cNvSpPr>
          <p:nvPr/>
        </p:nvSpPr>
        <p:spPr bwMode="auto">
          <a:xfrm>
            <a:off x="7334651" y="4288383"/>
            <a:ext cx="514037" cy="30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rad="50800">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rad="50800">
                    <a:schemeClr val="bg1"/>
                  </a:glow>
                </a:effectLst>
                <a:latin typeface="+mj-lt"/>
              </a:rPr>
              <a:t>OCEAN</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137" name="Rectangle 76"/>
          <p:cNvSpPr>
            <a:spLocks noChangeArrowheads="1"/>
          </p:cNvSpPr>
          <p:nvPr/>
        </p:nvSpPr>
        <p:spPr bwMode="auto">
          <a:xfrm>
            <a:off x="5348253" y="5886108"/>
            <a:ext cx="57563"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a:schemeClr val="bg1"/>
                  </a:glow>
                </a:effectLst>
                <a:latin typeface="+mj-lt"/>
              </a:rPr>
              <a:t>0</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
        <p:nvSpPr>
          <p:cNvPr id="138" name="Rectangle 77"/>
          <p:cNvSpPr>
            <a:spLocks noChangeArrowheads="1"/>
          </p:cNvSpPr>
          <p:nvPr/>
        </p:nvSpPr>
        <p:spPr bwMode="auto">
          <a:xfrm>
            <a:off x="5803031" y="5886108"/>
            <a:ext cx="259033"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a:schemeClr val="bg1"/>
                  </a:glow>
                </a:effectLst>
                <a:latin typeface="+mj-lt"/>
              </a:rPr>
              <a:t>1,500</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
        <p:nvSpPr>
          <p:cNvPr id="139" name="Rectangle 78"/>
          <p:cNvSpPr>
            <a:spLocks noChangeArrowheads="1"/>
          </p:cNvSpPr>
          <p:nvPr/>
        </p:nvSpPr>
        <p:spPr bwMode="auto">
          <a:xfrm>
            <a:off x="5348253" y="6112107"/>
            <a:ext cx="57563"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a:schemeClr val="bg1"/>
                  </a:glow>
                </a:effectLst>
                <a:latin typeface="+mj-lt"/>
              </a:rPr>
              <a:t>0</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
        <p:nvSpPr>
          <p:cNvPr id="140" name="Rectangle 79"/>
          <p:cNvSpPr>
            <a:spLocks noChangeArrowheads="1"/>
          </p:cNvSpPr>
          <p:nvPr/>
        </p:nvSpPr>
        <p:spPr bwMode="auto">
          <a:xfrm>
            <a:off x="5578994" y="6112107"/>
            <a:ext cx="259033"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a:schemeClr val="bg1"/>
                  </a:glow>
                </a:effectLst>
                <a:latin typeface="+mj-lt"/>
              </a:rPr>
              <a:t>1,500</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
        <p:nvSpPr>
          <p:cNvPr id="141" name="Rectangle 80"/>
          <p:cNvSpPr>
            <a:spLocks noChangeArrowheads="1"/>
          </p:cNvSpPr>
          <p:nvPr/>
        </p:nvSpPr>
        <p:spPr bwMode="auto">
          <a:xfrm>
            <a:off x="6365348" y="5886108"/>
            <a:ext cx="545250"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a:schemeClr val="bg1"/>
                  </a:glow>
                </a:effectLst>
                <a:latin typeface="+mj-lt"/>
              </a:rPr>
              <a:t>3,000 Miles</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
        <p:nvSpPr>
          <p:cNvPr id="142" name="Rectangle 81"/>
          <p:cNvSpPr>
            <a:spLocks noChangeArrowheads="1"/>
          </p:cNvSpPr>
          <p:nvPr/>
        </p:nvSpPr>
        <p:spPr bwMode="auto">
          <a:xfrm>
            <a:off x="5946409" y="6110249"/>
            <a:ext cx="818672" cy="1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a:schemeClr val="bg1"/>
                  </a:glow>
                </a:effectLst>
                <a:latin typeface="+mj-lt"/>
              </a:rPr>
              <a:t>3,000 Kilometers</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Tree>
    <p:extLst>
      <p:ext uri="{BB962C8B-B14F-4D97-AF65-F5344CB8AC3E}">
        <p14:creationId xmlns:p14="http://schemas.microsoft.com/office/powerpoint/2010/main" val="19559218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8F940-9B3D-4483-875E-D23BB08654E9}"/>
              </a:ext>
            </a:extLst>
          </p:cNvPr>
          <p:cNvSpPr>
            <a:spLocks noGrp="1"/>
          </p:cNvSpPr>
          <p:nvPr>
            <p:ph type="title"/>
          </p:nvPr>
        </p:nvSpPr>
        <p:spPr/>
        <p:txBody>
          <a:bodyPr/>
          <a:lstStyle/>
          <a:p>
            <a:r>
              <a:rPr lang="en-US" sz="3400" dirty="0"/>
              <a:t>4.2.3 Distribution of Folk </a:t>
            </a:r>
            <a:r>
              <a:rPr lang="en-US" sz="3400" dirty="0" smtClean="0"/>
              <a:t>and </a:t>
            </a:r>
            <a:r>
              <a:rPr lang="en-US" sz="3400" dirty="0"/>
              <a:t>Popular Clothing </a:t>
            </a:r>
            <a:r>
              <a:rPr lang="en-US" sz="2000" b="0" dirty="0"/>
              <a:t>(5 of 5)</a:t>
            </a:r>
          </a:p>
        </p:txBody>
      </p:sp>
      <p:sp>
        <p:nvSpPr>
          <p:cNvPr id="3" name="Content Placeholder 2">
            <a:extLst>
              <a:ext uri="{FF2B5EF4-FFF2-40B4-BE49-F238E27FC236}">
                <a16:creationId xmlns:a16="http://schemas.microsoft.com/office/drawing/2014/main" id="{81711309-8F7F-4E36-9850-98928DF1E5E0}"/>
              </a:ext>
            </a:extLst>
          </p:cNvPr>
          <p:cNvSpPr>
            <a:spLocks noGrp="1"/>
          </p:cNvSpPr>
          <p:nvPr>
            <p:ph sz="quarter" idx="13"/>
          </p:nvPr>
        </p:nvSpPr>
        <p:spPr>
          <a:xfrm>
            <a:off x="457200" y="1556326"/>
            <a:ext cx="8229600" cy="837128"/>
          </a:xfrm>
        </p:spPr>
        <p:txBody>
          <a:bodyPr/>
          <a:lstStyle/>
          <a:p>
            <a:pPr marL="432" indent="0">
              <a:buNone/>
            </a:pPr>
            <a:r>
              <a:rPr lang="en-US" b="1" dirty="0"/>
              <a:t>Figure 4-24: </a:t>
            </a:r>
            <a:r>
              <a:rPr lang="en-US" dirty="0"/>
              <a:t>Blue jeans have a global appeal, as seen in this photo of men wearing jeans in Delhi. </a:t>
            </a:r>
          </a:p>
        </p:txBody>
      </p:sp>
      <p:pic>
        <p:nvPicPr>
          <p:cNvPr id="7" name="Picture 6" descr="A group of Indians selling jeans in New Delhi, India.">
            <a:extLst>
              <a:ext uri="{FF2B5EF4-FFF2-40B4-BE49-F238E27FC236}">
                <a16:creationId xmlns:a16="http://schemas.microsoft.com/office/drawing/2014/main" id="{5EE63807-980B-4C5E-B6B7-2E2CF08C19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391" y="2393454"/>
            <a:ext cx="7759218" cy="3297667"/>
          </a:xfrm>
          <a:prstGeom prst="rect">
            <a:avLst/>
          </a:prstGeom>
        </p:spPr>
      </p:pic>
    </p:spTree>
    <p:extLst>
      <p:ext uri="{BB962C8B-B14F-4D97-AF65-F5344CB8AC3E}">
        <p14:creationId xmlns:p14="http://schemas.microsoft.com/office/powerpoint/2010/main" val="32230755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5E641-6A42-4908-84A4-242D3FFBD93D}"/>
              </a:ext>
            </a:extLst>
          </p:cNvPr>
          <p:cNvSpPr>
            <a:spLocks noGrp="1"/>
          </p:cNvSpPr>
          <p:nvPr>
            <p:ph type="title"/>
          </p:nvPr>
        </p:nvSpPr>
        <p:spPr/>
        <p:txBody>
          <a:bodyPr/>
          <a:lstStyle/>
          <a:p>
            <a:r>
              <a:rPr lang="en-US" altLang="en-US" dirty="0"/>
              <a:t>4.2.4 Food Customs </a:t>
            </a:r>
            <a:r>
              <a:rPr lang="en-US" altLang="en-US" sz="2000" b="0" dirty="0"/>
              <a:t>(1 of 3)</a:t>
            </a:r>
            <a:endParaRPr lang="en-US" sz="2000" b="0" dirty="0"/>
          </a:p>
        </p:txBody>
      </p:sp>
      <p:sp>
        <p:nvSpPr>
          <p:cNvPr id="3" name="Content Placeholder 2">
            <a:extLst>
              <a:ext uri="{FF2B5EF4-FFF2-40B4-BE49-F238E27FC236}">
                <a16:creationId xmlns:a16="http://schemas.microsoft.com/office/drawing/2014/main" id="{147CC98D-0052-422C-8C52-066CA0E27559}"/>
              </a:ext>
            </a:extLst>
          </p:cNvPr>
          <p:cNvSpPr>
            <a:spLocks noGrp="1"/>
          </p:cNvSpPr>
          <p:nvPr>
            <p:ph sz="quarter" idx="13"/>
          </p:nvPr>
        </p:nvSpPr>
        <p:spPr>
          <a:xfrm>
            <a:off x="457199" y="1556326"/>
            <a:ext cx="8366761" cy="4434275"/>
          </a:xfrm>
        </p:spPr>
        <p:txBody>
          <a:bodyPr/>
          <a:lstStyle/>
          <a:p>
            <a:r>
              <a:rPr lang="en-US" altLang="en-US" dirty="0"/>
              <a:t>Local environmental conditions influence what can be grown</a:t>
            </a:r>
          </a:p>
          <a:p>
            <a:r>
              <a:rPr lang="en-US" altLang="en-US" dirty="0"/>
              <a:t>Food </a:t>
            </a:r>
            <a:r>
              <a:rPr lang="en-US" altLang="en-US" b="1" dirty="0"/>
              <a:t>taboos</a:t>
            </a:r>
            <a:r>
              <a:rPr lang="en-US" altLang="en-US" dirty="0"/>
              <a:t> may protect the local environment or serve other functions. Several major world religions have distinctive food taboos (e.g., Hindus do not consume meat, Jews and Muslims refrain from eating pork)</a:t>
            </a:r>
          </a:p>
          <a:p>
            <a:r>
              <a:rPr lang="en-US" dirty="0"/>
              <a:t>The contribution of a location’s distinctive physical features to the way food tastes is known as </a:t>
            </a:r>
            <a:r>
              <a:rPr lang="en-US" b="1" dirty="0"/>
              <a:t>terroir</a:t>
            </a:r>
            <a:endParaRPr lang="en-US" altLang="en-US" dirty="0"/>
          </a:p>
        </p:txBody>
      </p:sp>
    </p:spTree>
    <p:extLst>
      <p:ext uri="{BB962C8B-B14F-4D97-AF65-F5344CB8AC3E}">
        <p14:creationId xmlns:p14="http://schemas.microsoft.com/office/powerpoint/2010/main" val="5717053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5E641-6A42-4908-84A4-242D3FFBD93D}"/>
              </a:ext>
            </a:extLst>
          </p:cNvPr>
          <p:cNvSpPr>
            <a:spLocks noGrp="1"/>
          </p:cNvSpPr>
          <p:nvPr>
            <p:ph type="title"/>
          </p:nvPr>
        </p:nvSpPr>
        <p:spPr/>
        <p:txBody>
          <a:bodyPr/>
          <a:lstStyle/>
          <a:p>
            <a:r>
              <a:rPr lang="en-US" altLang="en-US" dirty="0"/>
              <a:t>4.2.4 Food Customs </a:t>
            </a:r>
            <a:r>
              <a:rPr lang="en-US" altLang="en-US" sz="2000" b="0" dirty="0"/>
              <a:t>(2 of 3)</a:t>
            </a:r>
            <a:endParaRPr lang="en-US" sz="2000" b="0" dirty="0"/>
          </a:p>
        </p:txBody>
      </p:sp>
      <p:sp>
        <p:nvSpPr>
          <p:cNvPr id="3" name="Content Placeholder 2">
            <a:extLst>
              <a:ext uri="{FF2B5EF4-FFF2-40B4-BE49-F238E27FC236}">
                <a16:creationId xmlns:a16="http://schemas.microsoft.com/office/drawing/2014/main" id="{147CC98D-0052-422C-8C52-066CA0E27559}"/>
              </a:ext>
            </a:extLst>
          </p:cNvPr>
          <p:cNvSpPr>
            <a:spLocks noGrp="1"/>
          </p:cNvSpPr>
          <p:nvPr>
            <p:ph sz="quarter" idx="13"/>
          </p:nvPr>
        </p:nvSpPr>
        <p:spPr>
          <a:xfrm>
            <a:off x="457200" y="1556326"/>
            <a:ext cx="8229600" cy="1161473"/>
          </a:xfrm>
        </p:spPr>
        <p:txBody>
          <a:bodyPr/>
          <a:lstStyle/>
          <a:p>
            <a:pPr marL="432" indent="0">
              <a:buNone/>
            </a:pPr>
            <a:r>
              <a:rPr lang="en-US" altLang="en-US" b="1" dirty="0"/>
              <a:t>Figure 4-26: </a:t>
            </a:r>
            <a:r>
              <a:rPr lang="en-US" altLang="en-US" dirty="0"/>
              <a:t>Coca-Cola leads in sales in the United States, Latin America, Europe, and Russia. Pepsi leads in Canada, South Asia, and Southwest Asia.</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34147" y="2692795"/>
            <a:ext cx="5075707" cy="3736226"/>
          </a:xfrm>
          <a:prstGeom prst="rect">
            <a:avLst/>
          </a:prstGeom>
        </p:spPr>
      </p:pic>
      <p:sp>
        <p:nvSpPr>
          <p:cNvPr id="9" name="Rectangle 5"/>
          <p:cNvSpPr>
            <a:spLocks noChangeArrowheads="1"/>
          </p:cNvSpPr>
          <p:nvPr/>
        </p:nvSpPr>
        <p:spPr bwMode="auto">
          <a:xfrm>
            <a:off x="3195967" y="5185472"/>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100°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10" name="Rectangle 6"/>
          <p:cNvSpPr>
            <a:spLocks noChangeArrowheads="1"/>
          </p:cNvSpPr>
          <p:nvPr/>
        </p:nvSpPr>
        <p:spPr bwMode="auto">
          <a:xfrm>
            <a:off x="2121856" y="3507242"/>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40°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11" name="Rectangle 7"/>
          <p:cNvSpPr>
            <a:spLocks noChangeArrowheads="1"/>
          </p:cNvSpPr>
          <p:nvPr/>
        </p:nvSpPr>
        <p:spPr bwMode="auto">
          <a:xfrm>
            <a:off x="2091455" y="3830593"/>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20°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12" name="Rectangle 8"/>
          <p:cNvSpPr>
            <a:spLocks noChangeArrowheads="1"/>
          </p:cNvSpPr>
          <p:nvPr/>
        </p:nvSpPr>
        <p:spPr bwMode="auto">
          <a:xfrm>
            <a:off x="3915587" y="5185472"/>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40°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13" name="Rectangle 9"/>
          <p:cNvSpPr>
            <a:spLocks noChangeArrowheads="1"/>
          </p:cNvSpPr>
          <p:nvPr/>
        </p:nvSpPr>
        <p:spPr bwMode="auto">
          <a:xfrm>
            <a:off x="4851424" y="5185472"/>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40°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14" name="Rectangle 10"/>
          <p:cNvSpPr>
            <a:spLocks noChangeArrowheads="1"/>
          </p:cNvSpPr>
          <p:nvPr/>
        </p:nvSpPr>
        <p:spPr bwMode="auto">
          <a:xfrm>
            <a:off x="4153835" y="5185472"/>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20°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15" name="Rectangle 11"/>
          <p:cNvSpPr>
            <a:spLocks noChangeArrowheads="1"/>
          </p:cNvSpPr>
          <p:nvPr/>
        </p:nvSpPr>
        <p:spPr bwMode="auto">
          <a:xfrm>
            <a:off x="4610645" y="5185472"/>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20°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16" name="Rectangle 12"/>
          <p:cNvSpPr>
            <a:spLocks noChangeArrowheads="1"/>
          </p:cNvSpPr>
          <p:nvPr/>
        </p:nvSpPr>
        <p:spPr bwMode="auto">
          <a:xfrm>
            <a:off x="6910035" y="4170152"/>
            <a:ext cx="7373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17" name="Rectangle 13"/>
          <p:cNvSpPr>
            <a:spLocks noChangeArrowheads="1"/>
          </p:cNvSpPr>
          <p:nvPr/>
        </p:nvSpPr>
        <p:spPr bwMode="auto">
          <a:xfrm>
            <a:off x="2096306" y="4179682"/>
            <a:ext cx="7373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18" name="Rectangle 14"/>
          <p:cNvSpPr>
            <a:spLocks noChangeArrowheads="1"/>
          </p:cNvSpPr>
          <p:nvPr/>
        </p:nvSpPr>
        <p:spPr bwMode="auto">
          <a:xfrm>
            <a:off x="2088408" y="4523542"/>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20°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19" name="Rectangle 15"/>
          <p:cNvSpPr>
            <a:spLocks noChangeArrowheads="1"/>
          </p:cNvSpPr>
          <p:nvPr/>
        </p:nvSpPr>
        <p:spPr bwMode="auto">
          <a:xfrm>
            <a:off x="2137050" y="4848366"/>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40°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20" name="Rectangle 16"/>
          <p:cNvSpPr>
            <a:spLocks noChangeArrowheads="1"/>
          </p:cNvSpPr>
          <p:nvPr/>
        </p:nvSpPr>
        <p:spPr bwMode="auto">
          <a:xfrm>
            <a:off x="6649598" y="3167945"/>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60°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21" name="Rectangle 17"/>
          <p:cNvSpPr>
            <a:spLocks noChangeArrowheads="1"/>
          </p:cNvSpPr>
          <p:nvPr/>
        </p:nvSpPr>
        <p:spPr bwMode="auto">
          <a:xfrm>
            <a:off x="2362647" y="3162720"/>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60°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22" name="Rectangle 18"/>
          <p:cNvSpPr>
            <a:spLocks noChangeArrowheads="1"/>
          </p:cNvSpPr>
          <p:nvPr/>
        </p:nvSpPr>
        <p:spPr bwMode="auto">
          <a:xfrm>
            <a:off x="6209183" y="2840421"/>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80°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23" name="Rectangle 19"/>
          <p:cNvSpPr>
            <a:spLocks noChangeArrowheads="1"/>
          </p:cNvSpPr>
          <p:nvPr/>
        </p:nvSpPr>
        <p:spPr bwMode="auto">
          <a:xfrm>
            <a:off x="2778961" y="2824641"/>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80°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24" name="Rectangle 20"/>
          <p:cNvSpPr>
            <a:spLocks noChangeArrowheads="1"/>
          </p:cNvSpPr>
          <p:nvPr/>
        </p:nvSpPr>
        <p:spPr bwMode="auto">
          <a:xfrm>
            <a:off x="6866256" y="3493414"/>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40°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25" name="Rectangle 21"/>
          <p:cNvSpPr>
            <a:spLocks noChangeArrowheads="1"/>
          </p:cNvSpPr>
          <p:nvPr/>
        </p:nvSpPr>
        <p:spPr bwMode="auto">
          <a:xfrm>
            <a:off x="6869905" y="4847663"/>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40°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26" name="Rectangle 22"/>
          <p:cNvSpPr>
            <a:spLocks noChangeArrowheads="1"/>
          </p:cNvSpPr>
          <p:nvPr/>
        </p:nvSpPr>
        <p:spPr bwMode="auto">
          <a:xfrm>
            <a:off x="6875985" y="3846083"/>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20°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27" name="Rectangle 23"/>
          <p:cNvSpPr>
            <a:spLocks noChangeArrowheads="1"/>
          </p:cNvSpPr>
          <p:nvPr/>
        </p:nvSpPr>
        <p:spPr bwMode="auto">
          <a:xfrm>
            <a:off x="6877099" y="4515802"/>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20°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28" name="Rectangle 24"/>
          <p:cNvSpPr>
            <a:spLocks noChangeArrowheads="1"/>
          </p:cNvSpPr>
          <p:nvPr/>
        </p:nvSpPr>
        <p:spPr bwMode="auto">
          <a:xfrm>
            <a:off x="3677241" y="5185472"/>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60°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29" name="Rectangle 25"/>
          <p:cNvSpPr>
            <a:spLocks noChangeArrowheads="1"/>
          </p:cNvSpPr>
          <p:nvPr/>
        </p:nvSpPr>
        <p:spPr bwMode="auto">
          <a:xfrm>
            <a:off x="3459850" y="5185472"/>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80°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0" name="Rectangle 26"/>
          <p:cNvSpPr>
            <a:spLocks noChangeArrowheads="1"/>
          </p:cNvSpPr>
          <p:nvPr/>
        </p:nvSpPr>
        <p:spPr bwMode="auto">
          <a:xfrm>
            <a:off x="2952756" y="5185472"/>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120°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1" name="Rectangle 27"/>
          <p:cNvSpPr>
            <a:spLocks noChangeArrowheads="1"/>
          </p:cNvSpPr>
          <p:nvPr/>
        </p:nvSpPr>
        <p:spPr bwMode="auto">
          <a:xfrm>
            <a:off x="2720064" y="5185472"/>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140°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2" name="Rectangle 28"/>
          <p:cNvSpPr>
            <a:spLocks noChangeArrowheads="1"/>
          </p:cNvSpPr>
          <p:nvPr/>
        </p:nvSpPr>
        <p:spPr bwMode="auto">
          <a:xfrm>
            <a:off x="2464693" y="5185472"/>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160°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3" name="Rectangle 29"/>
          <p:cNvSpPr>
            <a:spLocks noChangeArrowheads="1"/>
          </p:cNvSpPr>
          <p:nvPr/>
        </p:nvSpPr>
        <p:spPr bwMode="auto">
          <a:xfrm>
            <a:off x="4406612" y="5185472"/>
            <a:ext cx="7373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4" name="Rectangle 30"/>
          <p:cNvSpPr>
            <a:spLocks noChangeArrowheads="1"/>
          </p:cNvSpPr>
          <p:nvPr/>
        </p:nvSpPr>
        <p:spPr bwMode="auto">
          <a:xfrm>
            <a:off x="5092104" y="5185472"/>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60°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5" name="Rectangle 31"/>
          <p:cNvSpPr>
            <a:spLocks noChangeArrowheads="1"/>
          </p:cNvSpPr>
          <p:nvPr/>
        </p:nvSpPr>
        <p:spPr bwMode="auto">
          <a:xfrm>
            <a:off x="5537463" y="5185472"/>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100°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6" name="Rectangle 32"/>
          <p:cNvSpPr>
            <a:spLocks noChangeArrowheads="1"/>
          </p:cNvSpPr>
          <p:nvPr/>
        </p:nvSpPr>
        <p:spPr bwMode="auto">
          <a:xfrm>
            <a:off x="5763953" y="5185472"/>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120°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7" name="Rectangle 33"/>
          <p:cNvSpPr>
            <a:spLocks noChangeArrowheads="1"/>
          </p:cNvSpPr>
          <p:nvPr/>
        </p:nvSpPr>
        <p:spPr bwMode="auto">
          <a:xfrm>
            <a:off x="5321025" y="5185472"/>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80°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8" name="Rectangle 34"/>
          <p:cNvSpPr>
            <a:spLocks noChangeArrowheads="1"/>
          </p:cNvSpPr>
          <p:nvPr/>
        </p:nvSpPr>
        <p:spPr bwMode="auto">
          <a:xfrm>
            <a:off x="6240948" y="5185472"/>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160°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9" name="Rectangle 35"/>
          <p:cNvSpPr>
            <a:spLocks noChangeArrowheads="1"/>
          </p:cNvSpPr>
          <p:nvPr/>
        </p:nvSpPr>
        <p:spPr bwMode="auto">
          <a:xfrm>
            <a:off x="6009595" y="5185472"/>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140°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40" name="Rectangle 36"/>
          <p:cNvSpPr>
            <a:spLocks noChangeArrowheads="1"/>
          </p:cNvSpPr>
          <p:nvPr/>
        </p:nvSpPr>
        <p:spPr bwMode="auto">
          <a:xfrm>
            <a:off x="6479171" y="5185472"/>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180°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41" name="Rectangle 37"/>
          <p:cNvSpPr>
            <a:spLocks noChangeArrowheads="1"/>
          </p:cNvSpPr>
          <p:nvPr/>
        </p:nvSpPr>
        <p:spPr bwMode="auto">
          <a:xfrm>
            <a:off x="6458040" y="4134897"/>
            <a:ext cx="38472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EQUATOR</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42" name="Rectangle 42"/>
          <p:cNvSpPr>
            <a:spLocks noChangeArrowheads="1"/>
          </p:cNvSpPr>
          <p:nvPr/>
        </p:nvSpPr>
        <p:spPr bwMode="auto">
          <a:xfrm>
            <a:off x="5052413" y="4652490"/>
            <a:ext cx="8326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spc="-30" normalizeH="0" dirty="0" smtClean="0">
                <a:ln>
                  <a:noFill/>
                </a:ln>
                <a:solidFill>
                  <a:srgbClr val="00AEEF"/>
                </a:solidFill>
                <a:effectLst>
                  <a:glow rad="50800">
                    <a:schemeClr val="bg1"/>
                  </a:glow>
                </a:effectLst>
                <a:latin typeface="+mj-lt"/>
              </a:rPr>
              <a:t>TROPIC OF CAPRICORN</a:t>
            </a:r>
            <a:endParaRPr kumimoji="0" lang="en-US" altLang="en-US" sz="1600" b="1" i="0" u="none" strike="noStrike" cap="none" spc="-30" normalizeH="0" dirty="0" smtClean="0">
              <a:ln>
                <a:noFill/>
              </a:ln>
              <a:solidFill>
                <a:schemeClr val="tx1"/>
              </a:solidFill>
              <a:effectLst>
                <a:glow rad="50800">
                  <a:schemeClr val="bg1"/>
                </a:glow>
              </a:effectLst>
              <a:latin typeface="+mj-lt"/>
            </a:endParaRPr>
          </a:p>
        </p:txBody>
      </p:sp>
      <p:sp>
        <p:nvSpPr>
          <p:cNvPr id="43" name="Rectangle 45"/>
          <p:cNvSpPr>
            <a:spLocks noChangeArrowheads="1"/>
          </p:cNvSpPr>
          <p:nvPr/>
        </p:nvSpPr>
        <p:spPr bwMode="auto">
          <a:xfrm>
            <a:off x="6107001" y="3738556"/>
            <a:ext cx="70788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spc="-30" normalizeH="0" dirty="0" smtClean="0">
                <a:ln>
                  <a:noFill/>
                </a:ln>
                <a:solidFill>
                  <a:srgbClr val="00AEEF"/>
                </a:solidFill>
                <a:effectLst>
                  <a:glow rad="50800">
                    <a:schemeClr val="bg1"/>
                  </a:glow>
                </a:effectLst>
                <a:latin typeface="+mj-lt"/>
              </a:rPr>
              <a:t>TROPIC OF CANCER</a:t>
            </a:r>
            <a:endParaRPr kumimoji="0" lang="en-US" altLang="en-US" sz="1600" b="1" i="0" u="none" strike="noStrike" cap="none" spc="-30" normalizeH="0" dirty="0" smtClean="0">
              <a:ln>
                <a:noFill/>
              </a:ln>
              <a:solidFill>
                <a:schemeClr val="tx1"/>
              </a:solidFill>
              <a:effectLst>
                <a:glow rad="50800">
                  <a:schemeClr val="bg1"/>
                </a:glow>
              </a:effectLst>
              <a:latin typeface="+mj-lt"/>
            </a:endParaRPr>
          </a:p>
        </p:txBody>
      </p:sp>
      <p:sp>
        <p:nvSpPr>
          <p:cNvPr id="44" name="Rectangle 46"/>
          <p:cNvSpPr>
            <a:spLocks noChangeArrowheads="1"/>
          </p:cNvSpPr>
          <p:nvPr/>
        </p:nvSpPr>
        <p:spPr bwMode="auto">
          <a:xfrm>
            <a:off x="4447153" y="2738742"/>
            <a:ext cx="7373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45" name="Rectangle 47"/>
          <p:cNvSpPr>
            <a:spLocks noChangeArrowheads="1"/>
          </p:cNvSpPr>
          <p:nvPr/>
        </p:nvSpPr>
        <p:spPr bwMode="auto">
          <a:xfrm>
            <a:off x="4253031" y="2738742"/>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20°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46" name="Rectangle 48"/>
          <p:cNvSpPr>
            <a:spLocks noChangeArrowheads="1"/>
          </p:cNvSpPr>
          <p:nvPr/>
        </p:nvSpPr>
        <p:spPr bwMode="auto">
          <a:xfrm>
            <a:off x="4583351" y="2738742"/>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20°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47" name="Rectangle 49"/>
          <p:cNvSpPr>
            <a:spLocks noChangeArrowheads="1"/>
          </p:cNvSpPr>
          <p:nvPr/>
        </p:nvSpPr>
        <p:spPr bwMode="auto">
          <a:xfrm>
            <a:off x="4093727" y="2738742"/>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40°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48" name="Rectangle 50"/>
          <p:cNvSpPr>
            <a:spLocks noChangeArrowheads="1"/>
          </p:cNvSpPr>
          <p:nvPr/>
        </p:nvSpPr>
        <p:spPr bwMode="auto">
          <a:xfrm>
            <a:off x="4745086" y="2738742"/>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40°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49" name="Rectangle 51"/>
          <p:cNvSpPr>
            <a:spLocks noChangeArrowheads="1"/>
          </p:cNvSpPr>
          <p:nvPr/>
        </p:nvSpPr>
        <p:spPr bwMode="auto">
          <a:xfrm>
            <a:off x="3936634" y="2738742"/>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60°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50" name="Rectangle 52"/>
          <p:cNvSpPr>
            <a:spLocks noChangeArrowheads="1"/>
          </p:cNvSpPr>
          <p:nvPr/>
        </p:nvSpPr>
        <p:spPr bwMode="auto">
          <a:xfrm>
            <a:off x="3783089" y="2738742"/>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80°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51" name="Rectangle 53"/>
          <p:cNvSpPr>
            <a:spLocks noChangeArrowheads="1"/>
          </p:cNvSpPr>
          <p:nvPr/>
        </p:nvSpPr>
        <p:spPr bwMode="auto">
          <a:xfrm>
            <a:off x="5083818" y="2738742"/>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80°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52" name="Rectangle 54"/>
          <p:cNvSpPr>
            <a:spLocks noChangeArrowheads="1"/>
          </p:cNvSpPr>
          <p:nvPr/>
        </p:nvSpPr>
        <p:spPr bwMode="auto">
          <a:xfrm>
            <a:off x="3584872" y="2738742"/>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100°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53" name="Rectangle 55"/>
          <p:cNvSpPr>
            <a:spLocks noChangeArrowheads="1"/>
          </p:cNvSpPr>
          <p:nvPr/>
        </p:nvSpPr>
        <p:spPr bwMode="auto">
          <a:xfrm>
            <a:off x="5227313" y="2738742"/>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100°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54" name="Rectangle 56"/>
          <p:cNvSpPr>
            <a:spLocks noChangeArrowheads="1"/>
          </p:cNvSpPr>
          <p:nvPr/>
        </p:nvSpPr>
        <p:spPr bwMode="auto">
          <a:xfrm>
            <a:off x="3421921" y="2738742"/>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120°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55" name="Rectangle 57"/>
          <p:cNvSpPr>
            <a:spLocks noChangeArrowheads="1"/>
          </p:cNvSpPr>
          <p:nvPr/>
        </p:nvSpPr>
        <p:spPr bwMode="auto">
          <a:xfrm>
            <a:off x="5408503" y="2738742"/>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120°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56" name="Rectangle 58"/>
          <p:cNvSpPr>
            <a:spLocks noChangeArrowheads="1"/>
          </p:cNvSpPr>
          <p:nvPr/>
        </p:nvSpPr>
        <p:spPr bwMode="auto">
          <a:xfrm>
            <a:off x="3260633" y="2738742"/>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140°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57" name="Rectangle 59"/>
          <p:cNvSpPr>
            <a:spLocks noChangeArrowheads="1"/>
          </p:cNvSpPr>
          <p:nvPr/>
        </p:nvSpPr>
        <p:spPr bwMode="auto">
          <a:xfrm>
            <a:off x="3098352" y="2738742"/>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160°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58" name="Rectangle 60"/>
          <p:cNvSpPr>
            <a:spLocks noChangeArrowheads="1"/>
          </p:cNvSpPr>
          <p:nvPr/>
        </p:nvSpPr>
        <p:spPr bwMode="auto">
          <a:xfrm>
            <a:off x="5570240" y="2738742"/>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140°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59" name="Rectangle 61"/>
          <p:cNvSpPr>
            <a:spLocks noChangeArrowheads="1"/>
          </p:cNvSpPr>
          <p:nvPr/>
        </p:nvSpPr>
        <p:spPr bwMode="auto">
          <a:xfrm>
            <a:off x="5721477" y="2737527"/>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160°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60" name="Rectangle 62"/>
          <p:cNvSpPr>
            <a:spLocks noChangeArrowheads="1"/>
          </p:cNvSpPr>
          <p:nvPr/>
        </p:nvSpPr>
        <p:spPr bwMode="auto">
          <a:xfrm>
            <a:off x="4905021" y="2737527"/>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60°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61" name="Rectangle 63"/>
          <p:cNvSpPr>
            <a:spLocks noChangeArrowheads="1"/>
          </p:cNvSpPr>
          <p:nvPr/>
        </p:nvSpPr>
        <p:spPr bwMode="auto">
          <a:xfrm>
            <a:off x="5906316" y="2737527"/>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180°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62" name="Rectangle 64"/>
          <p:cNvSpPr>
            <a:spLocks noChangeArrowheads="1"/>
          </p:cNvSpPr>
          <p:nvPr/>
        </p:nvSpPr>
        <p:spPr bwMode="auto">
          <a:xfrm>
            <a:off x="3626571" y="3599575"/>
            <a:ext cx="51135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rad="50800">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rad="50800">
                    <a:schemeClr val="bg1"/>
                  </a:glow>
                </a:effectLst>
                <a:latin typeface="+mj-lt"/>
              </a:rPr>
              <a:t>OCEAN</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63" name="Rectangle 66"/>
          <p:cNvSpPr>
            <a:spLocks noChangeArrowheads="1"/>
          </p:cNvSpPr>
          <p:nvPr/>
        </p:nvSpPr>
        <p:spPr bwMode="auto">
          <a:xfrm>
            <a:off x="4281685" y="2922173"/>
            <a:ext cx="29335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44C8F5"/>
                </a:solidFill>
                <a:effectLst>
                  <a:glow rad="50800">
                    <a:schemeClr val="bg1"/>
                  </a:glow>
                </a:effectLst>
                <a:latin typeface="+mj-lt"/>
              </a:rPr>
              <a:t>ARCTIC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44C8F5"/>
                </a:solidFill>
                <a:effectLst>
                  <a:glow rad="50800">
                    <a:schemeClr val="bg1"/>
                  </a:glow>
                </a:effectLst>
                <a:latin typeface="+mj-lt"/>
              </a:rPr>
              <a:t>OCEAN</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64" name="Rectangle 68"/>
          <p:cNvSpPr>
            <a:spLocks noChangeArrowheads="1"/>
          </p:cNvSpPr>
          <p:nvPr/>
        </p:nvSpPr>
        <p:spPr bwMode="auto">
          <a:xfrm>
            <a:off x="3966601" y="4302649"/>
            <a:ext cx="51135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rad="50800">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rad="50800">
                    <a:schemeClr val="bg1"/>
                  </a:glow>
                </a:effectLst>
                <a:latin typeface="+mj-lt"/>
              </a:rPr>
              <a:t>OCEAN</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65" name="Rectangle 70"/>
          <p:cNvSpPr>
            <a:spLocks noChangeArrowheads="1"/>
          </p:cNvSpPr>
          <p:nvPr/>
        </p:nvSpPr>
        <p:spPr bwMode="auto">
          <a:xfrm>
            <a:off x="5310178" y="4281957"/>
            <a:ext cx="37029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rad="50800">
                    <a:schemeClr val="bg1"/>
                  </a:glow>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rad="50800">
                    <a:schemeClr val="bg1"/>
                  </a:glow>
                </a:effectLst>
                <a:latin typeface="+mj-lt"/>
              </a:rPr>
              <a:t>OCEAN</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66" name="Rectangle 72"/>
          <p:cNvSpPr>
            <a:spLocks noChangeArrowheads="1"/>
          </p:cNvSpPr>
          <p:nvPr/>
        </p:nvSpPr>
        <p:spPr bwMode="auto">
          <a:xfrm>
            <a:off x="2314406" y="4256489"/>
            <a:ext cx="4151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rad="50800">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rad="50800">
                    <a:schemeClr val="bg1"/>
                  </a:glow>
                </a:effectLst>
                <a:latin typeface="+mj-lt"/>
              </a:rPr>
              <a:t>OCEAN</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67" name="Rectangle 74"/>
          <p:cNvSpPr>
            <a:spLocks noChangeArrowheads="1"/>
          </p:cNvSpPr>
          <p:nvPr/>
        </p:nvSpPr>
        <p:spPr bwMode="auto">
          <a:xfrm>
            <a:off x="6356593" y="3880946"/>
            <a:ext cx="4151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rad="50800">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rad="50800">
                    <a:schemeClr val="bg1"/>
                  </a:glow>
                </a:effectLst>
                <a:latin typeface="+mj-lt"/>
              </a:rPr>
              <a:t>OCEAN</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68" name="Rectangle 76"/>
          <p:cNvSpPr>
            <a:spLocks noChangeArrowheads="1"/>
          </p:cNvSpPr>
          <p:nvPr/>
        </p:nvSpPr>
        <p:spPr bwMode="auto">
          <a:xfrm>
            <a:off x="4994069" y="4917634"/>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69" name="Rectangle 77"/>
          <p:cNvSpPr>
            <a:spLocks noChangeArrowheads="1"/>
          </p:cNvSpPr>
          <p:nvPr/>
        </p:nvSpPr>
        <p:spPr bwMode="auto">
          <a:xfrm>
            <a:off x="5227222" y="4917634"/>
            <a:ext cx="15869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1,500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70" name="Rectangle 78"/>
          <p:cNvSpPr>
            <a:spLocks noChangeArrowheads="1"/>
          </p:cNvSpPr>
          <p:nvPr/>
        </p:nvSpPr>
        <p:spPr bwMode="auto">
          <a:xfrm>
            <a:off x="4994069" y="5036879"/>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71" name="Rectangle 79"/>
          <p:cNvSpPr>
            <a:spLocks noChangeArrowheads="1"/>
          </p:cNvSpPr>
          <p:nvPr/>
        </p:nvSpPr>
        <p:spPr bwMode="auto">
          <a:xfrm>
            <a:off x="5116411" y="5036879"/>
            <a:ext cx="15869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1,500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72" name="Rectangle 80"/>
          <p:cNvSpPr>
            <a:spLocks noChangeArrowheads="1"/>
          </p:cNvSpPr>
          <p:nvPr/>
        </p:nvSpPr>
        <p:spPr bwMode="auto">
          <a:xfrm>
            <a:off x="5528333" y="4917634"/>
            <a:ext cx="33502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3,000 Miles</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73" name="Rectangle 81"/>
          <p:cNvSpPr>
            <a:spLocks noChangeArrowheads="1"/>
          </p:cNvSpPr>
          <p:nvPr/>
        </p:nvSpPr>
        <p:spPr bwMode="auto">
          <a:xfrm>
            <a:off x="5306712" y="5035662"/>
            <a:ext cx="506549"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3,000 Kilometers</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75" name="Rectangle 80"/>
          <p:cNvSpPr>
            <a:spLocks noChangeArrowheads="1"/>
          </p:cNvSpPr>
          <p:nvPr/>
        </p:nvSpPr>
        <p:spPr bwMode="auto">
          <a:xfrm>
            <a:off x="5786777" y="5398646"/>
            <a:ext cx="106279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a:solidFill>
                  <a:srgbClr val="000000"/>
                </a:solidFill>
                <a:effectLst>
                  <a:glow>
                    <a:schemeClr val="bg1"/>
                  </a:glow>
                </a:effectLst>
                <a:latin typeface="Arial Black" panose="020B0A04020102020204" pitchFamily="34" charset="0"/>
              </a:rPr>
              <a:t>Percent market share</a:t>
            </a:r>
          </a:p>
          <a:p>
            <a:pPr lvl="0"/>
            <a:r>
              <a:rPr lang="en-US" altLang="en-US" sz="600" b="1" dirty="0">
                <a:solidFill>
                  <a:srgbClr val="000000"/>
                </a:solidFill>
                <a:effectLst>
                  <a:glow>
                    <a:schemeClr val="bg1"/>
                  </a:glow>
                </a:effectLst>
                <a:latin typeface="Arial Black" panose="020B0A04020102020204" pitchFamily="34" charset="0"/>
              </a:rPr>
              <a:t>held by leading soft drink</a:t>
            </a:r>
            <a:endParaRPr kumimoji="0" lang="en-US" altLang="en-US" sz="1800" b="1" i="0" u="none" strike="noStrike" cap="none" normalizeH="0" baseline="0" dirty="0" smtClean="0">
              <a:ln>
                <a:noFill/>
              </a:ln>
              <a:solidFill>
                <a:schemeClr val="tx1"/>
              </a:solidFill>
              <a:effectLst>
                <a:glow>
                  <a:schemeClr val="bg1"/>
                </a:glow>
              </a:effectLst>
              <a:latin typeface="Arial Black" panose="020B0A04020102020204" pitchFamily="34" charset="0"/>
            </a:endParaRPr>
          </a:p>
        </p:txBody>
      </p:sp>
      <p:sp>
        <p:nvSpPr>
          <p:cNvPr id="76" name="Rectangle 80"/>
          <p:cNvSpPr>
            <a:spLocks noChangeArrowheads="1"/>
          </p:cNvSpPr>
          <p:nvPr/>
        </p:nvSpPr>
        <p:spPr bwMode="auto">
          <a:xfrm>
            <a:off x="5785188" y="5600317"/>
            <a:ext cx="23083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a:solidFill>
                  <a:srgbClr val="000000"/>
                </a:solidFill>
                <a:effectLst>
                  <a:glow>
                    <a:schemeClr val="bg1"/>
                  </a:glow>
                </a:effectLst>
                <a:latin typeface="Arial Black" panose="020B0A04020102020204" pitchFamily="34" charset="0"/>
              </a:rPr>
              <a:t>Pepsi</a:t>
            </a:r>
            <a:endParaRPr kumimoji="0" lang="en-US" altLang="en-US" sz="1800" b="1" i="0" u="none" strike="noStrike" cap="none" normalizeH="0" baseline="0" dirty="0" smtClean="0">
              <a:ln>
                <a:noFill/>
              </a:ln>
              <a:solidFill>
                <a:schemeClr val="tx1"/>
              </a:solidFill>
              <a:effectLst>
                <a:glow>
                  <a:schemeClr val="bg1"/>
                </a:glow>
              </a:effectLst>
              <a:latin typeface="Arial Black" panose="020B0A04020102020204" pitchFamily="34" charset="0"/>
            </a:endParaRPr>
          </a:p>
        </p:txBody>
      </p:sp>
      <p:sp>
        <p:nvSpPr>
          <p:cNvPr id="77" name="Rectangle 80"/>
          <p:cNvSpPr>
            <a:spLocks noChangeArrowheads="1"/>
          </p:cNvSpPr>
          <p:nvPr/>
        </p:nvSpPr>
        <p:spPr bwMode="auto">
          <a:xfrm>
            <a:off x="6050830" y="5600317"/>
            <a:ext cx="2132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a:solidFill>
                  <a:srgbClr val="000000"/>
                </a:solidFill>
                <a:effectLst>
                  <a:glow>
                    <a:schemeClr val="bg1"/>
                  </a:glow>
                </a:effectLst>
                <a:latin typeface="Arial Black" panose="020B0A04020102020204" pitchFamily="34" charset="0"/>
              </a:rPr>
              <a:t>Coke</a:t>
            </a:r>
            <a:endParaRPr kumimoji="0" lang="en-US" altLang="en-US" sz="1800" b="1" i="0" u="none" strike="noStrike" cap="none" normalizeH="0" baseline="0" dirty="0" smtClean="0">
              <a:ln>
                <a:noFill/>
              </a:ln>
              <a:solidFill>
                <a:schemeClr val="tx1"/>
              </a:solidFill>
              <a:effectLst>
                <a:glow>
                  <a:schemeClr val="bg1"/>
                </a:glow>
              </a:effectLst>
              <a:latin typeface="Arial Black" panose="020B0A04020102020204" pitchFamily="34" charset="0"/>
            </a:endParaRPr>
          </a:p>
        </p:txBody>
      </p:sp>
      <p:sp>
        <p:nvSpPr>
          <p:cNvPr id="78" name="Rectangle 80"/>
          <p:cNvSpPr>
            <a:spLocks noChangeArrowheads="1"/>
          </p:cNvSpPr>
          <p:nvPr/>
        </p:nvSpPr>
        <p:spPr bwMode="auto">
          <a:xfrm>
            <a:off x="6261163" y="5730204"/>
            <a:ext cx="48731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a:solidFill>
                  <a:srgbClr val="000000"/>
                </a:solidFill>
                <a:effectLst>
                  <a:glow>
                    <a:schemeClr val="bg1"/>
                  </a:glow>
                </a:effectLst>
                <a:latin typeface="+mj-lt"/>
              </a:rPr>
              <a:t>75 and above</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79" name="Rectangle 80"/>
          <p:cNvSpPr>
            <a:spLocks noChangeArrowheads="1"/>
          </p:cNvSpPr>
          <p:nvPr/>
        </p:nvSpPr>
        <p:spPr bwMode="auto">
          <a:xfrm>
            <a:off x="6261163" y="5881537"/>
            <a:ext cx="21640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smtClean="0">
                <a:solidFill>
                  <a:srgbClr val="000000"/>
                </a:solidFill>
                <a:effectLst>
                  <a:glow>
                    <a:schemeClr val="bg1"/>
                  </a:glow>
                </a:effectLst>
                <a:latin typeface="+mj-lt"/>
              </a:rPr>
              <a:t>50–74</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81" name="Rectangle 80"/>
          <p:cNvSpPr>
            <a:spLocks noChangeArrowheads="1"/>
          </p:cNvSpPr>
          <p:nvPr/>
        </p:nvSpPr>
        <p:spPr bwMode="auto">
          <a:xfrm>
            <a:off x="6261163" y="6027957"/>
            <a:ext cx="21640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smtClean="0">
                <a:solidFill>
                  <a:srgbClr val="000000"/>
                </a:solidFill>
                <a:effectLst>
                  <a:glow>
                    <a:schemeClr val="bg1"/>
                  </a:glow>
                </a:effectLst>
                <a:latin typeface="+mj-lt"/>
              </a:rPr>
              <a:t>25–49</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82" name="Rectangle 81"/>
          <p:cNvSpPr>
            <a:spLocks noChangeArrowheads="1"/>
          </p:cNvSpPr>
          <p:nvPr/>
        </p:nvSpPr>
        <p:spPr bwMode="auto">
          <a:xfrm>
            <a:off x="6261163" y="6182186"/>
            <a:ext cx="32380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a:solidFill>
                  <a:srgbClr val="000000"/>
                </a:solidFill>
                <a:effectLst>
                  <a:glow>
                    <a:schemeClr val="bg1"/>
                  </a:glow>
                </a:effectLst>
                <a:latin typeface="+mj-lt"/>
              </a:rPr>
              <a:t>below 25</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83" name="Rectangle 82"/>
          <p:cNvSpPr>
            <a:spLocks noChangeArrowheads="1"/>
          </p:cNvSpPr>
          <p:nvPr/>
        </p:nvSpPr>
        <p:spPr bwMode="auto">
          <a:xfrm>
            <a:off x="6261163" y="6321298"/>
            <a:ext cx="27251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a:solidFill>
                  <a:srgbClr val="000000"/>
                </a:solidFill>
                <a:effectLst>
                  <a:glow>
                    <a:schemeClr val="bg1"/>
                  </a:glow>
                </a:effectLst>
                <a:latin typeface="+mj-lt"/>
              </a:rPr>
              <a:t>no data</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Tree>
    <p:extLst>
      <p:ext uri="{BB962C8B-B14F-4D97-AF65-F5344CB8AC3E}">
        <p14:creationId xmlns:p14="http://schemas.microsoft.com/office/powerpoint/2010/main" val="12992546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904B8-7041-464E-A439-FCA956E50202}"/>
              </a:ext>
            </a:extLst>
          </p:cNvPr>
          <p:cNvSpPr>
            <a:spLocks noGrp="1"/>
          </p:cNvSpPr>
          <p:nvPr>
            <p:ph type="title"/>
          </p:nvPr>
        </p:nvSpPr>
        <p:spPr>
          <a:xfrm>
            <a:off x="457199" y="215371"/>
            <a:ext cx="8556171" cy="1097279"/>
          </a:xfrm>
        </p:spPr>
        <p:txBody>
          <a:bodyPr/>
          <a:lstStyle/>
          <a:p>
            <a:r>
              <a:rPr lang="en-US" sz="3400" dirty="0"/>
              <a:t>Key Issue 1: Where </a:t>
            </a:r>
            <a:r>
              <a:rPr lang="en-US" sz="3400" dirty="0" smtClean="0"/>
              <a:t>Are </a:t>
            </a:r>
            <a:r>
              <a:rPr lang="en-US" sz="3400" dirty="0"/>
              <a:t>Cultural Groups Distributed?</a:t>
            </a:r>
          </a:p>
        </p:txBody>
      </p:sp>
      <p:sp>
        <p:nvSpPr>
          <p:cNvPr id="3" name="Content Placeholder 2">
            <a:extLst>
              <a:ext uri="{FF2B5EF4-FFF2-40B4-BE49-F238E27FC236}">
                <a16:creationId xmlns:a16="http://schemas.microsoft.com/office/drawing/2014/main" id="{AC049336-DC44-4B10-A5C9-E51DDC5737C1}"/>
              </a:ext>
            </a:extLst>
          </p:cNvPr>
          <p:cNvSpPr>
            <a:spLocks noGrp="1"/>
          </p:cNvSpPr>
          <p:nvPr>
            <p:ph sz="quarter" idx="13"/>
          </p:nvPr>
        </p:nvSpPr>
        <p:spPr/>
        <p:txBody>
          <a:bodyPr/>
          <a:lstStyle/>
          <a:p>
            <a:pPr marL="432" indent="0">
              <a:buNone/>
            </a:pPr>
            <a:r>
              <a:rPr lang="en-US" b="1" dirty="0">
                <a:solidFill>
                  <a:srgbClr val="007FA3"/>
                </a:solidFill>
              </a:rPr>
              <a:t>4.1.1</a:t>
            </a:r>
            <a:r>
              <a:rPr lang="en-US" dirty="0"/>
              <a:t> Culture, Social Media, </a:t>
            </a:r>
            <a:r>
              <a:rPr lang="en-US" dirty="0" smtClean="0"/>
              <a:t>and </a:t>
            </a:r>
            <a:r>
              <a:rPr lang="en-US" dirty="0"/>
              <a:t>Geography</a:t>
            </a:r>
          </a:p>
          <a:p>
            <a:pPr marL="432" indent="0">
              <a:buNone/>
            </a:pPr>
            <a:r>
              <a:rPr lang="en-US" b="1" dirty="0">
                <a:solidFill>
                  <a:srgbClr val="007FA3"/>
                </a:solidFill>
              </a:rPr>
              <a:t>4.1.2</a:t>
            </a:r>
            <a:r>
              <a:rPr lang="en-US" dirty="0"/>
              <a:t> Elements of Cultural Geography</a:t>
            </a:r>
          </a:p>
          <a:p>
            <a:pPr marL="432" indent="0">
              <a:buNone/>
            </a:pPr>
            <a:r>
              <a:rPr lang="en-US" b="1" dirty="0">
                <a:solidFill>
                  <a:srgbClr val="007FA3"/>
                </a:solidFill>
              </a:rPr>
              <a:t>4.1.3</a:t>
            </a:r>
            <a:r>
              <a:rPr lang="en-US" dirty="0"/>
              <a:t> Diffusion of Electronic Communications</a:t>
            </a:r>
          </a:p>
        </p:txBody>
      </p:sp>
    </p:spTree>
    <p:extLst>
      <p:ext uri="{BB962C8B-B14F-4D97-AF65-F5344CB8AC3E}">
        <p14:creationId xmlns:p14="http://schemas.microsoft.com/office/powerpoint/2010/main" val="25944154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5E641-6A42-4908-84A4-242D3FFBD93D}"/>
              </a:ext>
            </a:extLst>
          </p:cNvPr>
          <p:cNvSpPr>
            <a:spLocks noGrp="1"/>
          </p:cNvSpPr>
          <p:nvPr>
            <p:ph type="title"/>
          </p:nvPr>
        </p:nvSpPr>
        <p:spPr/>
        <p:txBody>
          <a:bodyPr/>
          <a:lstStyle/>
          <a:p>
            <a:r>
              <a:rPr lang="en-US" altLang="en-US" dirty="0"/>
              <a:t>4.2.4 Food Customs </a:t>
            </a:r>
            <a:r>
              <a:rPr lang="en-US" altLang="en-US" sz="2000" b="0" dirty="0"/>
              <a:t>(3 of 3)</a:t>
            </a:r>
            <a:endParaRPr lang="en-US" sz="2000" b="0" dirty="0"/>
          </a:p>
        </p:txBody>
      </p:sp>
      <p:sp>
        <p:nvSpPr>
          <p:cNvPr id="3" name="Content Placeholder 2">
            <a:extLst>
              <a:ext uri="{FF2B5EF4-FFF2-40B4-BE49-F238E27FC236}">
                <a16:creationId xmlns:a16="http://schemas.microsoft.com/office/drawing/2014/main" id="{147CC98D-0052-422C-8C52-066CA0E27559}"/>
              </a:ext>
            </a:extLst>
          </p:cNvPr>
          <p:cNvSpPr>
            <a:spLocks noGrp="1"/>
          </p:cNvSpPr>
          <p:nvPr>
            <p:ph sz="quarter" idx="13"/>
          </p:nvPr>
        </p:nvSpPr>
        <p:spPr>
          <a:xfrm>
            <a:off x="457200" y="1556326"/>
            <a:ext cx="8229600" cy="742374"/>
          </a:xfrm>
        </p:spPr>
        <p:txBody>
          <a:bodyPr/>
          <a:lstStyle/>
          <a:p>
            <a:pPr marL="432" indent="0">
              <a:buNone/>
            </a:pPr>
            <a:r>
              <a:rPr lang="en-US" altLang="en-US" b="1" dirty="0"/>
              <a:t>Figure 4-27: </a:t>
            </a:r>
            <a:r>
              <a:rPr lang="en-US" altLang="en-US" dirty="0"/>
              <a:t>A field of green lentils is being harvested outside the village of Le </a:t>
            </a:r>
            <a:r>
              <a:rPr lang="en-US" altLang="en-US" dirty="0" err="1"/>
              <a:t>Puy</a:t>
            </a:r>
            <a:r>
              <a:rPr lang="en-US" altLang="en-US" dirty="0"/>
              <a:t>, France. </a:t>
            </a:r>
          </a:p>
        </p:txBody>
      </p:sp>
      <p:pic>
        <p:nvPicPr>
          <p:cNvPr id="7" name="Picture 6" descr="A field of green lentils being harvested outside of Le Puy in France.">
            <a:extLst>
              <a:ext uri="{FF2B5EF4-FFF2-40B4-BE49-F238E27FC236}">
                <a16:creationId xmlns:a16="http://schemas.microsoft.com/office/drawing/2014/main" id="{BF82433C-05B7-47C7-97D3-ACD2B4C91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1742" y="2513993"/>
            <a:ext cx="4560358" cy="3749707"/>
          </a:xfrm>
          <a:prstGeom prst="rect">
            <a:avLst/>
          </a:prstGeom>
        </p:spPr>
      </p:pic>
    </p:spTree>
    <p:extLst>
      <p:ext uri="{BB962C8B-B14F-4D97-AF65-F5344CB8AC3E}">
        <p14:creationId xmlns:p14="http://schemas.microsoft.com/office/powerpoint/2010/main" val="32611398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09F1C-3AB3-4CFF-9D91-E3D6F275B3ED}"/>
              </a:ext>
            </a:extLst>
          </p:cNvPr>
          <p:cNvSpPr>
            <a:spLocks noGrp="1"/>
          </p:cNvSpPr>
          <p:nvPr>
            <p:ph type="title"/>
          </p:nvPr>
        </p:nvSpPr>
        <p:spPr/>
        <p:txBody>
          <a:bodyPr/>
          <a:lstStyle/>
          <a:p>
            <a:r>
              <a:rPr lang="en-US" altLang="en-US" dirty="0"/>
              <a:t>4.2.5 Folk </a:t>
            </a:r>
            <a:r>
              <a:rPr lang="en-US" altLang="en-US" dirty="0" smtClean="0"/>
              <a:t>and </a:t>
            </a:r>
            <a:r>
              <a:rPr lang="en-US" altLang="en-US" dirty="0"/>
              <a:t>Popular Housing </a:t>
            </a:r>
            <a:r>
              <a:rPr lang="en-US" altLang="en-US" sz="2000" b="0" dirty="0"/>
              <a:t>(1 of 5)</a:t>
            </a:r>
            <a:endParaRPr lang="en-US" sz="2000" b="0" dirty="0"/>
          </a:p>
        </p:txBody>
      </p:sp>
      <p:sp>
        <p:nvSpPr>
          <p:cNvPr id="3" name="Content Placeholder 2">
            <a:extLst>
              <a:ext uri="{FF2B5EF4-FFF2-40B4-BE49-F238E27FC236}">
                <a16:creationId xmlns:a16="http://schemas.microsoft.com/office/drawing/2014/main" id="{EA233F93-C6D1-4715-B1AE-E3A298D06128}"/>
              </a:ext>
            </a:extLst>
          </p:cNvPr>
          <p:cNvSpPr>
            <a:spLocks noGrp="1"/>
          </p:cNvSpPr>
          <p:nvPr>
            <p:ph sz="quarter" idx="13"/>
          </p:nvPr>
        </p:nvSpPr>
        <p:spPr>
          <a:xfrm>
            <a:off x="457200" y="1556327"/>
            <a:ext cx="8534400" cy="2046409"/>
          </a:xfrm>
        </p:spPr>
        <p:txBody>
          <a:bodyPr/>
          <a:lstStyle/>
          <a:p>
            <a:r>
              <a:rPr lang="en-US" dirty="0"/>
              <a:t>Folk housing can have</a:t>
            </a:r>
          </a:p>
          <a:p>
            <a:pPr marL="741600" lvl="1" indent="-429768">
              <a:buFont typeface="+mj-lt"/>
              <a:buAutoNum type="arabicPeriod"/>
            </a:pPr>
            <a:r>
              <a:rPr lang="en-US" dirty="0"/>
              <a:t>environmental influences—choice of building materials, climate considerations</a:t>
            </a:r>
          </a:p>
          <a:p>
            <a:pPr marL="741600" lvl="1" indent="-429768">
              <a:buFont typeface="+mj-lt"/>
              <a:buAutoNum type="arabicPeriod"/>
            </a:pPr>
            <a:r>
              <a:rPr lang="en-US" dirty="0"/>
              <a:t>cultural influences—beliefs about shape and orientation of house</a:t>
            </a:r>
          </a:p>
        </p:txBody>
      </p:sp>
      <p:sp>
        <p:nvSpPr>
          <p:cNvPr id="4" name="Content Placeholder 3">
            <a:extLst>
              <a:ext uri="{FF2B5EF4-FFF2-40B4-BE49-F238E27FC236}">
                <a16:creationId xmlns:a16="http://schemas.microsoft.com/office/drawing/2014/main" id="{10AFF604-327D-41FE-9421-FA7F6AA416FA}"/>
              </a:ext>
            </a:extLst>
          </p:cNvPr>
          <p:cNvSpPr>
            <a:spLocks noGrp="1"/>
          </p:cNvSpPr>
          <p:nvPr>
            <p:ph sz="quarter" idx="14"/>
          </p:nvPr>
        </p:nvSpPr>
        <p:spPr>
          <a:xfrm>
            <a:off x="457199" y="3742975"/>
            <a:ext cx="8393723" cy="2337786"/>
          </a:xfrm>
        </p:spPr>
        <p:txBody>
          <a:bodyPr/>
          <a:lstStyle/>
          <a:p>
            <a:r>
              <a:rPr lang="en-US" dirty="0"/>
              <a:t>U.S. folk housing styles diffused from three hearths on the Atlantic coast.</a:t>
            </a:r>
          </a:p>
          <a:p>
            <a:pPr marL="741600" lvl="1" indent="-429768">
              <a:buFont typeface="+mj-lt"/>
              <a:buAutoNum type="arabicPeriod"/>
            </a:pPr>
            <a:r>
              <a:rPr lang="en-US" dirty="0"/>
              <a:t>New England</a:t>
            </a:r>
          </a:p>
          <a:p>
            <a:pPr marL="741600" lvl="1" indent="-429768">
              <a:buFont typeface="+mj-lt"/>
              <a:buAutoNum type="arabicPeriod"/>
            </a:pPr>
            <a:r>
              <a:rPr lang="en-US" dirty="0"/>
              <a:t>Middle Atlantic</a:t>
            </a:r>
          </a:p>
          <a:p>
            <a:pPr marL="741600" lvl="1" indent="-429768">
              <a:buFont typeface="+mj-lt"/>
              <a:buAutoNum type="arabicPeriod"/>
            </a:pPr>
            <a:r>
              <a:rPr lang="en-US" dirty="0"/>
              <a:t>Lower Chesapeake and Tidewater</a:t>
            </a:r>
          </a:p>
        </p:txBody>
      </p:sp>
    </p:spTree>
    <p:extLst>
      <p:ext uri="{BB962C8B-B14F-4D97-AF65-F5344CB8AC3E}">
        <p14:creationId xmlns:p14="http://schemas.microsoft.com/office/powerpoint/2010/main" val="28106285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7BAF5-1280-4DE1-9782-8699502B8657}"/>
              </a:ext>
            </a:extLst>
          </p:cNvPr>
          <p:cNvSpPr>
            <a:spLocks noGrp="1"/>
          </p:cNvSpPr>
          <p:nvPr>
            <p:ph type="title"/>
          </p:nvPr>
        </p:nvSpPr>
        <p:spPr/>
        <p:txBody>
          <a:bodyPr/>
          <a:lstStyle/>
          <a:p>
            <a:r>
              <a:rPr lang="en-US" altLang="en-US" dirty="0"/>
              <a:t>4.2.5 Folk </a:t>
            </a:r>
            <a:r>
              <a:rPr lang="en-US" altLang="en-US" dirty="0" smtClean="0"/>
              <a:t>and </a:t>
            </a:r>
            <a:r>
              <a:rPr lang="en-US" altLang="en-US" dirty="0"/>
              <a:t>Popular Housing </a:t>
            </a:r>
            <a:r>
              <a:rPr lang="en-US" altLang="en-US" sz="2000" b="0" dirty="0"/>
              <a:t>(2 of 5)</a:t>
            </a:r>
            <a:endParaRPr lang="en-US" dirty="0"/>
          </a:p>
        </p:txBody>
      </p:sp>
      <p:sp>
        <p:nvSpPr>
          <p:cNvPr id="3" name="Content Placeholder 2">
            <a:extLst>
              <a:ext uri="{FF2B5EF4-FFF2-40B4-BE49-F238E27FC236}">
                <a16:creationId xmlns:a16="http://schemas.microsoft.com/office/drawing/2014/main" id="{5CC5115A-B6FF-447F-BEB2-DC9E57EBF888}"/>
              </a:ext>
            </a:extLst>
          </p:cNvPr>
          <p:cNvSpPr>
            <a:spLocks noGrp="1"/>
          </p:cNvSpPr>
          <p:nvPr>
            <p:ph sz="quarter" idx="13"/>
          </p:nvPr>
        </p:nvSpPr>
        <p:spPr>
          <a:xfrm>
            <a:off x="457200" y="1556326"/>
            <a:ext cx="8229600" cy="1161474"/>
          </a:xfrm>
        </p:spPr>
        <p:txBody>
          <a:bodyPr/>
          <a:lstStyle/>
          <a:p>
            <a:pPr marL="432" indent="0">
              <a:buNone/>
            </a:pPr>
            <a:r>
              <a:rPr lang="en-US" b="1" dirty="0"/>
              <a:t>Figure 4-28: </a:t>
            </a:r>
            <a:r>
              <a:rPr lang="en-US" dirty="0"/>
              <a:t>Different environmental conditions influence the preferred style of house in Oman (left) and Estonia (right). </a:t>
            </a:r>
          </a:p>
        </p:txBody>
      </p:sp>
      <p:pic>
        <p:nvPicPr>
          <p:cNvPr id="6" name="Picture 5" descr="Two pictures showing folk housing based on environmental influences. Desert house in Oman. Winter housing in Estonia.">
            <a:extLst>
              <a:ext uri="{FF2B5EF4-FFF2-40B4-BE49-F238E27FC236}">
                <a16:creationId xmlns:a16="http://schemas.microsoft.com/office/drawing/2014/main" id="{B7115393-C35D-4385-B470-358358952A71}"/>
              </a:ext>
            </a:extLst>
          </p:cNvPr>
          <p:cNvPicPr>
            <a:picLocks noChangeAspect="1"/>
          </p:cNvPicPr>
          <p:nvPr/>
        </p:nvPicPr>
        <p:blipFill rotWithShape="1">
          <a:blip r:embed="rId2">
            <a:extLst>
              <a:ext uri="{28A0092B-C50C-407E-A947-70E740481C1C}">
                <a14:useLocalDpi xmlns:a14="http://schemas.microsoft.com/office/drawing/2010/main" val="0"/>
              </a:ext>
            </a:extLst>
          </a:blip>
          <a:srcRect b="8897"/>
          <a:stretch/>
        </p:blipFill>
        <p:spPr>
          <a:xfrm>
            <a:off x="1045083" y="2830039"/>
            <a:ext cx="7053835" cy="2795403"/>
          </a:xfrm>
          <a:prstGeom prst="rect">
            <a:avLst/>
          </a:prstGeom>
        </p:spPr>
      </p:pic>
      <p:sp>
        <p:nvSpPr>
          <p:cNvPr id="5" name="Rectangle 15"/>
          <p:cNvSpPr>
            <a:spLocks noChangeArrowheads="1"/>
          </p:cNvSpPr>
          <p:nvPr/>
        </p:nvSpPr>
        <p:spPr bwMode="auto">
          <a:xfrm>
            <a:off x="1184515" y="5642694"/>
            <a:ext cx="8912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000000"/>
                </a:solidFill>
                <a:effectLst/>
                <a:latin typeface="+mj-lt"/>
              </a:rPr>
              <a:t>(a) Oman</a:t>
            </a:r>
            <a:endParaRPr kumimoji="0" lang="en-US" altLang="en-US" sz="2000" b="1" i="0" u="none" strike="noStrike" cap="none" normalizeH="0" baseline="0" dirty="0" smtClean="0">
              <a:ln>
                <a:noFill/>
              </a:ln>
              <a:solidFill>
                <a:schemeClr val="tx1"/>
              </a:solidFill>
              <a:effectLst/>
              <a:latin typeface="+mj-lt"/>
            </a:endParaRPr>
          </a:p>
        </p:txBody>
      </p:sp>
      <p:sp>
        <p:nvSpPr>
          <p:cNvPr id="7" name="Rectangle 16"/>
          <p:cNvSpPr>
            <a:spLocks noChangeArrowheads="1"/>
          </p:cNvSpPr>
          <p:nvPr/>
        </p:nvSpPr>
        <p:spPr bwMode="auto">
          <a:xfrm>
            <a:off x="4625197" y="5642694"/>
            <a:ext cx="10611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000000"/>
                </a:solidFill>
                <a:effectLst/>
                <a:latin typeface="+mj-lt"/>
              </a:rPr>
              <a:t>(b) Estonia</a:t>
            </a:r>
            <a:endParaRPr kumimoji="0" lang="en-US" altLang="en-US" sz="20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6291333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7BAF5-1280-4DE1-9782-8699502B8657}"/>
              </a:ext>
            </a:extLst>
          </p:cNvPr>
          <p:cNvSpPr>
            <a:spLocks noGrp="1"/>
          </p:cNvSpPr>
          <p:nvPr>
            <p:ph type="title"/>
          </p:nvPr>
        </p:nvSpPr>
        <p:spPr/>
        <p:txBody>
          <a:bodyPr/>
          <a:lstStyle/>
          <a:p>
            <a:r>
              <a:rPr lang="en-US" altLang="en-US" dirty="0"/>
              <a:t>4.2.5 Folk </a:t>
            </a:r>
            <a:r>
              <a:rPr lang="en-US" altLang="en-US" dirty="0" smtClean="0"/>
              <a:t>and </a:t>
            </a:r>
            <a:r>
              <a:rPr lang="en-US" altLang="en-US" dirty="0"/>
              <a:t>Popular Housing </a:t>
            </a:r>
            <a:r>
              <a:rPr lang="en-US" altLang="en-US" sz="2000" b="0" dirty="0"/>
              <a:t>(3 of 5)</a:t>
            </a:r>
            <a:endParaRPr lang="en-US" dirty="0"/>
          </a:p>
        </p:txBody>
      </p:sp>
      <p:sp>
        <p:nvSpPr>
          <p:cNvPr id="3" name="Content Placeholder 2">
            <a:extLst>
              <a:ext uri="{FF2B5EF4-FFF2-40B4-BE49-F238E27FC236}">
                <a16:creationId xmlns:a16="http://schemas.microsoft.com/office/drawing/2014/main" id="{5CC5115A-B6FF-447F-BEB2-DC9E57EBF888}"/>
              </a:ext>
            </a:extLst>
          </p:cNvPr>
          <p:cNvSpPr>
            <a:spLocks noGrp="1"/>
          </p:cNvSpPr>
          <p:nvPr>
            <p:ph sz="quarter" idx="13"/>
          </p:nvPr>
        </p:nvSpPr>
        <p:spPr>
          <a:xfrm>
            <a:off x="457200" y="1556326"/>
            <a:ext cx="8229600" cy="882074"/>
          </a:xfrm>
        </p:spPr>
        <p:txBody>
          <a:bodyPr/>
          <a:lstStyle/>
          <a:p>
            <a:pPr marL="432" indent="0">
              <a:buNone/>
            </a:pPr>
            <a:r>
              <a:rPr lang="en-US" b="1" dirty="0"/>
              <a:t>Figure 4-29: </a:t>
            </a:r>
            <a:r>
              <a:rPr lang="en-US" dirty="0"/>
              <a:t>Different beliefs affect the form and position of houses in Laos (a) and Thailand (b). </a:t>
            </a:r>
          </a:p>
        </p:txBody>
      </p:sp>
      <p:pic>
        <p:nvPicPr>
          <p:cNvPr id="7" name="Picture 6">
            <a:extLst>
              <a:ext uri="{FF2B5EF4-FFF2-40B4-BE49-F238E27FC236}">
                <a16:creationId xmlns:a16="http://schemas.microsoft.com/office/drawing/2014/main" id="{8A178392-0A3B-4042-B580-9B52018B9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547" y="2598235"/>
            <a:ext cx="7346305" cy="3615432"/>
          </a:xfrm>
          <a:prstGeom prst="rect">
            <a:avLst/>
          </a:prstGeom>
        </p:spPr>
      </p:pic>
      <p:sp>
        <p:nvSpPr>
          <p:cNvPr id="9" name="Rectangle 5"/>
          <p:cNvSpPr>
            <a:spLocks noChangeArrowheads="1"/>
          </p:cNvSpPr>
          <p:nvPr/>
        </p:nvSpPr>
        <p:spPr bwMode="auto">
          <a:xfrm>
            <a:off x="4372631" y="2717165"/>
            <a:ext cx="46807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Arial Black" panose="020B0A04020102020204" pitchFamily="34" charset="0"/>
              </a:rPr>
              <a:t>Houses</a:t>
            </a:r>
            <a:endParaRPr kumimoji="0" lang="en-US" altLang="en-US" sz="1200" b="1" i="0" u="none" strike="noStrike" cap="none" normalizeH="0" baseline="0" dirty="0" smtClean="0">
              <a:ln>
                <a:noFill/>
              </a:ln>
              <a:solidFill>
                <a:schemeClr val="tx1"/>
              </a:solidFill>
              <a:effectLst/>
              <a:latin typeface="Arial Black" panose="020B0A04020102020204" pitchFamily="34" charset="0"/>
            </a:endParaRPr>
          </a:p>
        </p:txBody>
      </p:sp>
      <p:sp>
        <p:nvSpPr>
          <p:cNvPr id="10" name="Rectangle 6"/>
          <p:cNvSpPr>
            <a:spLocks noChangeArrowheads="1"/>
          </p:cNvSpPr>
          <p:nvPr/>
        </p:nvSpPr>
        <p:spPr bwMode="auto">
          <a:xfrm>
            <a:off x="4362130" y="4050984"/>
            <a:ext cx="55784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Ridgepole</a:t>
            </a:r>
            <a:endParaRPr kumimoji="0" lang="en-US" altLang="en-US" sz="1200" b="1" i="0" u="none" strike="noStrike" cap="none" normalizeH="0" baseline="0" dirty="0" smtClean="0">
              <a:ln>
                <a:noFill/>
              </a:ln>
              <a:solidFill>
                <a:schemeClr val="tx1"/>
              </a:solidFill>
              <a:effectLst/>
              <a:latin typeface="+mj-lt"/>
            </a:endParaRPr>
          </a:p>
        </p:txBody>
      </p:sp>
      <p:sp>
        <p:nvSpPr>
          <p:cNvPr id="11" name="Rectangle 7"/>
          <p:cNvSpPr>
            <a:spLocks noChangeArrowheads="1"/>
          </p:cNvSpPr>
          <p:nvPr/>
        </p:nvSpPr>
        <p:spPr bwMode="auto">
          <a:xfrm>
            <a:off x="4238138" y="2896553"/>
            <a:ext cx="6873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spc="-20" normalizeH="0" dirty="0" smtClean="0">
                <a:ln>
                  <a:noFill/>
                </a:ln>
                <a:solidFill>
                  <a:srgbClr val="000000"/>
                </a:solidFill>
                <a:effectLst/>
                <a:latin typeface="+mj-lt"/>
              </a:rPr>
              <a:t>Front steps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spc="-20" normalizeH="0" dirty="0" smtClean="0">
                <a:ln>
                  <a:noFill/>
                </a:ln>
                <a:solidFill>
                  <a:srgbClr val="000000"/>
                </a:solidFill>
                <a:effectLst/>
                <a:latin typeface="+mj-lt"/>
              </a:rPr>
              <a:t>and entrance</a:t>
            </a:r>
            <a:endParaRPr kumimoji="0" lang="en-US" altLang="en-US" sz="1200" b="1" i="0" u="none" strike="noStrike" cap="none" spc="-20" normalizeH="0" dirty="0" smtClean="0">
              <a:ln>
                <a:noFill/>
              </a:ln>
              <a:solidFill>
                <a:schemeClr val="tx1"/>
              </a:solidFill>
              <a:effectLst/>
              <a:latin typeface="+mj-lt"/>
            </a:endParaRPr>
          </a:p>
        </p:txBody>
      </p:sp>
      <p:sp>
        <p:nvSpPr>
          <p:cNvPr id="13" name="Rectangle 9"/>
          <p:cNvSpPr>
            <a:spLocks noChangeArrowheads="1"/>
          </p:cNvSpPr>
          <p:nvPr/>
        </p:nvSpPr>
        <p:spPr bwMode="auto">
          <a:xfrm>
            <a:off x="4241516" y="5017453"/>
            <a:ext cx="67262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spc="-20" normalizeH="0" dirty="0" smtClean="0">
                <a:ln>
                  <a:noFill/>
                </a:ln>
                <a:solidFill>
                  <a:srgbClr val="000000"/>
                </a:solidFill>
                <a:effectLst/>
                <a:latin typeface="+mj-lt"/>
              </a:rPr>
              <a:t>Sheds and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spc="-20" normalizeH="0" dirty="0" smtClean="0">
                <a:ln>
                  <a:noFill/>
                </a:ln>
                <a:solidFill>
                  <a:srgbClr val="000000"/>
                </a:solidFill>
                <a:effectLst/>
                <a:latin typeface="+mj-lt"/>
              </a:rPr>
              <a:t>farm buildings</a:t>
            </a:r>
            <a:endParaRPr kumimoji="0" lang="en-US" altLang="en-US" b="1" i="0" u="none" strike="noStrike" cap="none" spc="-20" normalizeH="0" dirty="0" smtClean="0">
              <a:ln>
                <a:noFill/>
              </a:ln>
              <a:solidFill>
                <a:schemeClr val="tx1"/>
              </a:solidFill>
              <a:effectLst/>
              <a:latin typeface="+mj-lt"/>
            </a:endParaRPr>
          </a:p>
        </p:txBody>
      </p:sp>
      <p:sp>
        <p:nvSpPr>
          <p:cNvPr id="15" name="Rectangle 11"/>
          <p:cNvSpPr>
            <a:spLocks noChangeArrowheads="1"/>
          </p:cNvSpPr>
          <p:nvPr/>
        </p:nvSpPr>
        <p:spPr bwMode="auto">
          <a:xfrm>
            <a:off x="4235765" y="4458018"/>
            <a:ext cx="7086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Direction </a:t>
            </a:r>
            <a:r>
              <a:rPr lang="en-US" altLang="en-US" sz="900" b="1" dirty="0" smtClean="0">
                <a:solidFill>
                  <a:srgbClr val="000000"/>
                </a:solidFill>
                <a:latin typeface="+mj-lt"/>
              </a:rPr>
              <a:t>o</a:t>
            </a:r>
            <a:r>
              <a:rPr kumimoji="0" lang="en-US" altLang="en-US" sz="900" b="1" i="0" u="none" strike="noStrike" cap="none" normalizeH="0" baseline="0" dirty="0" smtClean="0">
                <a:ln>
                  <a:noFill/>
                </a:ln>
                <a:solidFill>
                  <a:srgbClr val="000000"/>
                </a:solidFill>
                <a:effectLst/>
                <a:latin typeface="+mj-lt"/>
              </a:rPr>
              <a:t>f </a:t>
            </a:r>
            <a:r>
              <a:rPr kumimoji="0" lang="en-US" altLang="en-US" sz="900" b="1" i="0" u="none" strike="noStrike" cap="none" normalizeH="0" baseline="0" dirty="0" smtClean="0">
                <a:ln>
                  <a:noFill/>
                </a:ln>
                <a:solidFill>
                  <a:srgbClr val="000000"/>
                </a:solidFill>
                <a:effectLst/>
                <a:latin typeface="+mj-lt"/>
              </a:rPr>
              <a:t>sleeping</a:t>
            </a:r>
            <a:endParaRPr kumimoji="0" lang="en-US" altLang="en-US" sz="1200" b="1" i="0" u="none" strike="noStrike" cap="none" normalizeH="0" baseline="0" dirty="0" smtClean="0">
              <a:ln>
                <a:noFill/>
              </a:ln>
              <a:solidFill>
                <a:schemeClr val="tx1"/>
              </a:solidFill>
              <a:effectLst/>
              <a:latin typeface="+mj-lt"/>
            </a:endParaRPr>
          </a:p>
        </p:txBody>
      </p:sp>
      <p:sp>
        <p:nvSpPr>
          <p:cNvPr id="17" name="Rectangle 13"/>
          <p:cNvSpPr>
            <a:spLocks noChangeArrowheads="1"/>
          </p:cNvSpPr>
          <p:nvPr/>
        </p:nvSpPr>
        <p:spPr bwMode="auto">
          <a:xfrm rot="956430">
            <a:off x="1382683" y="3833778"/>
            <a:ext cx="286232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spc="-20" normalizeH="0" dirty="0" smtClean="0">
                <a:ln>
                  <a:noFill/>
                </a:ln>
                <a:solidFill>
                  <a:srgbClr val="000000"/>
                </a:solidFill>
                <a:effectLst/>
                <a:latin typeface="+mj-lt"/>
              </a:rPr>
              <a:t>150 meters (500 feet) between the houses and the river</a:t>
            </a:r>
            <a:endParaRPr kumimoji="0" lang="en-US" altLang="en-US" sz="1200" b="1" i="0" u="none" strike="noStrike" cap="none" spc="-20" normalizeH="0" dirty="0" smtClean="0">
              <a:ln>
                <a:noFill/>
              </a:ln>
              <a:solidFill>
                <a:schemeClr val="tx1"/>
              </a:solidFill>
              <a:effectLst/>
              <a:latin typeface="+mj-lt"/>
            </a:endParaRPr>
          </a:p>
        </p:txBody>
      </p:sp>
      <p:sp>
        <p:nvSpPr>
          <p:cNvPr id="19" name="Rectangle 15"/>
          <p:cNvSpPr>
            <a:spLocks noChangeArrowheads="1"/>
          </p:cNvSpPr>
          <p:nvPr/>
        </p:nvSpPr>
        <p:spPr bwMode="auto">
          <a:xfrm>
            <a:off x="942975" y="5884228"/>
            <a:ext cx="15068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rPr>
              <a:t>(a) </a:t>
            </a:r>
            <a:r>
              <a:rPr kumimoji="0" lang="en-US" altLang="en-US" sz="1200" b="1" i="0" u="none" strike="noStrike" cap="none" normalizeH="0" baseline="0" dirty="0" err="1" smtClean="0">
                <a:ln>
                  <a:noFill/>
                </a:ln>
                <a:solidFill>
                  <a:srgbClr val="000000"/>
                </a:solidFill>
                <a:effectLst/>
                <a:latin typeface="+mj-lt"/>
              </a:rPr>
              <a:t>Muang</a:t>
            </a:r>
            <a:r>
              <a:rPr kumimoji="0" lang="en-US" altLang="en-US" sz="1200" b="1" i="0" u="none" strike="noStrike" cap="none" normalizeH="0" baseline="0" dirty="0" smtClean="0">
                <a:ln>
                  <a:noFill/>
                </a:ln>
                <a:solidFill>
                  <a:srgbClr val="000000"/>
                </a:solidFill>
                <a:effectLst/>
                <a:latin typeface="+mj-lt"/>
              </a:rPr>
              <a:t> Nan, Laos</a:t>
            </a:r>
            <a:endParaRPr kumimoji="0" lang="en-US" altLang="en-US" sz="1600" b="1" i="0" u="none" strike="noStrike" cap="none" normalizeH="0" baseline="0" dirty="0" smtClean="0">
              <a:ln>
                <a:noFill/>
              </a:ln>
              <a:solidFill>
                <a:schemeClr val="tx1"/>
              </a:solidFill>
              <a:effectLst/>
              <a:latin typeface="+mj-lt"/>
            </a:endParaRPr>
          </a:p>
        </p:txBody>
      </p:sp>
      <p:sp>
        <p:nvSpPr>
          <p:cNvPr id="20" name="Rectangle 16"/>
          <p:cNvSpPr>
            <a:spLocks noChangeArrowheads="1"/>
          </p:cNvSpPr>
          <p:nvPr/>
        </p:nvSpPr>
        <p:spPr bwMode="auto">
          <a:xfrm>
            <a:off x="4953000" y="5884228"/>
            <a:ext cx="209833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rPr>
              <a:t>(b) Ban Mae </a:t>
            </a:r>
            <a:r>
              <a:rPr kumimoji="0" lang="en-US" altLang="en-US" sz="1200" b="1" i="0" u="none" strike="noStrike" cap="none" normalizeH="0" baseline="0" dirty="0" err="1" smtClean="0">
                <a:ln>
                  <a:noFill/>
                </a:ln>
                <a:solidFill>
                  <a:srgbClr val="000000"/>
                </a:solidFill>
                <a:effectLst/>
                <a:latin typeface="+mj-lt"/>
              </a:rPr>
              <a:t>Sakud</a:t>
            </a:r>
            <a:r>
              <a:rPr kumimoji="0" lang="en-US" altLang="en-US" sz="1200" b="1" i="0" u="none" strike="noStrike" cap="none" normalizeH="0" baseline="0" dirty="0" smtClean="0">
                <a:ln>
                  <a:noFill/>
                </a:ln>
                <a:solidFill>
                  <a:srgbClr val="000000"/>
                </a:solidFill>
                <a:effectLst/>
                <a:latin typeface="+mj-lt"/>
              </a:rPr>
              <a:t>, Thailand</a:t>
            </a:r>
            <a:endParaRPr kumimoji="0" lang="en-US" altLang="en-US" sz="1600" b="1" i="0" u="none" strike="noStrike" cap="none" normalizeH="0" baseline="0" dirty="0" smtClean="0">
              <a:ln>
                <a:noFill/>
              </a:ln>
              <a:solidFill>
                <a:schemeClr val="tx1"/>
              </a:solidFill>
              <a:effectLst/>
              <a:latin typeface="+mj-lt"/>
            </a:endParaRPr>
          </a:p>
        </p:txBody>
      </p:sp>
      <p:sp>
        <p:nvSpPr>
          <p:cNvPr id="22" name="Rectangle 18"/>
          <p:cNvSpPr>
            <a:spLocks noChangeArrowheads="1"/>
          </p:cNvSpPr>
          <p:nvPr/>
        </p:nvSpPr>
        <p:spPr bwMode="auto">
          <a:xfrm>
            <a:off x="1052513" y="5431789"/>
            <a:ext cx="5770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23" name="Rectangle 19"/>
          <p:cNvSpPr>
            <a:spLocks noChangeArrowheads="1"/>
          </p:cNvSpPr>
          <p:nvPr/>
        </p:nvSpPr>
        <p:spPr bwMode="auto">
          <a:xfrm>
            <a:off x="1052513" y="5644514"/>
            <a:ext cx="5770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24" name="Rectangle 20"/>
          <p:cNvSpPr>
            <a:spLocks noChangeArrowheads="1"/>
          </p:cNvSpPr>
          <p:nvPr/>
        </p:nvSpPr>
        <p:spPr bwMode="auto">
          <a:xfrm>
            <a:off x="1481138" y="5423851"/>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10</a:t>
            </a:r>
            <a:endParaRPr kumimoji="0" lang="en-US" altLang="en-US" sz="1600" b="1" i="0" u="none" strike="noStrike" cap="none" normalizeH="0" baseline="0" smtClean="0">
              <a:ln>
                <a:noFill/>
              </a:ln>
              <a:solidFill>
                <a:schemeClr val="tx1"/>
              </a:solidFill>
              <a:effectLst/>
              <a:latin typeface="+mj-lt"/>
            </a:endParaRPr>
          </a:p>
        </p:txBody>
      </p:sp>
      <p:sp>
        <p:nvSpPr>
          <p:cNvPr id="25" name="Rectangle 21"/>
          <p:cNvSpPr>
            <a:spLocks noChangeArrowheads="1"/>
          </p:cNvSpPr>
          <p:nvPr/>
        </p:nvSpPr>
        <p:spPr bwMode="auto">
          <a:xfrm>
            <a:off x="1981200" y="5423851"/>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20</a:t>
            </a:r>
            <a:endParaRPr kumimoji="0" lang="en-US" altLang="en-US" sz="1600" b="1" i="0" u="none" strike="noStrike" cap="none" normalizeH="0" baseline="0" smtClean="0">
              <a:ln>
                <a:noFill/>
              </a:ln>
              <a:solidFill>
                <a:schemeClr val="tx1"/>
              </a:solidFill>
              <a:effectLst/>
              <a:latin typeface="+mj-lt"/>
            </a:endParaRPr>
          </a:p>
        </p:txBody>
      </p:sp>
      <p:sp>
        <p:nvSpPr>
          <p:cNvPr id="26" name="Rectangle 22"/>
          <p:cNvSpPr>
            <a:spLocks noChangeArrowheads="1"/>
          </p:cNvSpPr>
          <p:nvPr/>
        </p:nvSpPr>
        <p:spPr bwMode="auto">
          <a:xfrm>
            <a:off x="2430463" y="5431789"/>
            <a:ext cx="50494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30  Meters</a:t>
            </a:r>
            <a:endParaRPr kumimoji="0" lang="en-US" altLang="en-US" sz="1600" b="1" i="0" u="none" strike="noStrike" cap="none" normalizeH="0" baseline="0" dirty="0" smtClean="0">
              <a:ln>
                <a:noFill/>
              </a:ln>
              <a:solidFill>
                <a:schemeClr val="tx1"/>
              </a:solidFill>
              <a:effectLst/>
              <a:latin typeface="+mj-lt"/>
            </a:endParaRPr>
          </a:p>
        </p:txBody>
      </p:sp>
      <p:sp>
        <p:nvSpPr>
          <p:cNvPr id="27" name="Rectangle 23"/>
          <p:cNvSpPr>
            <a:spLocks noChangeArrowheads="1"/>
          </p:cNvSpPr>
          <p:nvPr/>
        </p:nvSpPr>
        <p:spPr bwMode="auto">
          <a:xfrm>
            <a:off x="1774825" y="5644514"/>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50</a:t>
            </a:r>
            <a:endParaRPr kumimoji="0" lang="en-US" altLang="en-US" sz="1600" b="1" i="0" u="none" strike="noStrike" cap="none" normalizeH="0" baseline="0" smtClean="0">
              <a:ln>
                <a:noFill/>
              </a:ln>
              <a:solidFill>
                <a:schemeClr val="tx1"/>
              </a:solidFill>
              <a:effectLst/>
              <a:latin typeface="+mj-lt"/>
            </a:endParaRPr>
          </a:p>
        </p:txBody>
      </p:sp>
      <p:sp>
        <p:nvSpPr>
          <p:cNvPr id="28" name="Rectangle 24"/>
          <p:cNvSpPr>
            <a:spLocks noChangeArrowheads="1"/>
          </p:cNvSpPr>
          <p:nvPr/>
        </p:nvSpPr>
        <p:spPr bwMode="auto">
          <a:xfrm>
            <a:off x="2481263" y="5644514"/>
            <a:ext cx="41357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100 Feet</a:t>
            </a:r>
            <a:endParaRPr kumimoji="0" lang="en-US" altLang="en-US" sz="1600" b="1" i="0" u="none" strike="noStrike" cap="none" normalizeH="0" baseline="0" dirty="0" smtClean="0">
              <a:ln>
                <a:noFill/>
              </a:ln>
              <a:solidFill>
                <a:schemeClr val="tx1"/>
              </a:solidFill>
              <a:effectLst/>
              <a:latin typeface="+mj-lt"/>
            </a:endParaRPr>
          </a:p>
        </p:txBody>
      </p:sp>
      <p:sp>
        <p:nvSpPr>
          <p:cNvPr id="29" name="Rectangle 11"/>
          <p:cNvSpPr>
            <a:spLocks noChangeArrowheads="1"/>
          </p:cNvSpPr>
          <p:nvPr/>
        </p:nvSpPr>
        <p:spPr bwMode="auto">
          <a:xfrm>
            <a:off x="7889285" y="4572705"/>
            <a:ext cx="8335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000000"/>
                </a:solidFill>
                <a:effectLst/>
                <a:latin typeface="+mj-lt"/>
              </a:rPr>
              <a:t>N</a:t>
            </a:r>
            <a:endParaRPr kumimoji="0" lang="en-US" altLang="en-US" sz="1200" b="1" i="1"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17478314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7BAF5-1280-4DE1-9782-8699502B8657}"/>
              </a:ext>
            </a:extLst>
          </p:cNvPr>
          <p:cNvSpPr>
            <a:spLocks noGrp="1"/>
          </p:cNvSpPr>
          <p:nvPr>
            <p:ph type="title"/>
          </p:nvPr>
        </p:nvSpPr>
        <p:spPr/>
        <p:txBody>
          <a:bodyPr/>
          <a:lstStyle/>
          <a:p>
            <a:r>
              <a:rPr lang="en-US" altLang="en-US" dirty="0"/>
              <a:t>4.2.5 Folk </a:t>
            </a:r>
            <a:r>
              <a:rPr lang="en-US" altLang="en-US" dirty="0" smtClean="0"/>
              <a:t>and </a:t>
            </a:r>
            <a:r>
              <a:rPr lang="en-US" altLang="en-US" dirty="0"/>
              <a:t>Popular Housing </a:t>
            </a:r>
            <a:r>
              <a:rPr lang="en-US" altLang="en-US" sz="2000" b="0" dirty="0"/>
              <a:t>(4 of 5)</a:t>
            </a:r>
            <a:endParaRPr lang="en-US" dirty="0"/>
          </a:p>
        </p:txBody>
      </p:sp>
      <p:sp>
        <p:nvSpPr>
          <p:cNvPr id="3" name="Content Placeholder 2">
            <a:extLst>
              <a:ext uri="{FF2B5EF4-FFF2-40B4-BE49-F238E27FC236}">
                <a16:creationId xmlns:a16="http://schemas.microsoft.com/office/drawing/2014/main" id="{5CC5115A-B6FF-447F-BEB2-DC9E57EBF888}"/>
              </a:ext>
            </a:extLst>
          </p:cNvPr>
          <p:cNvSpPr>
            <a:spLocks noGrp="1"/>
          </p:cNvSpPr>
          <p:nvPr>
            <p:ph sz="quarter" idx="13"/>
          </p:nvPr>
        </p:nvSpPr>
        <p:spPr>
          <a:xfrm>
            <a:off x="457200" y="1556326"/>
            <a:ext cx="8229600" cy="818573"/>
          </a:xfrm>
        </p:spPr>
        <p:txBody>
          <a:bodyPr/>
          <a:lstStyle/>
          <a:p>
            <a:pPr marL="432" indent="0">
              <a:buNone/>
            </a:pPr>
            <a:r>
              <a:rPr lang="en-US" b="1" dirty="0"/>
              <a:t>Figure 4-30:</a:t>
            </a:r>
            <a:r>
              <a:rPr lang="en-US" dirty="0"/>
              <a:t> Three styles of folk housing can be traced from their origin on the Atlantic coast</a:t>
            </a:r>
            <a:r>
              <a:rPr lang="en-US" dirty="0" smtClean="0"/>
              <a:t>.</a:t>
            </a:r>
            <a:endParaRPr lang="en-US" dirty="0"/>
          </a:p>
        </p:txBody>
      </p:sp>
      <p:pic>
        <p:nvPicPr>
          <p:cNvPr id="6" name="Picture 5">
            <a:extLst>
              <a:ext uri="{FF2B5EF4-FFF2-40B4-BE49-F238E27FC236}">
                <a16:creationId xmlns:a16="http://schemas.microsoft.com/office/drawing/2014/main" id="{CA8C9BF3-E8AB-4264-B72E-1E25CD36D159}"/>
              </a:ext>
            </a:extLst>
          </p:cNvPr>
          <p:cNvPicPr>
            <a:picLocks noChangeAspect="1"/>
          </p:cNvPicPr>
          <p:nvPr/>
        </p:nvPicPr>
        <p:blipFill rotWithShape="1">
          <a:blip r:embed="rId2">
            <a:extLst>
              <a:ext uri="{28A0092B-C50C-407E-A947-70E740481C1C}">
                <a14:useLocalDpi xmlns:a14="http://schemas.microsoft.com/office/drawing/2010/main" val="0"/>
              </a:ext>
            </a:extLst>
          </a:blip>
          <a:srcRect r="9571" b="3555"/>
          <a:stretch/>
        </p:blipFill>
        <p:spPr>
          <a:xfrm>
            <a:off x="784573" y="2436809"/>
            <a:ext cx="6849804" cy="3731078"/>
          </a:xfrm>
          <a:prstGeom prst="rect">
            <a:avLst/>
          </a:prstGeom>
        </p:spPr>
      </p:pic>
      <p:sp>
        <p:nvSpPr>
          <p:cNvPr id="5" name="Rectangle 4"/>
          <p:cNvSpPr/>
          <p:nvPr/>
        </p:nvSpPr>
        <p:spPr>
          <a:xfrm>
            <a:off x="3554910" y="3491240"/>
            <a:ext cx="686395" cy="348813"/>
          </a:xfrm>
          <a:prstGeom prst="rect">
            <a:avLst/>
          </a:prstGeom>
        </p:spPr>
        <p:txBody>
          <a:bodyPr>
            <a:spAutoFit/>
          </a:bodyPr>
          <a:lstStyle/>
          <a:p>
            <a:pPr>
              <a:lnSpc>
                <a:spcPts val="1000"/>
              </a:lnSpc>
            </a:pPr>
            <a:r>
              <a:rPr lang="en-IN" sz="900" b="1" dirty="0">
                <a:solidFill>
                  <a:srgbClr val="02875F"/>
                </a:solidFill>
                <a:latin typeface="Arial Black" panose="020B0A04020102020204" pitchFamily="34" charset="0"/>
              </a:rPr>
              <a:t>New</a:t>
            </a:r>
          </a:p>
          <a:p>
            <a:pPr>
              <a:lnSpc>
                <a:spcPts val="1000"/>
              </a:lnSpc>
            </a:pPr>
            <a:r>
              <a:rPr lang="en-IN" sz="900" b="1" dirty="0">
                <a:solidFill>
                  <a:srgbClr val="02875F"/>
                </a:solidFill>
                <a:latin typeface="Arial Black" panose="020B0A04020102020204" pitchFamily="34" charset="0"/>
              </a:rPr>
              <a:t>England</a:t>
            </a:r>
          </a:p>
        </p:txBody>
      </p:sp>
      <p:sp>
        <p:nvSpPr>
          <p:cNvPr id="7" name="Rectangle 6"/>
          <p:cNvSpPr/>
          <p:nvPr/>
        </p:nvSpPr>
        <p:spPr>
          <a:xfrm>
            <a:off x="3151685" y="3893847"/>
            <a:ext cx="686395" cy="348813"/>
          </a:xfrm>
          <a:prstGeom prst="rect">
            <a:avLst/>
          </a:prstGeom>
        </p:spPr>
        <p:txBody>
          <a:bodyPr>
            <a:spAutoFit/>
          </a:bodyPr>
          <a:lstStyle/>
          <a:p>
            <a:pPr>
              <a:lnSpc>
                <a:spcPts val="1000"/>
              </a:lnSpc>
            </a:pPr>
            <a:r>
              <a:rPr lang="en-IN" sz="900" b="1" dirty="0">
                <a:solidFill>
                  <a:srgbClr val="A42D93"/>
                </a:solidFill>
                <a:latin typeface="Arial Black" panose="020B0A04020102020204" pitchFamily="34" charset="0"/>
              </a:rPr>
              <a:t>Middle</a:t>
            </a:r>
          </a:p>
          <a:p>
            <a:pPr>
              <a:lnSpc>
                <a:spcPts val="1000"/>
              </a:lnSpc>
            </a:pPr>
            <a:r>
              <a:rPr lang="en-IN" sz="900" b="1" dirty="0">
                <a:solidFill>
                  <a:srgbClr val="A42D93"/>
                </a:solidFill>
                <a:latin typeface="Arial Black" panose="020B0A04020102020204" pitchFamily="34" charset="0"/>
              </a:rPr>
              <a:t>Atlantic</a:t>
            </a:r>
          </a:p>
        </p:txBody>
      </p:sp>
      <p:sp>
        <p:nvSpPr>
          <p:cNvPr id="8" name="Rectangle 7"/>
          <p:cNvSpPr/>
          <p:nvPr/>
        </p:nvSpPr>
        <p:spPr>
          <a:xfrm>
            <a:off x="3174107" y="4288116"/>
            <a:ext cx="1168544" cy="413424"/>
          </a:xfrm>
          <a:prstGeom prst="rect">
            <a:avLst/>
          </a:prstGeom>
        </p:spPr>
        <p:txBody>
          <a:bodyPr>
            <a:spAutoFit/>
          </a:bodyPr>
          <a:lstStyle/>
          <a:p>
            <a:pPr>
              <a:lnSpc>
                <a:spcPts val="1000"/>
              </a:lnSpc>
            </a:pPr>
            <a:r>
              <a:rPr lang="en-IN" sz="900" b="1" dirty="0">
                <a:solidFill>
                  <a:srgbClr val="0170AF"/>
                </a:solidFill>
                <a:latin typeface="Arial Black" panose="020B0A04020102020204" pitchFamily="34" charset="0"/>
              </a:rPr>
              <a:t>Lower</a:t>
            </a:r>
          </a:p>
          <a:p>
            <a:pPr>
              <a:lnSpc>
                <a:spcPts val="1000"/>
              </a:lnSpc>
            </a:pPr>
            <a:r>
              <a:rPr lang="en-IN" sz="900" b="1" dirty="0">
                <a:solidFill>
                  <a:srgbClr val="0170AF"/>
                </a:solidFill>
                <a:latin typeface="Arial Black" panose="020B0A04020102020204" pitchFamily="34" charset="0"/>
              </a:rPr>
              <a:t>Chesapeake</a:t>
            </a:r>
          </a:p>
          <a:p>
            <a:pPr>
              <a:lnSpc>
                <a:spcPts val="1000"/>
              </a:lnSpc>
            </a:pPr>
            <a:r>
              <a:rPr lang="en-IN" sz="900" b="1" dirty="0">
                <a:solidFill>
                  <a:srgbClr val="0170AF"/>
                </a:solidFill>
                <a:latin typeface="Arial Black" panose="020B0A04020102020204" pitchFamily="34" charset="0"/>
              </a:rPr>
              <a:t>and Tidewater</a:t>
            </a:r>
          </a:p>
        </p:txBody>
      </p:sp>
      <p:sp>
        <p:nvSpPr>
          <p:cNvPr id="9" name="Rectangle 8"/>
          <p:cNvSpPr/>
          <p:nvPr/>
        </p:nvSpPr>
        <p:spPr>
          <a:xfrm>
            <a:off x="2884249" y="5691461"/>
            <a:ext cx="965739" cy="348813"/>
          </a:xfrm>
          <a:prstGeom prst="rect">
            <a:avLst/>
          </a:prstGeom>
        </p:spPr>
        <p:txBody>
          <a:bodyPr>
            <a:spAutoFit/>
          </a:bodyPr>
          <a:lstStyle/>
          <a:p>
            <a:pPr algn="ctr">
              <a:lnSpc>
                <a:spcPts val="1000"/>
              </a:lnSpc>
            </a:pPr>
            <a:r>
              <a:rPr lang="en-IN" sz="1000" b="1" i="1" dirty="0">
                <a:solidFill>
                  <a:srgbClr val="7ED9F1"/>
                </a:solidFill>
              </a:rPr>
              <a:t>ATLANTIC</a:t>
            </a:r>
          </a:p>
          <a:p>
            <a:pPr algn="ctr">
              <a:lnSpc>
                <a:spcPts val="1000"/>
              </a:lnSpc>
            </a:pPr>
            <a:r>
              <a:rPr lang="en-IN" sz="1000" b="1" i="1" dirty="0">
                <a:solidFill>
                  <a:srgbClr val="7ED9F1"/>
                </a:solidFill>
              </a:rPr>
              <a:t>OCEAN</a:t>
            </a:r>
          </a:p>
        </p:txBody>
      </p:sp>
      <p:sp>
        <p:nvSpPr>
          <p:cNvPr id="10" name="Rectangle 9"/>
          <p:cNvSpPr/>
          <p:nvPr/>
        </p:nvSpPr>
        <p:spPr>
          <a:xfrm>
            <a:off x="5826629" y="2751868"/>
            <a:ext cx="2782918" cy="923330"/>
          </a:xfrm>
          <a:prstGeom prst="rect">
            <a:avLst/>
          </a:prstGeom>
        </p:spPr>
        <p:txBody>
          <a:bodyPr>
            <a:spAutoFit/>
          </a:bodyPr>
          <a:lstStyle/>
          <a:p>
            <a:r>
              <a:rPr lang="en-IN" sz="900" b="1" dirty="0">
                <a:latin typeface="Arial Black" panose="020B0A04020102020204" pitchFamily="34" charset="0"/>
              </a:rPr>
              <a:t>New England. </a:t>
            </a:r>
            <a:r>
              <a:rPr lang="en-IN" sz="900" b="1" dirty="0"/>
              <a:t>The distinctive style was </a:t>
            </a:r>
            <a:r>
              <a:rPr lang="en-IN" sz="900" b="1" dirty="0" smtClean="0"/>
              <a:t>box</a:t>
            </a:r>
          </a:p>
          <a:p>
            <a:r>
              <a:rPr lang="en-IN" sz="900" b="1" dirty="0" smtClean="0"/>
              <a:t>shaped </a:t>
            </a:r>
            <a:r>
              <a:rPr lang="en-IN" sz="900" b="1" dirty="0"/>
              <a:t>with a central hall. The New </a:t>
            </a:r>
            <a:r>
              <a:rPr lang="en-IN" sz="900" b="1" dirty="0" smtClean="0"/>
              <a:t>England</a:t>
            </a:r>
          </a:p>
          <a:p>
            <a:r>
              <a:rPr lang="en-IN" sz="900" b="1" dirty="0" smtClean="0"/>
              <a:t>house </a:t>
            </a:r>
            <a:r>
              <a:rPr lang="en-IN" sz="900" b="1" dirty="0"/>
              <a:t>types can be found throughout the </a:t>
            </a:r>
            <a:r>
              <a:rPr lang="en-IN" sz="900" b="1" dirty="0" smtClean="0"/>
              <a:t>Great</a:t>
            </a:r>
          </a:p>
          <a:p>
            <a:r>
              <a:rPr lang="en-IN" sz="900" b="1" dirty="0" smtClean="0"/>
              <a:t>Lakes </a:t>
            </a:r>
            <a:r>
              <a:rPr lang="en-IN" sz="900" b="1" dirty="0"/>
              <a:t>region as far west as Wisconsin </a:t>
            </a:r>
            <a:r>
              <a:rPr lang="en-IN" sz="900" b="1" dirty="0" smtClean="0"/>
              <a:t>because</a:t>
            </a:r>
          </a:p>
          <a:p>
            <a:r>
              <a:rPr lang="en-IN" sz="900" b="1" dirty="0" smtClean="0"/>
              <a:t>this </a:t>
            </a:r>
            <a:r>
              <a:rPr lang="en-IN" sz="900" b="1" dirty="0"/>
              <a:t>area was settled primarily by migrants</a:t>
            </a:r>
          </a:p>
          <a:p>
            <a:r>
              <a:rPr lang="en-IN" sz="900" b="1" dirty="0"/>
              <a:t>from New England.</a:t>
            </a:r>
          </a:p>
        </p:txBody>
      </p:sp>
      <p:sp>
        <p:nvSpPr>
          <p:cNvPr id="12" name="Rectangle 11"/>
          <p:cNvSpPr/>
          <p:nvPr/>
        </p:nvSpPr>
        <p:spPr>
          <a:xfrm>
            <a:off x="5826629" y="3893847"/>
            <a:ext cx="2695071" cy="1061829"/>
          </a:xfrm>
          <a:prstGeom prst="rect">
            <a:avLst/>
          </a:prstGeom>
        </p:spPr>
        <p:txBody>
          <a:bodyPr wrap="square">
            <a:spAutoFit/>
          </a:bodyPr>
          <a:lstStyle/>
          <a:p>
            <a:r>
              <a:rPr lang="en-US" sz="900" b="1" dirty="0">
                <a:latin typeface="Arial Black" panose="020B0A04020102020204" pitchFamily="34" charset="0"/>
              </a:rPr>
              <a:t>Middle Atlantic. </a:t>
            </a:r>
            <a:r>
              <a:rPr lang="en-US" sz="900" b="1" dirty="0">
                <a:latin typeface="+mj-lt"/>
              </a:rPr>
              <a:t>The principal house type</a:t>
            </a:r>
          </a:p>
          <a:p>
            <a:r>
              <a:rPr lang="en-US" sz="900" b="1" dirty="0">
                <a:latin typeface="+mj-lt"/>
              </a:rPr>
              <a:t>was known as the “I”- house, typically two full stories in height, one room deep and at least two rooms wide. Middle Atlantic migrants carried their house type westward across</a:t>
            </a:r>
          </a:p>
          <a:p>
            <a:r>
              <a:rPr lang="en-US" sz="900" b="1" dirty="0">
                <a:latin typeface="+mj-lt"/>
              </a:rPr>
              <a:t>the Ohio Valley and southwestward along the Appalachian trails.</a:t>
            </a:r>
            <a:endParaRPr lang="en-IN" sz="900" b="1" dirty="0">
              <a:latin typeface="+mj-lt"/>
            </a:endParaRPr>
          </a:p>
        </p:txBody>
      </p:sp>
      <p:sp>
        <p:nvSpPr>
          <p:cNvPr id="13" name="Rectangle 12"/>
          <p:cNvSpPr/>
          <p:nvPr/>
        </p:nvSpPr>
        <p:spPr>
          <a:xfrm>
            <a:off x="5815885" y="5008406"/>
            <a:ext cx="2792766" cy="1217116"/>
          </a:xfrm>
          <a:prstGeom prst="rect">
            <a:avLst/>
          </a:prstGeom>
        </p:spPr>
        <p:txBody>
          <a:bodyPr wrap="square">
            <a:spAutoFit/>
          </a:bodyPr>
          <a:lstStyle/>
          <a:p>
            <a:r>
              <a:rPr lang="en-US" sz="900" b="1" dirty="0">
                <a:latin typeface="Arial Black" panose="020B0A04020102020204" pitchFamily="34" charset="0"/>
              </a:rPr>
              <a:t>Lower Chesapeake/Tidewater. </a:t>
            </a:r>
            <a:r>
              <a:rPr lang="en-US" sz="900" b="1" dirty="0">
                <a:latin typeface="+mj-lt"/>
              </a:rPr>
              <a:t>The style typically comprised one story, with a steep roof and chimneys at either end. Migrants </a:t>
            </a:r>
            <a:r>
              <a:rPr lang="en-US" sz="900" b="1" dirty="0" smtClean="0">
                <a:latin typeface="+mj-lt"/>
              </a:rPr>
              <a:t>spread</a:t>
            </a:r>
            <a:br>
              <a:rPr lang="en-US" sz="900" b="1" dirty="0" smtClean="0">
                <a:latin typeface="+mj-lt"/>
              </a:rPr>
            </a:br>
            <a:r>
              <a:rPr lang="en-US" sz="900" b="1" dirty="0" smtClean="0">
                <a:latin typeface="+mj-lt"/>
              </a:rPr>
              <a:t>these </a:t>
            </a:r>
            <a:r>
              <a:rPr lang="en-US" sz="900" b="1" dirty="0">
                <a:latin typeface="+mj-lt"/>
              </a:rPr>
              <a:t>houses from the Chesapeake Bay and Tidewater, Virginia, area along the Southeast Coast. In wet areas, houses in the coastal southeast were often raised on piers or </a:t>
            </a:r>
            <a:r>
              <a:rPr lang="en-US" sz="900" b="1" dirty="0" smtClean="0">
                <a:latin typeface="+mj-lt"/>
              </a:rPr>
              <a:t>on</a:t>
            </a:r>
          </a:p>
          <a:p>
            <a:r>
              <a:rPr lang="en-US" sz="900" b="1" dirty="0" smtClean="0">
                <a:latin typeface="+mj-lt"/>
              </a:rPr>
              <a:t>brick foundations.</a:t>
            </a:r>
          </a:p>
          <a:p>
            <a:endParaRPr lang="en-US" sz="900" b="1" dirty="0">
              <a:latin typeface="+mj-lt"/>
            </a:endParaRPr>
          </a:p>
        </p:txBody>
      </p:sp>
      <p:sp>
        <p:nvSpPr>
          <p:cNvPr id="16" name="Rectangle 77"/>
          <p:cNvSpPr>
            <a:spLocks noChangeArrowheads="1"/>
          </p:cNvSpPr>
          <p:nvPr/>
        </p:nvSpPr>
        <p:spPr bwMode="auto">
          <a:xfrm>
            <a:off x="2285584" y="2910242"/>
            <a:ext cx="15869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1,500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5" name="Rectangle 76"/>
          <p:cNvSpPr>
            <a:spLocks noChangeArrowheads="1"/>
          </p:cNvSpPr>
          <p:nvPr/>
        </p:nvSpPr>
        <p:spPr bwMode="auto">
          <a:xfrm>
            <a:off x="2055606" y="2910242"/>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7" name="Rectangle 78"/>
          <p:cNvSpPr>
            <a:spLocks noChangeArrowheads="1"/>
          </p:cNvSpPr>
          <p:nvPr/>
        </p:nvSpPr>
        <p:spPr bwMode="auto">
          <a:xfrm>
            <a:off x="2057987" y="305805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8" name="Rectangle 79"/>
          <p:cNvSpPr>
            <a:spLocks noChangeArrowheads="1"/>
          </p:cNvSpPr>
          <p:nvPr/>
        </p:nvSpPr>
        <p:spPr bwMode="auto">
          <a:xfrm>
            <a:off x="2177154" y="3058058"/>
            <a:ext cx="15869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1,500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9" name="Rectangle 80"/>
          <p:cNvSpPr>
            <a:spLocks noChangeArrowheads="1"/>
          </p:cNvSpPr>
          <p:nvPr/>
        </p:nvSpPr>
        <p:spPr bwMode="auto">
          <a:xfrm>
            <a:off x="2586695" y="2910242"/>
            <a:ext cx="33502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3,000 Miles</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20" name="Rectangle 81"/>
          <p:cNvSpPr>
            <a:spLocks noChangeArrowheads="1"/>
          </p:cNvSpPr>
          <p:nvPr/>
        </p:nvSpPr>
        <p:spPr bwMode="auto">
          <a:xfrm>
            <a:off x="2379360" y="3056841"/>
            <a:ext cx="506549"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3,000 Kilometers</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Tree>
    <p:extLst>
      <p:ext uri="{BB962C8B-B14F-4D97-AF65-F5344CB8AC3E}">
        <p14:creationId xmlns:p14="http://schemas.microsoft.com/office/powerpoint/2010/main" val="31948874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7BAF5-1280-4DE1-9782-8699502B8657}"/>
              </a:ext>
            </a:extLst>
          </p:cNvPr>
          <p:cNvSpPr>
            <a:spLocks noGrp="1"/>
          </p:cNvSpPr>
          <p:nvPr>
            <p:ph type="title"/>
          </p:nvPr>
        </p:nvSpPr>
        <p:spPr/>
        <p:txBody>
          <a:bodyPr/>
          <a:lstStyle/>
          <a:p>
            <a:r>
              <a:rPr lang="en-US" altLang="en-US" dirty="0"/>
              <a:t>4.2.5 Folk </a:t>
            </a:r>
            <a:r>
              <a:rPr lang="en-US" altLang="en-US" dirty="0" smtClean="0"/>
              <a:t>and </a:t>
            </a:r>
            <a:r>
              <a:rPr lang="en-US" altLang="en-US" dirty="0"/>
              <a:t>Popular Housing </a:t>
            </a:r>
            <a:r>
              <a:rPr lang="en-US" altLang="en-US" sz="2000" b="0" dirty="0"/>
              <a:t>(5 of 5)</a:t>
            </a:r>
            <a:endParaRPr lang="en-US" dirty="0"/>
          </a:p>
        </p:txBody>
      </p:sp>
      <p:sp>
        <p:nvSpPr>
          <p:cNvPr id="3" name="Content Placeholder 2">
            <a:extLst>
              <a:ext uri="{FF2B5EF4-FFF2-40B4-BE49-F238E27FC236}">
                <a16:creationId xmlns:a16="http://schemas.microsoft.com/office/drawing/2014/main" id="{5CC5115A-B6FF-447F-BEB2-DC9E57EBF888}"/>
              </a:ext>
            </a:extLst>
          </p:cNvPr>
          <p:cNvSpPr>
            <a:spLocks noGrp="1"/>
          </p:cNvSpPr>
          <p:nvPr>
            <p:ph sz="quarter" idx="13"/>
          </p:nvPr>
        </p:nvSpPr>
        <p:spPr>
          <a:xfrm>
            <a:off x="457200" y="1556326"/>
            <a:ext cx="8229600" cy="1618674"/>
          </a:xfrm>
        </p:spPr>
        <p:txBody>
          <a:bodyPr/>
          <a:lstStyle/>
          <a:p>
            <a:pPr marL="432" indent="0">
              <a:buNone/>
            </a:pPr>
            <a:r>
              <a:rPr lang="en-US" b="1" dirty="0"/>
              <a:t>Figure 4-31: </a:t>
            </a:r>
            <a:r>
              <a:rPr lang="en-US" dirty="0"/>
              <a:t>Similar Tudor style house in (a) Chicago suburb and (b) New York suburb. Houses in the English Tudor style were especially popular in affluent suburbs during the 1970s. </a:t>
            </a:r>
          </a:p>
        </p:txBody>
      </p:sp>
      <p:pic>
        <p:nvPicPr>
          <p:cNvPr id="7" name="Picture 6" descr="Two pictures of houses. Similar Tudor style houses in Chicago. New York Suburb. Both are inspired by the English Tudor Style.">
            <a:extLst>
              <a:ext uri="{FF2B5EF4-FFF2-40B4-BE49-F238E27FC236}">
                <a16:creationId xmlns:a16="http://schemas.microsoft.com/office/drawing/2014/main" id="{EEF4D23D-E307-46C2-8BCB-E2D93673604F}"/>
              </a:ext>
            </a:extLst>
          </p:cNvPr>
          <p:cNvPicPr>
            <a:picLocks noChangeAspect="1"/>
          </p:cNvPicPr>
          <p:nvPr/>
        </p:nvPicPr>
        <p:blipFill rotWithShape="1">
          <a:blip r:embed="rId2">
            <a:extLst>
              <a:ext uri="{28A0092B-C50C-407E-A947-70E740481C1C}">
                <a14:useLocalDpi xmlns:a14="http://schemas.microsoft.com/office/drawing/2010/main" val="0"/>
              </a:ext>
            </a:extLst>
          </a:blip>
          <a:srcRect b="7698"/>
          <a:stretch/>
        </p:blipFill>
        <p:spPr>
          <a:xfrm>
            <a:off x="433383" y="3677312"/>
            <a:ext cx="8535140" cy="2143978"/>
          </a:xfrm>
          <a:prstGeom prst="rect">
            <a:avLst/>
          </a:prstGeom>
        </p:spPr>
      </p:pic>
      <p:sp>
        <p:nvSpPr>
          <p:cNvPr id="5" name="Rectangle 15"/>
          <p:cNvSpPr>
            <a:spLocks noChangeArrowheads="1"/>
          </p:cNvSpPr>
          <p:nvPr/>
        </p:nvSpPr>
        <p:spPr bwMode="auto">
          <a:xfrm>
            <a:off x="528908" y="5855793"/>
            <a:ext cx="140423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200" b="1" dirty="0">
                <a:solidFill>
                  <a:srgbClr val="000000"/>
                </a:solidFill>
                <a:latin typeface="+mj-lt"/>
              </a:rPr>
              <a:t>(a) Chicago suburb</a:t>
            </a:r>
            <a:endParaRPr kumimoji="0" lang="en-US" altLang="en-US" sz="1600" b="1" i="0" u="none" strike="noStrike" cap="none" normalizeH="0" baseline="0" dirty="0" smtClean="0">
              <a:ln>
                <a:noFill/>
              </a:ln>
              <a:solidFill>
                <a:schemeClr val="tx1"/>
              </a:solidFill>
              <a:effectLst/>
              <a:latin typeface="+mj-lt"/>
            </a:endParaRPr>
          </a:p>
        </p:txBody>
      </p:sp>
      <p:sp>
        <p:nvSpPr>
          <p:cNvPr id="6" name="Rectangle 16"/>
          <p:cNvSpPr>
            <a:spLocks noChangeArrowheads="1"/>
          </p:cNvSpPr>
          <p:nvPr/>
        </p:nvSpPr>
        <p:spPr bwMode="auto">
          <a:xfrm>
            <a:off x="4797723" y="5855793"/>
            <a:ext cx="15068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200" b="1" dirty="0">
                <a:solidFill>
                  <a:srgbClr val="000000"/>
                </a:solidFill>
                <a:latin typeface="+mj-lt"/>
              </a:rPr>
              <a:t>(b) New York suburb</a:t>
            </a:r>
            <a:endParaRPr kumimoji="0" lang="en-US" altLang="en-US" sz="16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25258673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695F9-30ED-4170-9BCF-38FF30AED801}"/>
              </a:ext>
            </a:extLst>
          </p:cNvPr>
          <p:cNvSpPr>
            <a:spLocks noGrp="1"/>
          </p:cNvSpPr>
          <p:nvPr>
            <p:ph type="title"/>
          </p:nvPr>
        </p:nvSpPr>
        <p:spPr/>
        <p:txBody>
          <a:bodyPr/>
          <a:lstStyle/>
          <a:p>
            <a:r>
              <a:rPr lang="en-US" sz="3400" dirty="0"/>
              <a:t>Key Issue 3: Why Is Access to Culture Unequal?</a:t>
            </a:r>
          </a:p>
        </p:txBody>
      </p:sp>
      <p:sp>
        <p:nvSpPr>
          <p:cNvPr id="3" name="Content Placeholder 2">
            <a:extLst>
              <a:ext uri="{FF2B5EF4-FFF2-40B4-BE49-F238E27FC236}">
                <a16:creationId xmlns:a16="http://schemas.microsoft.com/office/drawing/2014/main" id="{7CE4A077-0725-4D5A-9C58-0F4D805705BC}"/>
              </a:ext>
            </a:extLst>
          </p:cNvPr>
          <p:cNvSpPr>
            <a:spLocks noGrp="1"/>
          </p:cNvSpPr>
          <p:nvPr>
            <p:ph sz="quarter" idx="13"/>
          </p:nvPr>
        </p:nvSpPr>
        <p:spPr/>
        <p:txBody>
          <a:bodyPr/>
          <a:lstStyle/>
          <a:p>
            <a:pPr marL="914400" indent="-914400" eaLnBrk="1" hangingPunct="1">
              <a:spcBef>
                <a:spcPts val="600"/>
              </a:spcBef>
              <a:spcAft>
                <a:spcPts val="1200"/>
              </a:spcAft>
              <a:buNone/>
            </a:pPr>
            <a:r>
              <a:rPr lang="en-US" altLang="en-US" b="1" dirty="0">
                <a:solidFill>
                  <a:srgbClr val="007FA3"/>
                </a:solidFill>
              </a:rPr>
              <a:t>4.3.1</a:t>
            </a:r>
            <a:r>
              <a:rPr lang="en-US" altLang="en-US" dirty="0"/>
              <a:t> Electronic Diffusion of Culture</a:t>
            </a:r>
          </a:p>
          <a:p>
            <a:pPr marL="914400" indent="-914400" eaLnBrk="1" hangingPunct="1">
              <a:spcBef>
                <a:spcPts val="600"/>
              </a:spcBef>
              <a:spcAft>
                <a:spcPts val="1200"/>
              </a:spcAft>
              <a:buNone/>
            </a:pPr>
            <a:r>
              <a:rPr lang="en-US" altLang="en-US" b="1" dirty="0">
                <a:solidFill>
                  <a:srgbClr val="007FA3"/>
                </a:solidFill>
              </a:rPr>
              <a:t>4.3.2</a:t>
            </a:r>
            <a:r>
              <a:rPr lang="en-US" altLang="en-US" dirty="0"/>
              <a:t> Social Media </a:t>
            </a:r>
            <a:r>
              <a:rPr lang="en-US" altLang="en-US" dirty="0" smtClean="0"/>
              <a:t>and </a:t>
            </a:r>
            <a:r>
              <a:rPr lang="en-US" altLang="en-US" dirty="0"/>
              <a:t>Interconnectivity</a:t>
            </a:r>
          </a:p>
          <a:p>
            <a:pPr marL="914400" indent="-914400" eaLnBrk="1" hangingPunct="1">
              <a:spcBef>
                <a:spcPts val="600"/>
              </a:spcBef>
              <a:spcAft>
                <a:spcPts val="1200"/>
              </a:spcAft>
              <a:buNone/>
            </a:pPr>
            <a:r>
              <a:rPr lang="en-US" altLang="en-US" b="1" dirty="0">
                <a:solidFill>
                  <a:srgbClr val="007FA3"/>
                </a:solidFill>
              </a:rPr>
              <a:t>4.3.3</a:t>
            </a:r>
            <a:r>
              <a:rPr lang="en-US" altLang="en-US" dirty="0"/>
              <a:t> Challenges in Accessing Electronic Media</a:t>
            </a:r>
          </a:p>
          <a:p>
            <a:pPr marL="914400" indent="-914400" eaLnBrk="1" hangingPunct="1">
              <a:spcBef>
                <a:spcPts val="600"/>
              </a:spcBef>
              <a:spcAft>
                <a:spcPts val="1200"/>
              </a:spcAft>
              <a:buNone/>
            </a:pPr>
            <a:r>
              <a:rPr lang="en-US" altLang="en-US" b="1" dirty="0">
                <a:solidFill>
                  <a:srgbClr val="007FA3"/>
                </a:solidFill>
              </a:rPr>
              <a:t>4.3.4</a:t>
            </a:r>
            <a:r>
              <a:rPr lang="en-US" altLang="en-US" dirty="0"/>
              <a:t> Spatial Dimensions to Cyberattacks</a:t>
            </a:r>
          </a:p>
        </p:txBody>
      </p:sp>
    </p:spTree>
    <p:extLst>
      <p:ext uri="{BB962C8B-B14F-4D97-AF65-F5344CB8AC3E}">
        <p14:creationId xmlns:p14="http://schemas.microsoft.com/office/powerpoint/2010/main" val="8799134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695F9-30ED-4170-9BCF-38FF30AED801}"/>
              </a:ext>
            </a:extLst>
          </p:cNvPr>
          <p:cNvSpPr>
            <a:spLocks noGrp="1"/>
          </p:cNvSpPr>
          <p:nvPr>
            <p:ph type="title"/>
          </p:nvPr>
        </p:nvSpPr>
        <p:spPr>
          <a:xfrm>
            <a:off x="457200" y="215371"/>
            <a:ext cx="8458200" cy="1097279"/>
          </a:xfrm>
        </p:spPr>
        <p:txBody>
          <a:bodyPr/>
          <a:lstStyle/>
          <a:p>
            <a:r>
              <a:rPr lang="en-US" sz="3400" dirty="0"/>
              <a:t>4.3.1 Electronic Diffusion of Culture </a:t>
            </a:r>
            <a:r>
              <a:rPr lang="en-US" sz="2000" b="0" dirty="0"/>
              <a:t>(1 of 7)</a:t>
            </a:r>
          </a:p>
        </p:txBody>
      </p:sp>
      <p:sp>
        <p:nvSpPr>
          <p:cNvPr id="3" name="Content Placeholder 2">
            <a:extLst>
              <a:ext uri="{FF2B5EF4-FFF2-40B4-BE49-F238E27FC236}">
                <a16:creationId xmlns:a16="http://schemas.microsoft.com/office/drawing/2014/main" id="{7CE4A077-0725-4D5A-9C58-0F4D805705BC}"/>
              </a:ext>
            </a:extLst>
          </p:cNvPr>
          <p:cNvSpPr>
            <a:spLocks noGrp="1"/>
          </p:cNvSpPr>
          <p:nvPr>
            <p:ph sz="quarter" idx="13"/>
          </p:nvPr>
        </p:nvSpPr>
        <p:spPr>
          <a:xfrm>
            <a:off x="457199" y="1556326"/>
            <a:ext cx="8370277" cy="4434275"/>
          </a:xfrm>
        </p:spPr>
        <p:txBody>
          <a:bodyPr/>
          <a:lstStyle/>
          <a:p>
            <a:r>
              <a:rPr lang="en-US" dirty="0"/>
              <a:t>Television ownership was relatively high in the United States in the1950s. The United States had 86% of the world’s T</a:t>
            </a:r>
            <a:r>
              <a:rPr lang="en-US" sz="100" dirty="0"/>
              <a:t> </a:t>
            </a:r>
            <a:r>
              <a:rPr lang="en-US" dirty="0"/>
              <a:t>V sets in 1954</a:t>
            </a:r>
          </a:p>
          <a:p>
            <a:r>
              <a:rPr lang="en-US" dirty="0"/>
              <a:t>T</a:t>
            </a:r>
            <a:r>
              <a:rPr lang="en-US" sz="100" dirty="0"/>
              <a:t> </a:t>
            </a:r>
            <a:r>
              <a:rPr lang="en-US" dirty="0"/>
              <a:t>V had diffused to Europe by 1970, but most of Africa and Asia had little T</a:t>
            </a:r>
            <a:r>
              <a:rPr lang="en-US" sz="100" dirty="0"/>
              <a:t> </a:t>
            </a:r>
            <a:r>
              <a:rPr lang="en-US" dirty="0"/>
              <a:t>V broadcasting</a:t>
            </a:r>
          </a:p>
          <a:p>
            <a:r>
              <a:rPr lang="en-US" dirty="0"/>
              <a:t>Near-universal T</a:t>
            </a:r>
            <a:r>
              <a:rPr lang="en-US" sz="100" dirty="0"/>
              <a:t> </a:t>
            </a:r>
            <a:r>
              <a:rPr lang="en-US" dirty="0"/>
              <a:t>V access by the start of the 21</a:t>
            </a:r>
            <a:r>
              <a:rPr lang="en-US" baseline="30000" dirty="0"/>
              <a:t>st</a:t>
            </a:r>
            <a:r>
              <a:rPr lang="en-US" dirty="0"/>
              <a:t> century</a:t>
            </a:r>
          </a:p>
        </p:txBody>
      </p:sp>
    </p:spTree>
    <p:extLst>
      <p:ext uri="{BB962C8B-B14F-4D97-AF65-F5344CB8AC3E}">
        <p14:creationId xmlns:p14="http://schemas.microsoft.com/office/powerpoint/2010/main" val="12003507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695F9-30ED-4170-9BCF-38FF30AED801}"/>
              </a:ext>
            </a:extLst>
          </p:cNvPr>
          <p:cNvSpPr>
            <a:spLocks noGrp="1"/>
          </p:cNvSpPr>
          <p:nvPr>
            <p:ph type="title"/>
          </p:nvPr>
        </p:nvSpPr>
        <p:spPr>
          <a:xfrm>
            <a:off x="457199" y="215371"/>
            <a:ext cx="8509819" cy="1097279"/>
          </a:xfrm>
        </p:spPr>
        <p:txBody>
          <a:bodyPr/>
          <a:lstStyle/>
          <a:p>
            <a:r>
              <a:rPr lang="en-US" sz="3400" dirty="0"/>
              <a:t>4.3.1 Electronic Diffusion of Culture </a:t>
            </a:r>
            <a:r>
              <a:rPr lang="en-US" sz="2000" b="0" dirty="0"/>
              <a:t>(2 of 7)</a:t>
            </a:r>
          </a:p>
        </p:txBody>
      </p:sp>
      <p:sp>
        <p:nvSpPr>
          <p:cNvPr id="3" name="Content Placeholder 2">
            <a:extLst>
              <a:ext uri="{FF2B5EF4-FFF2-40B4-BE49-F238E27FC236}">
                <a16:creationId xmlns:a16="http://schemas.microsoft.com/office/drawing/2014/main" id="{7CE4A077-0725-4D5A-9C58-0F4D805705BC}"/>
              </a:ext>
            </a:extLst>
          </p:cNvPr>
          <p:cNvSpPr>
            <a:spLocks noGrp="1"/>
          </p:cNvSpPr>
          <p:nvPr>
            <p:ph sz="quarter" idx="13"/>
          </p:nvPr>
        </p:nvSpPr>
        <p:spPr>
          <a:xfrm>
            <a:off x="457200" y="1556326"/>
            <a:ext cx="8229600" cy="869374"/>
          </a:xfrm>
        </p:spPr>
        <p:txBody>
          <a:bodyPr/>
          <a:lstStyle/>
          <a:p>
            <a:pPr marL="432" indent="0">
              <a:buNone/>
            </a:pPr>
            <a:r>
              <a:rPr lang="en-US" b="1" dirty="0"/>
              <a:t>Figure 4-32: </a:t>
            </a:r>
            <a:r>
              <a:rPr lang="en-US" dirty="0"/>
              <a:t>TVs per 1,000 population in (a) 1954, (b) 1970, and (c) 2005. </a:t>
            </a:r>
          </a:p>
        </p:txBody>
      </p:sp>
      <p:pic>
        <p:nvPicPr>
          <p:cNvPr id="6" name="Picture 5">
            <a:extLst>
              <a:ext uri="{FF2B5EF4-FFF2-40B4-BE49-F238E27FC236}">
                <a16:creationId xmlns:a16="http://schemas.microsoft.com/office/drawing/2014/main" id="{66D18CAC-B919-4345-BBCF-587192EBAF9D}"/>
              </a:ext>
            </a:extLst>
          </p:cNvPr>
          <p:cNvPicPr>
            <a:picLocks noChangeAspect="1"/>
          </p:cNvPicPr>
          <p:nvPr/>
        </p:nvPicPr>
        <p:blipFill rotWithShape="1">
          <a:blip r:embed="rId2">
            <a:extLst>
              <a:ext uri="{28A0092B-C50C-407E-A947-70E740481C1C}">
                <a14:useLocalDpi xmlns:a14="http://schemas.microsoft.com/office/drawing/2010/main" val="0"/>
              </a:ext>
            </a:extLst>
          </a:blip>
          <a:srcRect b="1330"/>
          <a:stretch/>
        </p:blipFill>
        <p:spPr>
          <a:xfrm>
            <a:off x="3265145" y="2461357"/>
            <a:ext cx="2474534" cy="3983298"/>
          </a:xfrm>
          <a:prstGeom prst="rect">
            <a:avLst/>
          </a:prstGeom>
        </p:spPr>
      </p:pic>
      <p:sp>
        <p:nvSpPr>
          <p:cNvPr id="5" name="Rectangle 4"/>
          <p:cNvSpPr/>
          <p:nvPr/>
        </p:nvSpPr>
        <p:spPr>
          <a:xfrm>
            <a:off x="3218545" y="2459141"/>
            <a:ext cx="473206" cy="184666"/>
          </a:xfrm>
          <a:prstGeom prst="rect">
            <a:avLst/>
          </a:prstGeom>
        </p:spPr>
        <p:txBody>
          <a:bodyPr wrap="none">
            <a:spAutoFit/>
          </a:bodyPr>
          <a:lstStyle/>
          <a:p>
            <a:r>
              <a:rPr lang="en-IN" sz="600" b="1" dirty="0" smtClean="0">
                <a:latin typeface="+mj-lt"/>
              </a:rPr>
              <a:t>(a) 1954</a:t>
            </a:r>
            <a:endParaRPr lang="en-IN" sz="600" b="1" dirty="0">
              <a:latin typeface="+mj-lt"/>
            </a:endParaRPr>
          </a:p>
        </p:txBody>
      </p:sp>
      <p:sp>
        <p:nvSpPr>
          <p:cNvPr id="7" name="Rectangle 6"/>
          <p:cNvSpPr/>
          <p:nvPr/>
        </p:nvSpPr>
        <p:spPr>
          <a:xfrm>
            <a:off x="3218545" y="3711685"/>
            <a:ext cx="473206" cy="184666"/>
          </a:xfrm>
          <a:prstGeom prst="rect">
            <a:avLst/>
          </a:prstGeom>
        </p:spPr>
        <p:txBody>
          <a:bodyPr wrap="none">
            <a:spAutoFit/>
          </a:bodyPr>
          <a:lstStyle/>
          <a:p>
            <a:r>
              <a:rPr lang="en-IN" sz="600" b="1" dirty="0" smtClean="0">
                <a:latin typeface="+mj-lt"/>
              </a:rPr>
              <a:t>(b) 1970</a:t>
            </a:r>
            <a:endParaRPr lang="en-IN" sz="600" b="1" dirty="0">
              <a:latin typeface="+mj-lt"/>
            </a:endParaRPr>
          </a:p>
        </p:txBody>
      </p:sp>
      <p:sp>
        <p:nvSpPr>
          <p:cNvPr id="8" name="Rectangle 7"/>
          <p:cNvSpPr/>
          <p:nvPr/>
        </p:nvSpPr>
        <p:spPr>
          <a:xfrm>
            <a:off x="3223308" y="4968990"/>
            <a:ext cx="473206" cy="184666"/>
          </a:xfrm>
          <a:prstGeom prst="rect">
            <a:avLst/>
          </a:prstGeom>
        </p:spPr>
        <p:txBody>
          <a:bodyPr wrap="none">
            <a:spAutoFit/>
          </a:bodyPr>
          <a:lstStyle/>
          <a:p>
            <a:r>
              <a:rPr lang="en-IN" sz="600" b="1" dirty="0" smtClean="0">
                <a:latin typeface="+mj-lt"/>
              </a:rPr>
              <a:t>(c) 2005</a:t>
            </a:r>
            <a:endParaRPr lang="en-IN" sz="600" b="1" dirty="0">
              <a:latin typeface="+mj-lt"/>
            </a:endParaRPr>
          </a:p>
        </p:txBody>
      </p:sp>
      <p:sp>
        <p:nvSpPr>
          <p:cNvPr id="9" name="Rectangle 8"/>
          <p:cNvSpPr/>
          <p:nvPr/>
        </p:nvSpPr>
        <p:spPr>
          <a:xfrm>
            <a:off x="3278077" y="5822120"/>
            <a:ext cx="570990" cy="215444"/>
          </a:xfrm>
          <a:prstGeom prst="rect">
            <a:avLst/>
          </a:prstGeom>
        </p:spPr>
        <p:txBody>
          <a:bodyPr wrap="none">
            <a:spAutoFit/>
          </a:bodyPr>
          <a:lstStyle/>
          <a:p>
            <a:r>
              <a:rPr lang="en-IN" sz="400" b="1" dirty="0">
                <a:latin typeface="Arial Black" panose="020B0A04020102020204" pitchFamily="34" charset="0"/>
              </a:rPr>
              <a:t>TVs per 1,000</a:t>
            </a:r>
          </a:p>
          <a:p>
            <a:r>
              <a:rPr lang="en-IN" sz="400" b="1" dirty="0">
                <a:latin typeface="Arial Black" panose="020B0A04020102020204" pitchFamily="34" charset="0"/>
              </a:rPr>
              <a:t>population</a:t>
            </a:r>
          </a:p>
        </p:txBody>
      </p:sp>
      <p:sp>
        <p:nvSpPr>
          <p:cNvPr id="10" name="Rectangle 9"/>
          <p:cNvSpPr/>
          <p:nvPr/>
        </p:nvSpPr>
        <p:spPr>
          <a:xfrm>
            <a:off x="3387248" y="5974907"/>
            <a:ext cx="543739" cy="153888"/>
          </a:xfrm>
          <a:prstGeom prst="rect">
            <a:avLst/>
          </a:prstGeom>
        </p:spPr>
        <p:txBody>
          <a:bodyPr wrap="none">
            <a:spAutoFit/>
          </a:bodyPr>
          <a:lstStyle/>
          <a:p>
            <a:r>
              <a:rPr lang="en-IN" sz="400" b="1" dirty="0">
                <a:latin typeface="+mj-lt"/>
              </a:rPr>
              <a:t>300 and above</a:t>
            </a:r>
          </a:p>
        </p:txBody>
      </p:sp>
      <p:sp>
        <p:nvSpPr>
          <p:cNvPr id="11" name="Rectangle 10"/>
          <p:cNvSpPr/>
          <p:nvPr/>
        </p:nvSpPr>
        <p:spPr>
          <a:xfrm>
            <a:off x="3387248" y="6051851"/>
            <a:ext cx="386644" cy="153888"/>
          </a:xfrm>
          <a:prstGeom prst="rect">
            <a:avLst/>
          </a:prstGeom>
        </p:spPr>
        <p:txBody>
          <a:bodyPr wrap="none">
            <a:spAutoFit/>
          </a:bodyPr>
          <a:lstStyle/>
          <a:p>
            <a:r>
              <a:rPr lang="en-IN" sz="400" b="1" dirty="0">
                <a:latin typeface="+mj-lt"/>
              </a:rPr>
              <a:t>100–299</a:t>
            </a:r>
          </a:p>
        </p:txBody>
      </p:sp>
      <p:sp>
        <p:nvSpPr>
          <p:cNvPr id="12" name="Rectangle 11"/>
          <p:cNvSpPr/>
          <p:nvPr/>
        </p:nvSpPr>
        <p:spPr>
          <a:xfrm>
            <a:off x="3387248" y="6130622"/>
            <a:ext cx="328936" cy="153888"/>
          </a:xfrm>
          <a:prstGeom prst="rect">
            <a:avLst/>
          </a:prstGeom>
        </p:spPr>
        <p:txBody>
          <a:bodyPr wrap="none">
            <a:spAutoFit/>
          </a:bodyPr>
          <a:lstStyle/>
          <a:p>
            <a:r>
              <a:rPr lang="en-IN" sz="400" b="1" dirty="0" smtClean="0">
                <a:latin typeface="+mj-lt"/>
              </a:rPr>
              <a:t>10–99</a:t>
            </a:r>
            <a:endParaRPr lang="en-IN" sz="400" b="1" dirty="0">
              <a:latin typeface="+mj-lt"/>
            </a:endParaRPr>
          </a:p>
        </p:txBody>
      </p:sp>
      <p:sp>
        <p:nvSpPr>
          <p:cNvPr id="13" name="Rectangle 12"/>
          <p:cNvSpPr/>
          <p:nvPr/>
        </p:nvSpPr>
        <p:spPr>
          <a:xfrm>
            <a:off x="3387248" y="6209960"/>
            <a:ext cx="404278" cy="153888"/>
          </a:xfrm>
          <a:prstGeom prst="rect">
            <a:avLst/>
          </a:prstGeom>
        </p:spPr>
        <p:txBody>
          <a:bodyPr wrap="none">
            <a:spAutoFit/>
          </a:bodyPr>
          <a:lstStyle/>
          <a:p>
            <a:r>
              <a:rPr lang="en-IN" sz="400" b="1" dirty="0">
                <a:latin typeface="+mj-lt"/>
              </a:rPr>
              <a:t>below 10</a:t>
            </a:r>
          </a:p>
        </p:txBody>
      </p:sp>
      <p:sp>
        <p:nvSpPr>
          <p:cNvPr id="15" name="Rectangle 14"/>
          <p:cNvSpPr/>
          <p:nvPr/>
        </p:nvSpPr>
        <p:spPr>
          <a:xfrm>
            <a:off x="3387248" y="6290766"/>
            <a:ext cx="370614" cy="153888"/>
          </a:xfrm>
          <a:prstGeom prst="rect">
            <a:avLst/>
          </a:prstGeom>
        </p:spPr>
        <p:txBody>
          <a:bodyPr wrap="none">
            <a:spAutoFit/>
          </a:bodyPr>
          <a:lstStyle/>
          <a:p>
            <a:r>
              <a:rPr lang="en-IN" sz="400" b="1" dirty="0">
                <a:latin typeface="+mj-lt"/>
              </a:rPr>
              <a:t>no data</a:t>
            </a:r>
          </a:p>
        </p:txBody>
      </p:sp>
      <p:sp>
        <p:nvSpPr>
          <p:cNvPr id="16" name="Rectangle 77"/>
          <p:cNvSpPr>
            <a:spLocks noChangeArrowheads="1"/>
          </p:cNvSpPr>
          <p:nvPr/>
        </p:nvSpPr>
        <p:spPr bwMode="auto">
          <a:xfrm>
            <a:off x="4793106" y="5955396"/>
            <a:ext cx="945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000000"/>
                </a:solidFill>
                <a:effectLst>
                  <a:glow>
                    <a:schemeClr val="bg1"/>
                  </a:glow>
                </a:effectLst>
                <a:latin typeface="+mj-lt"/>
              </a:rPr>
              <a:t>1,500</a:t>
            </a:r>
            <a:endParaRPr kumimoji="0" lang="en-US" altLang="en-US" sz="1200" b="1" i="0" u="none" strike="noStrike" cap="none" normalizeH="0" baseline="0" dirty="0" smtClean="0">
              <a:ln>
                <a:noFill/>
              </a:ln>
              <a:solidFill>
                <a:schemeClr val="tx1"/>
              </a:solidFill>
              <a:effectLst>
                <a:glow>
                  <a:schemeClr val="bg1"/>
                </a:glow>
              </a:effectLst>
              <a:latin typeface="+mj-lt"/>
            </a:endParaRPr>
          </a:p>
        </p:txBody>
      </p:sp>
      <p:sp>
        <p:nvSpPr>
          <p:cNvPr id="17" name="Rectangle 76"/>
          <p:cNvSpPr>
            <a:spLocks noChangeArrowheads="1"/>
          </p:cNvSpPr>
          <p:nvPr/>
        </p:nvSpPr>
        <p:spPr bwMode="auto">
          <a:xfrm>
            <a:off x="4679812" y="5960158"/>
            <a:ext cx="20840"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000000"/>
                </a:solidFill>
                <a:effectLst>
                  <a:glow>
                    <a:schemeClr val="bg1"/>
                  </a:glow>
                </a:effectLst>
                <a:latin typeface="+mj-lt"/>
              </a:rPr>
              <a:t>0</a:t>
            </a:r>
            <a:endParaRPr kumimoji="0" lang="en-US" altLang="en-US" sz="1200" b="1" i="0" u="none" strike="noStrike" cap="none" normalizeH="0" baseline="0" dirty="0" smtClean="0">
              <a:ln>
                <a:noFill/>
              </a:ln>
              <a:solidFill>
                <a:schemeClr val="tx1"/>
              </a:solidFill>
              <a:effectLst>
                <a:glow>
                  <a:schemeClr val="bg1"/>
                </a:glow>
              </a:effectLst>
              <a:latin typeface="+mj-lt"/>
            </a:endParaRPr>
          </a:p>
        </p:txBody>
      </p:sp>
      <p:sp>
        <p:nvSpPr>
          <p:cNvPr id="18" name="Rectangle 78"/>
          <p:cNvSpPr>
            <a:spLocks noChangeArrowheads="1"/>
          </p:cNvSpPr>
          <p:nvPr/>
        </p:nvSpPr>
        <p:spPr bwMode="auto">
          <a:xfrm>
            <a:off x="4679812" y="6043679"/>
            <a:ext cx="20840"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000000"/>
                </a:solidFill>
                <a:effectLst>
                  <a:glow>
                    <a:schemeClr val="bg1"/>
                  </a:glow>
                </a:effectLst>
                <a:latin typeface="+mj-lt"/>
              </a:rPr>
              <a:t>0</a:t>
            </a:r>
            <a:endParaRPr kumimoji="0" lang="en-US" altLang="en-US" sz="1200" b="1" i="0" u="none" strike="noStrike" cap="none" normalizeH="0" baseline="0" dirty="0" smtClean="0">
              <a:ln>
                <a:noFill/>
              </a:ln>
              <a:solidFill>
                <a:schemeClr val="tx1"/>
              </a:solidFill>
              <a:effectLst>
                <a:glow>
                  <a:schemeClr val="bg1"/>
                </a:glow>
              </a:effectLst>
              <a:latin typeface="+mj-lt"/>
            </a:endParaRPr>
          </a:p>
        </p:txBody>
      </p:sp>
      <p:sp>
        <p:nvSpPr>
          <p:cNvPr id="19" name="Rectangle 79"/>
          <p:cNvSpPr>
            <a:spLocks noChangeArrowheads="1"/>
          </p:cNvSpPr>
          <p:nvPr/>
        </p:nvSpPr>
        <p:spPr bwMode="auto">
          <a:xfrm>
            <a:off x="4733098" y="6046060"/>
            <a:ext cx="945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000000"/>
                </a:solidFill>
                <a:effectLst>
                  <a:glow>
                    <a:schemeClr val="bg1"/>
                  </a:glow>
                </a:effectLst>
                <a:latin typeface="+mj-lt"/>
              </a:rPr>
              <a:t>1,500</a:t>
            </a:r>
            <a:endParaRPr kumimoji="0" lang="en-US" altLang="en-US" sz="1200" b="1" i="0" u="none" strike="noStrike" cap="none" normalizeH="0" baseline="0" dirty="0" smtClean="0">
              <a:ln>
                <a:noFill/>
              </a:ln>
              <a:solidFill>
                <a:schemeClr val="tx1"/>
              </a:solidFill>
              <a:effectLst>
                <a:glow>
                  <a:schemeClr val="bg1"/>
                </a:glow>
              </a:effectLst>
              <a:latin typeface="+mj-lt"/>
            </a:endParaRPr>
          </a:p>
        </p:txBody>
      </p:sp>
      <p:sp>
        <p:nvSpPr>
          <p:cNvPr id="20" name="Rectangle 80"/>
          <p:cNvSpPr>
            <a:spLocks noChangeArrowheads="1"/>
          </p:cNvSpPr>
          <p:nvPr/>
        </p:nvSpPr>
        <p:spPr bwMode="auto">
          <a:xfrm>
            <a:off x="4946579" y="5955396"/>
            <a:ext cx="2019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000000"/>
                </a:solidFill>
                <a:effectLst>
                  <a:glow>
                    <a:schemeClr val="bg1"/>
                  </a:glow>
                </a:effectLst>
                <a:latin typeface="+mj-lt"/>
              </a:rPr>
              <a:t>3,000 Miles</a:t>
            </a:r>
            <a:endParaRPr kumimoji="0" lang="en-US" altLang="en-US" sz="1200" b="1" i="0" u="none" strike="noStrike" cap="none" normalizeH="0" baseline="0" dirty="0" smtClean="0">
              <a:ln>
                <a:noFill/>
              </a:ln>
              <a:solidFill>
                <a:schemeClr val="tx1"/>
              </a:solidFill>
              <a:effectLst>
                <a:glow>
                  <a:schemeClr val="bg1"/>
                </a:glow>
              </a:effectLst>
              <a:latin typeface="+mj-lt"/>
            </a:endParaRPr>
          </a:p>
        </p:txBody>
      </p:sp>
      <p:sp>
        <p:nvSpPr>
          <p:cNvPr id="21" name="Rectangle 81"/>
          <p:cNvSpPr>
            <a:spLocks noChangeArrowheads="1"/>
          </p:cNvSpPr>
          <p:nvPr/>
        </p:nvSpPr>
        <p:spPr bwMode="auto">
          <a:xfrm>
            <a:off x="4836879" y="6044843"/>
            <a:ext cx="30296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000000"/>
                </a:solidFill>
                <a:effectLst>
                  <a:glow>
                    <a:schemeClr val="bg1"/>
                  </a:glow>
                </a:effectLst>
                <a:latin typeface="+mj-lt"/>
              </a:rPr>
              <a:t>3,000 Kilometers</a:t>
            </a:r>
            <a:endParaRPr kumimoji="0" lang="en-US" altLang="en-US" sz="1200" b="1" i="0" u="none" strike="noStrike" cap="none" normalizeH="0" baseline="0" dirty="0" smtClean="0">
              <a:ln>
                <a:noFill/>
              </a:ln>
              <a:solidFill>
                <a:schemeClr val="tx1"/>
              </a:solidFill>
              <a:effectLst>
                <a:glow>
                  <a:schemeClr val="bg1"/>
                </a:glow>
              </a:effectLst>
              <a:latin typeface="+mj-lt"/>
            </a:endParaRPr>
          </a:p>
        </p:txBody>
      </p:sp>
    </p:spTree>
    <p:extLst>
      <p:ext uri="{BB962C8B-B14F-4D97-AF65-F5344CB8AC3E}">
        <p14:creationId xmlns:p14="http://schemas.microsoft.com/office/powerpoint/2010/main" val="16790878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695F9-30ED-4170-9BCF-38FF30AED801}"/>
              </a:ext>
            </a:extLst>
          </p:cNvPr>
          <p:cNvSpPr>
            <a:spLocks noGrp="1"/>
          </p:cNvSpPr>
          <p:nvPr>
            <p:ph type="title"/>
          </p:nvPr>
        </p:nvSpPr>
        <p:spPr>
          <a:xfrm>
            <a:off x="457200" y="215371"/>
            <a:ext cx="8487508" cy="1097279"/>
          </a:xfrm>
        </p:spPr>
        <p:txBody>
          <a:bodyPr/>
          <a:lstStyle/>
          <a:p>
            <a:r>
              <a:rPr lang="en-US" sz="3400" dirty="0"/>
              <a:t>4.3.1 Electronic Diffusion of Culture </a:t>
            </a:r>
            <a:r>
              <a:rPr lang="en-US" sz="2000" b="0" dirty="0"/>
              <a:t>(3 of 7)</a:t>
            </a:r>
          </a:p>
        </p:txBody>
      </p:sp>
      <p:sp>
        <p:nvSpPr>
          <p:cNvPr id="3" name="Content Placeholder 2">
            <a:extLst>
              <a:ext uri="{FF2B5EF4-FFF2-40B4-BE49-F238E27FC236}">
                <a16:creationId xmlns:a16="http://schemas.microsoft.com/office/drawing/2014/main" id="{7CE4A077-0725-4D5A-9C58-0F4D805705BC}"/>
              </a:ext>
            </a:extLst>
          </p:cNvPr>
          <p:cNvSpPr>
            <a:spLocks noGrp="1"/>
          </p:cNvSpPr>
          <p:nvPr>
            <p:ph sz="quarter" idx="13"/>
          </p:nvPr>
        </p:nvSpPr>
        <p:spPr>
          <a:xfrm>
            <a:off x="457200" y="1556326"/>
            <a:ext cx="8229600" cy="1186874"/>
          </a:xfrm>
        </p:spPr>
        <p:txBody>
          <a:bodyPr/>
          <a:lstStyle/>
          <a:p>
            <a:pPr marL="432" indent="0">
              <a:buNone/>
            </a:pPr>
            <a:r>
              <a:rPr lang="en-US" b="1" dirty="0"/>
              <a:t>Table 4-1: </a:t>
            </a:r>
            <a:r>
              <a:rPr lang="en-US" dirty="0"/>
              <a:t>The number of televisions in the United States continues to increase but the percent of the global share within the United States continues to decrease. </a:t>
            </a:r>
          </a:p>
        </p:txBody>
      </p:sp>
      <p:graphicFrame>
        <p:nvGraphicFramePr>
          <p:cNvPr id="4" name="Table 3">
            <a:extLst>
              <a:ext uri="{FF2B5EF4-FFF2-40B4-BE49-F238E27FC236}">
                <a16:creationId xmlns:a16="http://schemas.microsoft.com/office/drawing/2014/main" id="{4901AC7A-D63D-45C9-9C25-A152A61A798F}"/>
              </a:ext>
            </a:extLst>
          </p:cNvPr>
          <p:cNvGraphicFramePr>
            <a:graphicFrameLocks noGrp="1"/>
          </p:cNvGraphicFramePr>
          <p:nvPr>
            <p:extLst>
              <p:ext uri="{D42A27DB-BD31-4B8C-83A1-F6EECF244321}">
                <p14:modId xmlns:p14="http://schemas.microsoft.com/office/powerpoint/2010/main" val="426831342"/>
              </p:ext>
            </p:extLst>
          </p:nvPr>
        </p:nvGraphicFramePr>
        <p:xfrm>
          <a:off x="518476" y="4010025"/>
          <a:ext cx="8107047" cy="1483360"/>
        </p:xfrm>
        <a:graphic>
          <a:graphicData uri="http://schemas.openxmlformats.org/drawingml/2006/table">
            <a:tbl>
              <a:tblPr firstRow="1" bandRow="1">
                <a:tableStyleId>{2D5ABB26-0587-4C30-8999-92F81FD0307C}</a:tableStyleId>
              </a:tblPr>
              <a:tblGrid>
                <a:gridCol w="5013104">
                  <a:extLst>
                    <a:ext uri="{9D8B030D-6E8A-4147-A177-3AD203B41FA5}">
                      <a16:colId xmlns:a16="http://schemas.microsoft.com/office/drawing/2014/main" val="924386317"/>
                    </a:ext>
                  </a:extLst>
                </a:gridCol>
                <a:gridCol w="1298257">
                  <a:extLst>
                    <a:ext uri="{9D8B030D-6E8A-4147-A177-3AD203B41FA5}">
                      <a16:colId xmlns:a16="http://schemas.microsoft.com/office/drawing/2014/main" val="3622955634"/>
                    </a:ext>
                  </a:extLst>
                </a:gridCol>
                <a:gridCol w="747909">
                  <a:extLst>
                    <a:ext uri="{9D8B030D-6E8A-4147-A177-3AD203B41FA5}">
                      <a16:colId xmlns:a16="http://schemas.microsoft.com/office/drawing/2014/main" val="2593079715"/>
                    </a:ext>
                  </a:extLst>
                </a:gridCol>
                <a:gridCol w="1047777">
                  <a:extLst>
                    <a:ext uri="{9D8B030D-6E8A-4147-A177-3AD203B41FA5}">
                      <a16:colId xmlns:a16="http://schemas.microsoft.com/office/drawing/2014/main" val="1854284623"/>
                    </a:ext>
                  </a:extLst>
                </a:gridCol>
              </a:tblGrid>
              <a:tr h="370840">
                <a:tc>
                  <a:txBody>
                    <a:bodyPr/>
                    <a:lstStyle/>
                    <a:p>
                      <a:r>
                        <a:rPr lang="en-US" sz="1800" dirty="0">
                          <a:solidFill>
                            <a:schemeClr val="bg1"/>
                          </a:solidFill>
                        </a:rPr>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cap="none" baseline="0" dirty="0">
                          <a:solidFill>
                            <a:schemeClr val="tx1"/>
                          </a:solidFill>
                          <a:latin typeface="+mn-lt"/>
                          <a:ea typeface="+mn-ea"/>
                          <a:cs typeface="+mn-cs"/>
                          <a:sym typeface="Arial"/>
                        </a:rPr>
                        <a:t>1954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cap="none" baseline="0" dirty="0">
                          <a:solidFill>
                            <a:schemeClr val="tx1"/>
                          </a:solidFill>
                          <a:latin typeface="+mn-lt"/>
                          <a:ea typeface="+mn-ea"/>
                          <a:cs typeface="+mn-cs"/>
                          <a:sym typeface="Arial"/>
                        </a:rPr>
                        <a:t>1970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cap="none" baseline="0" dirty="0">
                          <a:solidFill>
                            <a:schemeClr val="tx1"/>
                          </a:solidFill>
                          <a:latin typeface="+mn-lt"/>
                          <a:ea typeface="+mn-ea"/>
                          <a:cs typeface="+mn-cs"/>
                          <a:sym typeface="Arial"/>
                        </a:rPr>
                        <a:t>2005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14541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cap="none" baseline="0" dirty="0">
                          <a:solidFill>
                            <a:schemeClr val="tx1"/>
                          </a:solidFill>
                          <a:latin typeface="+mn-lt"/>
                          <a:ea typeface="+mn-ea"/>
                          <a:cs typeface="+mn-cs"/>
                          <a:sym typeface="Arial"/>
                        </a:rPr>
                        <a:t>Density: Number of U.S. </a:t>
                      </a:r>
                      <a:r>
                        <a:rPr lang="en-US" sz="1800" dirty="0"/>
                        <a:t>T</a:t>
                      </a:r>
                      <a:r>
                        <a:rPr lang="en-US" sz="100" dirty="0"/>
                        <a:t> </a:t>
                      </a:r>
                      <a:r>
                        <a:rPr lang="en-US" sz="1800" dirty="0"/>
                        <a:t>V</a:t>
                      </a:r>
                      <a:r>
                        <a:rPr lang="en-US" sz="1800" b="0" i="0" u="none" strike="noStrike" cap="none" baseline="0" dirty="0">
                          <a:solidFill>
                            <a:schemeClr val="tx1"/>
                          </a:solidFill>
                          <a:latin typeface="+mn-lt"/>
                          <a:ea typeface="+mn-ea"/>
                          <a:cs typeface="+mn-cs"/>
                          <a:sym typeface="Arial"/>
                        </a:rPr>
                        <a:t>s (million)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cap="none" baseline="0" dirty="0">
                          <a:solidFill>
                            <a:schemeClr val="tx1"/>
                          </a:solidFill>
                          <a:latin typeface="+mn-lt"/>
                          <a:ea typeface="+mn-ea"/>
                          <a:cs typeface="+mn-cs"/>
                          <a:sym typeface="Arial"/>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cap="none" baseline="0" dirty="0">
                          <a:solidFill>
                            <a:schemeClr val="tx1"/>
                          </a:solidFill>
                          <a:latin typeface="+mn-lt"/>
                          <a:ea typeface="+mn-ea"/>
                          <a:cs typeface="+mn-cs"/>
                          <a:sym typeface="Arial"/>
                        </a:rPr>
                        <a:t>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cap="none" baseline="0" dirty="0">
                          <a:solidFill>
                            <a:schemeClr val="tx1"/>
                          </a:solidFill>
                          <a:latin typeface="+mn-lt"/>
                          <a:ea typeface="+mn-ea"/>
                          <a:cs typeface="+mn-cs"/>
                          <a:sym typeface="Arial"/>
                        </a:rPr>
                        <a:t>219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49158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i="0" u="none" strike="noStrike" cap="none" baseline="0" dirty="0">
                          <a:solidFill>
                            <a:schemeClr val="tx1"/>
                          </a:solidFill>
                          <a:latin typeface="+mn-lt"/>
                          <a:ea typeface="+mn-ea"/>
                          <a:cs typeface="+mn-cs"/>
                          <a:sym typeface="Arial"/>
                        </a:rPr>
                        <a:t>U.S. diffusion: </a:t>
                      </a:r>
                      <a:r>
                        <a:rPr lang="en-US" sz="1800" dirty="0"/>
                        <a:t>T</a:t>
                      </a:r>
                      <a:r>
                        <a:rPr lang="en-US" sz="100" dirty="0"/>
                        <a:t> </a:t>
                      </a:r>
                      <a:r>
                        <a:rPr lang="en-US" sz="1800" dirty="0"/>
                        <a:t>V</a:t>
                      </a:r>
                      <a:r>
                        <a:rPr lang="fr-FR" sz="1800" b="0" i="0" u="none" strike="noStrike" cap="none" baseline="0" dirty="0">
                          <a:solidFill>
                            <a:schemeClr val="tx1"/>
                          </a:solidFill>
                          <a:latin typeface="+mn-lt"/>
                          <a:ea typeface="+mn-ea"/>
                          <a:cs typeface="+mn-cs"/>
                          <a:sym typeface="Arial"/>
                        </a:rPr>
                        <a:t>s per 1,000 population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cap="none" baseline="0" dirty="0">
                          <a:solidFill>
                            <a:schemeClr val="tx1"/>
                          </a:solidFill>
                          <a:latin typeface="+mn-lt"/>
                          <a:ea typeface="+mn-ea"/>
                          <a:cs typeface="+mn-cs"/>
                          <a:sym typeface="Arial"/>
                        </a:rPr>
                        <a:t>196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cap="none" baseline="0" dirty="0">
                          <a:solidFill>
                            <a:schemeClr val="tx1"/>
                          </a:solidFill>
                          <a:latin typeface="+mn-lt"/>
                          <a:ea typeface="+mn-ea"/>
                          <a:cs typeface="+mn-cs"/>
                          <a:sym typeface="Arial"/>
                        </a:rPr>
                        <a:t>395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cap="none" baseline="0" dirty="0">
                          <a:solidFill>
                            <a:schemeClr val="tx1"/>
                          </a:solidFill>
                          <a:latin typeface="+mn-lt"/>
                          <a:ea typeface="+mn-ea"/>
                          <a:cs typeface="+mn-cs"/>
                          <a:sym typeface="Arial"/>
                        </a:rPr>
                        <a:t>882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384333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cap="none" baseline="0" dirty="0">
                          <a:solidFill>
                            <a:schemeClr val="tx1"/>
                          </a:solidFill>
                          <a:latin typeface="+mn-lt"/>
                          <a:ea typeface="+mn-ea"/>
                          <a:cs typeface="+mn-cs"/>
                          <a:sym typeface="Arial"/>
                        </a:rPr>
                        <a:t>Global diffusion: U.S. share of world </a:t>
                      </a:r>
                      <a:r>
                        <a:rPr lang="en-US" sz="1800" dirty="0"/>
                        <a:t>T</a:t>
                      </a:r>
                      <a:r>
                        <a:rPr lang="en-US" sz="100" dirty="0"/>
                        <a:t> </a:t>
                      </a:r>
                      <a:r>
                        <a:rPr lang="en-US" sz="1800" dirty="0"/>
                        <a:t>V</a:t>
                      </a:r>
                      <a:r>
                        <a:rPr lang="en-US" sz="1800" b="0" i="0" u="none" strike="noStrike" cap="none" baseline="0" dirty="0">
                          <a:solidFill>
                            <a:schemeClr val="tx1"/>
                          </a:solidFill>
                          <a:latin typeface="+mn-lt"/>
                          <a:ea typeface="+mn-ea"/>
                          <a:cs typeface="+mn-cs"/>
                          <a:sym typeface="Arial"/>
                        </a:rPr>
                        <a:t>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cap="none" baseline="0" dirty="0">
                          <a:solidFill>
                            <a:schemeClr val="tx1"/>
                          </a:solidFill>
                          <a:latin typeface="+mn-lt"/>
                          <a:ea typeface="+mn-ea"/>
                          <a:cs typeface="+mn-cs"/>
                          <a:sym typeface="Arial"/>
                        </a:rPr>
                        <a:t>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cap="none" baseline="0" dirty="0">
                          <a:solidFill>
                            <a:schemeClr val="tx1"/>
                          </a:solidFill>
                          <a:latin typeface="+mn-lt"/>
                          <a:ea typeface="+mn-ea"/>
                          <a:cs typeface="+mn-cs"/>
                          <a:sym typeface="Arial"/>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cap="none" baseline="0" dirty="0">
                          <a:solidFill>
                            <a:schemeClr val="tx1"/>
                          </a:solidFill>
                          <a:latin typeface="+mn-lt"/>
                          <a:ea typeface="+mn-ea"/>
                          <a:cs typeface="+mn-cs"/>
                          <a:sym typeface="Arial"/>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2344787"/>
                  </a:ext>
                </a:extLst>
              </a:tr>
            </a:tbl>
          </a:graphicData>
        </a:graphic>
      </p:graphicFrame>
    </p:spTree>
    <p:extLst>
      <p:ext uri="{BB962C8B-B14F-4D97-AF65-F5344CB8AC3E}">
        <p14:creationId xmlns:p14="http://schemas.microsoft.com/office/powerpoint/2010/main" val="36509352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3F8E9-2DFB-4446-B142-6B0628130345}"/>
              </a:ext>
            </a:extLst>
          </p:cNvPr>
          <p:cNvSpPr>
            <a:spLocks noGrp="1"/>
          </p:cNvSpPr>
          <p:nvPr>
            <p:ph type="title"/>
          </p:nvPr>
        </p:nvSpPr>
        <p:spPr/>
        <p:txBody>
          <a:bodyPr/>
          <a:lstStyle/>
          <a:p>
            <a:r>
              <a:rPr lang="en-US" altLang="en-US" sz="3400" dirty="0"/>
              <a:t>4.1.1 Culture, Social Media </a:t>
            </a:r>
            <a:r>
              <a:rPr lang="en-US" altLang="en-US" sz="3400" dirty="0" smtClean="0"/>
              <a:t>and </a:t>
            </a:r>
            <a:r>
              <a:rPr lang="en-US" altLang="en-US" sz="3400" dirty="0"/>
              <a:t>Geography </a:t>
            </a:r>
            <a:r>
              <a:rPr lang="en-US" altLang="en-US" sz="2000" b="0" dirty="0"/>
              <a:t>(1 of 2)</a:t>
            </a:r>
            <a:endParaRPr lang="en-US" sz="3400" dirty="0"/>
          </a:p>
        </p:txBody>
      </p:sp>
      <p:sp>
        <p:nvSpPr>
          <p:cNvPr id="3" name="Content Placeholder 2">
            <a:extLst>
              <a:ext uri="{FF2B5EF4-FFF2-40B4-BE49-F238E27FC236}">
                <a16:creationId xmlns:a16="http://schemas.microsoft.com/office/drawing/2014/main" id="{3F524581-5B58-4A3E-8164-65C9ED94F112}"/>
              </a:ext>
            </a:extLst>
          </p:cNvPr>
          <p:cNvSpPr>
            <a:spLocks noGrp="1"/>
          </p:cNvSpPr>
          <p:nvPr>
            <p:ph sz="quarter" idx="13"/>
          </p:nvPr>
        </p:nvSpPr>
        <p:spPr>
          <a:xfrm>
            <a:off x="457200" y="1556326"/>
            <a:ext cx="8428892" cy="4434275"/>
          </a:xfrm>
        </p:spPr>
        <p:txBody>
          <a:bodyPr/>
          <a:lstStyle/>
          <a:p>
            <a:r>
              <a:rPr lang="en-US" dirty="0"/>
              <a:t>A </a:t>
            </a:r>
            <a:r>
              <a:rPr lang="en-US" b="1" dirty="0"/>
              <a:t>habit </a:t>
            </a:r>
            <a:r>
              <a:rPr lang="en-US" dirty="0"/>
              <a:t>is a repetitive act that a particular individual performs</a:t>
            </a:r>
          </a:p>
          <a:p>
            <a:r>
              <a:rPr lang="en-US" dirty="0"/>
              <a:t>A </a:t>
            </a:r>
            <a:r>
              <a:rPr lang="en-US" b="1" dirty="0"/>
              <a:t>custom </a:t>
            </a:r>
            <a:r>
              <a:rPr lang="en-US" dirty="0"/>
              <a:t>is a repetitive act of a group, performed to the extent that it becomes characteristic of the group</a:t>
            </a:r>
            <a:endParaRPr lang="en-US" altLang="en-US" dirty="0"/>
          </a:p>
          <a:p>
            <a:r>
              <a:rPr lang="en-US" b="1" dirty="0"/>
              <a:t>Folk culture </a:t>
            </a:r>
            <a:r>
              <a:rPr lang="en-US" dirty="0"/>
              <a:t>is traditionally practiced primarily by small, homogeneous groups living in isolated rural areas</a:t>
            </a:r>
          </a:p>
          <a:p>
            <a:r>
              <a:rPr lang="en-US" b="1" dirty="0"/>
              <a:t>Popular culture </a:t>
            </a:r>
            <a:r>
              <a:rPr lang="en-US" dirty="0"/>
              <a:t>is found in large, heterogeneous societies that share certain habits despite other differences</a:t>
            </a:r>
            <a:endParaRPr lang="en-US" altLang="en-US" dirty="0"/>
          </a:p>
        </p:txBody>
      </p:sp>
    </p:spTree>
    <p:extLst>
      <p:ext uri="{BB962C8B-B14F-4D97-AF65-F5344CB8AC3E}">
        <p14:creationId xmlns:p14="http://schemas.microsoft.com/office/powerpoint/2010/main" val="18131349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695F9-30ED-4170-9BCF-38FF30AED801}"/>
              </a:ext>
            </a:extLst>
          </p:cNvPr>
          <p:cNvSpPr>
            <a:spLocks noGrp="1"/>
          </p:cNvSpPr>
          <p:nvPr>
            <p:ph type="title"/>
          </p:nvPr>
        </p:nvSpPr>
        <p:spPr>
          <a:xfrm>
            <a:off x="457200" y="215371"/>
            <a:ext cx="8480322" cy="1097279"/>
          </a:xfrm>
        </p:spPr>
        <p:txBody>
          <a:bodyPr/>
          <a:lstStyle/>
          <a:p>
            <a:r>
              <a:rPr lang="en-US" sz="3400" dirty="0"/>
              <a:t>4.3.1 Electronic Diffusion of Culture </a:t>
            </a:r>
            <a:r>
              <a:rPr lang="en-US" sz="2000" b="0" dirty="0"/>
              <a:t>(4 of 7)</a:t>
            </a:r>
          </a:p>
        </p:txBody>
      </p:sp>
      <p:sp>
        <p:nvSpPr>
          <p:cNvPr id="3" name="Content Placeholder 2">
            <a:extLst>
              <a:ext uri="{FF2B5EF4-FFF2-40B4-BE49-F238E27FC236}">
                <a16:creationId xmlns:a16="http://schemas.microsoft.com/office/drawing/2014/main" id="{7CE4A077-0725-4D5A-9C58-0F4D805705BC}"/>
              </a:ext>
            </a:extLst>
          </p:cNvPr>
          <p:cNvSpPr>
            <a:spLocks noGrp="1"/>
          </p:cNvSpPr>
          <p:nvPr>
            <p:ph sz="quarter" idx="13"/>
          </p:nvPr>
        </p:nvSpPr>
        <p:spPr>
          <a:xfrm>
            <a:off x="457199" y="1556326"/>
            <a:ext cx="8480323" cy="1123373"/>
          </a:xfrm>
        </p:spPr>
        <p:txBody>
          <a:bodyPr/>
          <a:lstStyle/>
          <a:p>
            <a:pPr marL="432" indent="0">
              <a:buNone/>
            </a:pPr>
            <a:r>
              <a:rPr lang="en-US" b="1" dirty="0"/>
              <a:t>Table 4-2: </a:t>
            </a:r>
            <a:r>
              <a:rPr lang="en-US" dirty="0"/>
              <a:t>The number of Internet users in the United States continues to increase but the global share of Internet users within the United States continues to decrease. </a:t>
            </a:r>
          </a:p>
        </p:txBody>
      </p:sp>
      <p:graphicFrame>
        <p:nvGraphicFramePr>
          <p:cNvPr id="4" name="Table 3">
            <a:extLst>
              <a:ext uri="{FF2B5EF4-FFF2-40B4-BE49-F238E27FC236}">
                <a16:creationId xmlns:a16="http://schemas.microsoft.com/office/drawing/2014/main" id="{1EADE6C6-7F84-4F18-829F-48FE3A73877D}"/>
              </a:ext>
            </a:extLst>
          </p:cNvPr>
          <p:cNvGraphicFramePr>
            <a:graphicFrameLocks noGrp="1"/>
          </p:cNvGraphicFramePr>
          <p:nvPr>
            <p:extLst>
              <p:ext uri="{D42A27DB-BD31-4B8C-83A1-F6EECF244321}">
                <p14:modId xmlns:p14="http://schemas.microsoft.com/office/powerpoint/2010/main" val="2023591151"/>
              </p:ext>
            </p:extLst>
          </p:nvPr>
        </p:nvGraphicFramePr>
        <p:xfrm>
          <a:off x="518476" y="3572455"/>
          <a:ext cx="8107047" cy="2021840"/>
        </p:xfrm>
        <a:graphic>
          <a:graphicData uri="http://schemas.openxmlformats.org/drawingml/2006/table">
            <a:tbl>
              <a:tblPr firstRow="1" bandRow="1">
                <a:tableStyleId>{2D5ABB26-0587-4C30-8999-92F81FD0307C}</a:tableStyleId>
              </a:tblPr>
              <a:tblGrid>
                <a:gridCol w="5012169">
                  <a:extLst>
                    <a:ext uri="{9D8B030D-6E8A-4147-A177-3AD203B41FA5}">
                      <a16:colId xmlns:a16="http://schemas.microsoft.com/office/drawing/2014/main" val="924386317"/>
                    </a:ext>
                  </a:extLst>
                </a:gridCol>
                <a:gridCol w="1299192">
                  <a:extLst>
                    <a:ext uri="{9D8B030D-6E8A-4147-A177-3AD203B41FA5}">
                      <a16:colId xmlns:a16="http://schemas.microsoft.com/office/drawing/2014/main" val="3622955634"/>
                    </a:ext>
                  </a:extLst>
                </a:gridCol>
                <a:gridCol w="747909">
                  <a:extLst>
                    <a:ext uri="{9D8B030D-6E8A-4147-A177-3AD203B41FA5}">
                      <a16:colId xmlns:a16="http://schemas.microsoft.com/office/drawing/2014/main" val="2593079715"/>
                    </a:ext>
                  </a:extLst>
                </a:gridCol>
                <a:gridCol w="1047777">
                  <a:extLst>
                    <a:ext uri="{9D8B030D-6E8A-4147-A177-3AD203B41FA5}">
                      <a16:colId xmlns:a16="http://schemas.microsoft.com/office/drawing/2014/main" val="1854284623"/>
                    </a:ext>
                  </a:extLst>
                </a:gridCol>
              </a:tblGrid>
              <a:tr h="370840">
                <a:tc>
                  <a:txBody>
                    <a:bodyPr/>
                    <a:lstStyle/>
                    <a:p>
                      <a:r>
                        <a:rPr lang="en-US" sz="1800" dirty="0">
                          <a:solidFill>
                            <a:schemeClr val="bg1"/>
                          </a:solidFill>
                        </a:rPr>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cap="none" baseline="0" dirty="0" smtClean="0">
                          <a:solidFill>
                            <a:schemeClr val="tx1"/>
                          </a:solidFill>
                          <a:latin typeface="+mn-lt"/>
                          <a:ea typeface="+mn-ea"/>
                          <a:cs typeface="+mn-cs"/>
                          <a:sym typeface="Arial"/>
                        </a:rPr>
                        <a:t>1995</a:t>
                      </a:r>
                      <a:endParaRPr lang="en-US" sz="1800" b="1" i="0" u="none" strike="noStrike" cap="none" baseline="0" dirty="0">
                        <a:solidFill>
                          <a:schemeClr val="tx1"/>
                        </a:solidFill>
                        <a:latin typeface="+mn-lt"/>
                        <a:ea typeface="+mn-ea"/>
                        <a:cs typeface="+mn-cs"/>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cap="none" baseline="0" dirty="0" smtClean="0">
                          <a:solidFill>
                            <a:schemeClr val="tx1"/>
                          </a:solidFill>
                          <a:latin typeface="+mn-lt"/>
                          <a:ea typeface="+mn-ea"/>
                          <a:cs typeface="+mn-cs"/>
                          <a:sym typeface="Arial"/>
                        </a:rPr>
                        <a:t>2000</a:t>
                      </a:r>
                      <a:endParaRPr lang="en-US" sz="1800" b="1" i="0" u="none" strike="noStrike" cap="none" baseline="0" dirty="0">
                        <a:solidFill>
                          <a:schemeClr val="tx1"/>
                        </a:solidFill>
                        <a:latin typeface="+mn-lt"/>
                        <a:ea typeface="+mn-ea"/>
                        <a:cs typeface="+mn-cs"/>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cap="none" baseline="0" dirty="0" smtClean="0">
                          <a:solidFill>
                            <a:schemeClr val="tx1"/>
                          </a:solidFill>
                          <a:latin typeface="+mn-lt"/>
                          <a:ea typeface="+mn-ea"/>
                          <a:cs typeface="+mn-cs"/>
                          <a:sym typeface="Arial"/>
                        </a:rPr>
                        <a:t>2017</a:t>
                      </a:r>
                      <a:endParaRPr lang="en-US" sz="1800" b="1" i="0" u="none" strike="noStrike" cap="none" baseline="0" dirty="0">
                        <a:solidFill>
                          <a:schemeClr val="tx1"/>
                        </a:solidFill>
                        <a:latin typeface="+mn-lt"/>
                        <a:ea typeface="+mn-ea"/>
                        <a:cs typeface="+mn-cs"/>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1454180"/>
                  </a:ext>
                </a:extLst>
              </a:tr>
              <a:tr h="370840">
                <a:tc>
                  <a:txBody>
                    <a:bodyPr/>
                    <a:lstStyle/>
                    <a:p>
                      <a:r>
                        <a:rPr lang="en-US" sz="1800" b="0" i="0" u="none" strike="noStrike" cap="none" baseline="0" dirty="0">
                          <a:solidFill>
                            <a:schemeClr val="tx1"/>
                          </a:solidFill>
                          <a:latin typeface="+mn-lt"/>
                          <a:ea typeface="+mn-ea"/>
                          <a:cs typeface="+mn-cs"/>
                          <a:sym typeface="Arial"/>
                        </a:rPr>
                        <a:t>Density: Number of U.S. Internet users (million)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cap="none" baseline="0" dirty="0">
                          <a:solidFill>
                            <a:schemeClr val="tx1"/>
                          </a:solidFill>
                          <a:latin typeface="+mn-lt"/>
                          <a:ea typeface="+mn-ea"/>
                          <a:cs typeface="+mn-cs"/>
                          <a:sym typeface="Arial"/>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cap="none" baseline="0" dirty="0">
                          <a:solidFill>
                            <a:schemeClr val="tx1"/>
                          </a:solidFill>
                          <a:latin typeface="+mn-lt"/>
                          <a:ea typeface="+mn-ea"/>
                          <a:cs typeface="+mn-cs"/>
                          <a:sym typeface="Arial"/>
                        </a:rPr>
                        <a:t>124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cap="none" baseline="0" dirty="0">
                          <a:solidFill>
                            <a:schemeClr val="tx1"/>
                          </a:solidFill>
                          <a:latin typeface="+mn-lt"/>
                          <a:ea typeface="+mn-ea"/>
                          <a:cs typeface="+mn-cs"/>
                          <a:sym typeface="Arial"/>
                        </a:rPr>
                        <a:t>287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491583"/>
                  </a:ext>
                </a:extLst>
              </a:tr>
              <a:tr h="370840">
                <a:tc>
                  <a:txBody>
                    <a:bodyPr/>
                    <a:lstStyle/>
                    <a:p>
                      <a:r>
                        <a:rPr lang="en-US" sz="1800" b="0" i="0" u="none" strike="noStrike" cap="none" baseline="0" dirty="0">
                          <a:solidFill>
                            <a:schemeClr val="tx1"/>
                          </a:solidFill>
                          <a:latin typeface="+mn-lt"/>
                          <a:ea typeface="+mn-ea"/>
                          <a:cs typeface="+mn-cs"/>
                          <a:sym typeface="Arial"/>
                        </a:rPr>
                        <a:t>U.S. diffusion: Internet users per 1,000 population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cap="none" baseline="0" dirty="0">
                          <a:solidFill>
                            <a:schemeClr val="tx1"/>
                          </a:solidFill>
                          <a:latin typeface="+mn-lt"/>
                          <a:ea typeface="+mn-ea"/>
                          <a:cs typeface="+mn-cs"/>
                          <a:sym typeface="Arial"/>
                        </a:rPr>
                        <a:t>94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cap="none" baseline="0" dirty="0">
                          <a:solidFill>
                            <a:schemeClr val="tx1"/>
                          </a:solidFill>
                          <a:latin typeface="+mn-lt"/>
                          <a:ea typeface="+mn-ea"/>
                          <a:cs typeface="+mn-cs"/>
                          <a:sym typeface="Arial"/>
                        </a:rPr>
                        <a:t>441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cap="none" baseline="0" dirty="0">
                          <a:solidFill>
                            <a:schemeClr val="tx1"/>
                          </a:solidFill>
                          <a:latin typeface="+mn-lt"/>
                          <a:ea typeface="+mn-ea"/>
                          <a:cs typeface="+mn-cs"/>
                          <a:sym typeface="Arial"/>
                        </a:rPr>
                        <a:t>886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3843334"/>
                  </a:ext>
                </a:extLst>
              </a:tr>
              <a:tr h="370840">
                <a:tc>
                  <a:txBody>
                    <a:bodyPr/>
                    <a:lstStyle/>
                    <a:p>
                      <a:r>
                        <a:rPr lang="en-US" sz="1800" b="0" i="0" u="none" strike="noStrike" cap="none" baseline="0" dirty="0">
                          <a:solidFill>
                            <a:schemeClr val="tx1"/>
                          </a:solidFill>
                          <a:latin typeface="+mn-lt"/>
                          <a:ea typeface="+mn-ea"/>
                          <a:cs typeface="+mn-cs"/>
                          <a:sym typeface="Arial"/>
                        </a:rPr>
                        <a:t>Global diffusion: U.S. share of world’s Internet users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cap="none" baseline="0" dirty="0">
                          <a:solidFill>
                            <a:schemeClr val="tx1"/>
                          </a:solidFill>
                          <a:latin typeface="+mn-lt"/>
                          <a:ea typeface="+mn-ea"/>
                          <a:cs typeface="+mn-cs"/>
                          <a:sym typeface="Arial"/>
                        </a:rPr>
                        <a:t>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cap="none" baseline="0" dirty="0">
                          <a:solidFill>
                            <a:schemeClr val="tx1"/>
                          </a:solidFill>
                          <a:latin typeface="+mn-lt"/>
                          <a:ea typeface="+mn-ea"/>
                          <a:cs typeface="+mn-cs"/>
                          <a:sym typeface="Arial"/>
                        </a:rPr>
                        <a:t>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cap="none" baseline="0" dirty="0">
                          <a:solidFill>
                            <a:schemeClr val="tx1"/>
                          </a:solidFill>
                          <a:latin typeface="+mn-lt"/>
                          <a:ea typeface="+mn-ea"/>
                          <a:cs typeface="+mn-cs"/>
                          <a:sym typeface="Arial"/>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2344787"/>
                  </a:ext>
                </a:extLst>
              </a:tr>
            </a:tbl>
          </a:graphicData>
        </a:graphic>
      </p:graphicFrame>
    </p:spTree>
    <p:extLst>
      <p:ext uri="{BB962C8B-B14F-4D97-AF65-F5344CB8AC3E}">
        <p14:creationId xmlns:p14="http://schemas.microsoft.com/office/powerpoint/2010/main" val="1283852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695F9-30ED-4170-9BCF-38FF30AED801}"/>
              </a:ext>
            </a:extLst>
          </p:cNvPr>
          <p:cNvSpPr>
            <a:spLocks noGrp="1"/>
          </p:cNvSpPr>
          <p:nvPr>
            <p:ph type="title"/>
          </p:nvPr>
        </p:nvSpPr>
        <p:spPr>
          <a:xfrm>
            <a:off x="457199" y="215371"/>
            <a:ext cx="8527143" cy="1097279"/>
          </a:xfrm>
        </p:spPr>
        <p:txBody>
          <a:bodyPr/>
          <a:lstStyle/>
          <a:p>
            <a:r>
              <a:rPr lang="en-US" sz="3400" dirty="0"/>
              <a:t>4.3.1 Electronic Diffusion of Culture </a:t>
            </a:r>
            <a:r>
              <a:rPr lang="en-US" sz="2000" b="0" dirty="0"/>
              <a:t>(5 of 7)</a:t>
            </a:r>
          </a:p>
        </p:txBody>
      </p:sp>
      <p:sp>
        <p:nvSpPr>
          <p:cNvPr id="3" name="Content Placeholder 2">
            <a:extLst>
              <a:ext uri="{FF2B5EF4-FFF2-40B4-BE49-F238E27FC236}">
                <a16:creationId xmlns:a16="http://schemas.microsoft.com/office/drawing/2014/main" id="{7CE4A077-0725-4D5A-9C58-0F4D805705BC}"/>
              </a:ext>
            </a:extLst>
          </p:cNvPr>
          <p:cNvSpPr>
            <a:spLocks noGrp="1"/>
          </p:cNvSpPr>
          <p:nvPr>
            <p:ph sz="quarter" idx="13"/>
          </p:nvPr>
        </p:nvSpPr>
        <p:spPr>
          <a:xfrm>
            <a:off x="457200" y="1556326"/>
            <a:ext cx="7690338" cy="4434275"/>
          </a:xfrm>
        </p:spPr>
        <p:txBody>
          <a:bodyPr/>
          <a:lstStyle/>
          <a:p>
            <a:r>
              <a:rPr lang="en-US" dirty="0"/>
              <a:t>Most countries did not have Internet service in 1995. The United States had 63% percent of the world’s users</a:t>
            </a:r>
          </a:p>
          <a:p>
            <a:r>
              <a:rPr lang="en-US" dirty="0"/>
              <a:t>U.S. Internet use increased rapidly between 1995 and 2000, from 9% to 44% of the population, but the worldwide increase was much greater. The share of the world’s Internet users clustered in the United States declined from 63% to 35%</a:t>
            </a:r>
            <a:endParaRPr lang="en-US" sz="2800" dirty="0"/>
          </a:p>
        </p:txBody>
      </p:sp>
    </p:spTree>
    <p:extLst>
      <p:ext uri="{BB962C8B-B14F-4D97-AF65-F5344CB8AC3E}">
        <p14:creationId xmlns:p14="http://schemas.microsoft.com/office/powerpoint/2010/main" val="16153141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695F9-30ED-4170-9BCF-38FF30AED801}"/>
              </a:ext>
            </a:extLst>
          </p:cNvPr>
          <p:cNvSpPr>
            <a:spLocks noGrp="1"/>
          </p:cNvSpPr>
          <p:nvPr>
            <p:ph type="title"/>
          </p:nvPr>
        </p:nvSpPr>
        <p:spPr>
          <a:xfrm>
            <a:off x="457199" y="215371"/>
            <a:ext cx="8527143" cy="1097279"/>
          </a:xfrm>
        </p:spPr>
        <p:txBody>
          <a:bodyPr/>
          <a:lstStyle/>
          <a:p>
            <a:r>
              <a:rPr lang="en-US" sz="3400" dirty="0"/>
              <a:t>4.3.1 Electronic Diffusion of Culture </a:t>
            </a:r>
            <a:r>
              <a:rPr lang="en-US" sz="2000" b="0" dirty="0"/>
              <a:t>(6 of 7)</a:t>
            </a:r>
          </a:p>
        </p:txBody>
      </p:sp>
      <p:sp>
        <p:nvSpPr>
          <p:cNvPr id="3" name="Content Placeholder 2">
            <a:extLst>
              <a:ext uri="{FF2B5EF4-FFF2-40B4-BE49-F238E27FC236}">
                <a16:creationId xmlns:a16="http://schemas.microsoft.com/office/drawing/2014/main" id="{7CE4A077-0725-4D5A-9C58-0F4D805705BC}"/>
              </a:ext>
            </a:extLst>
          </p:cNvPr>
          <p:cNvSpPr>
            <a:spLocks noGrp="1"/>
          </p:cNvSpPr>
          <p:nvPr>
            <p:ph sz="quarter" idx="13"/>
          </p:nvPr>
        </p:nvSpPr>
        <p:spPr/>
        <p:txBody>
          <a:bodyPr/>
          <a:lstStyle/>
          <a:p>
            <a:r>
              <a:rPr lang="en-US" dirty="0"/>
              <a:t>Internet usage continued to increase rapidly in the United States between 2000 and 2017, to more than 75% of the population, but the share of the world’s Internet users found in the United States continued to decline to 7% in 2017. China now accounts for 22% of the world’s Internet users</a:t>
            </a:r>
            <a:endParaRPr lang="en-US" sz="2800" dirty="0"/>
          </a:p>
        </p:txBody>
      </p:sp>
    </p:spTree>
    <p:extLst>
      <p:ext uri="{BB962C8B-B14F-4D97-AF65-F5344CB8AC3E}">
        <p14:creationId xmlns:p14="http://schemas.microsoft.com/office/powerpoint/2010/main" val="11702835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695F9-30ED-4170-9BCF-38FF30AED801}"/>
              </a:ext>
            </a:extLst>
          </p:cNvPr>
          <p:cNvSpPr>
            <a:spLocks noGrp="1"/>
          </p:cNvSpPr>
          <p:nvPr>
            <p:ph type="title"/>
          </p:nvPr>
        </p:nvSpPr>
        <p:spPr>
          <a:xfrm>
            <a:off x="457200" y="215371"/>
            <a:ext cx="8524568" cy="1097279"/>
          </a:xfrm>
        </p:spPr>
        <p:txBody>
          <a:bodyPr/>
          <a:lstStyle/>
          <a:p>
            <a:r>
              <a:rPr lang="en-US" sz="3400" dirty="0"/>
              <a:t>4.3.1 Electronic Diffusion of Culture </a:t>
            </a:r>
            <a:r>
              <a:rPr lang="en-US" sz="2000" b="0" dirty="0"/>
              <a:t>(7 of 7)</a:t>
            </a:r>
          </a:p>
        </p:txBody>
      </p:sp>
      <p:sp>
        <p:nvSpPr>
          <p:cNvPr id="3" name="Content Placeholder 2">
            <a:extLst>
              <a:ext uri="{FF2B5EF4-FFF2-40B4-BE49-F238E27FC236}">
                <a16:creationId xmlns:a16="http://schemas.microsoft.com/office/drawing/2014/main" id="{7CE4A077-0725-4D5A-9C58-0F4D805705BC}"/>
              </a:ext>
            </a:extLst>
          </p:cNvPr>
          <p:cNvSpPr>
            <a:spLocks noGrp="1"/>
          </p:cNvSpPr>
          <p:nvPr>
            <p:ph sz="quarter" idx="13"/>
          </p:nvPr>
        </p:nvSpPr>
        <p:spPr>
          <a:xfrm>
            <a:off x="457200" y="1556326"/>
            <a:ext cx="8229600" cy="869373"/>
          </a:xfrm>
        </p:spPr>
        <p:txBody>
          <a:bodyPr/>
          <a:lstStyle/>
          <a:p>
            <a:pPr marL="432" indent="0">
              <a:buNone/>
            </a:pPr>
            <a:r>
              <a:rPr lang="en-US" b="1" dirty="0"/>
              <a:t>Figure 4-33:</a:t>
            </a:r>
            <a:r>
              <a:rPr lang="en-US" dirty="0"/>
              <a:t> Internet users per 1,000 population in (a) 1995, (b) 2000, and (c) 2017. </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4221"/>
          <a:stretch/>
        </p:blipFill>
        <p:spPr>
          <a:xfrm>
            <a:off x="3234906" y="2388325"/>
            <a:ext cx="2674188" cy="4126775"/>
          </a:xfrm>
          <a:prstGeom prst="rect">
            <a:avLst/>
          </a:prstGeom>
        </p:spPr>
      </p:pic>
      <p:sp>
        <p:nvSpPr>
          <p:cNvPr id="9" name="Rectangle 5"/>
          <p:cNvSpPr>
            <a:spLocks noChangeArrowheads="1"/>
          </p:cNvSpPr>
          <p:nvPr/>
        </p:nvSpPr>
        <p:spPr bwMode="auto">
          <a:xfrm>
            <a:off x="4784480" y="6209991"/>
            <a:ext cx="20840"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0</a:t>
            </a:r>
            <a:endParaRPr kumimoji="0" lang="en-US" altLang="en-US" b="1" i="0" u="none" strike="noStrike" cap="none" normalizeH="0" baseline="0" smtClean="0">
              <a:ln>
                <a:noFill/>
              </a:ln>
              <a:solidFill>
                <a:schemeClr val="tx1"/>
              </a:solidFill>
              <a:effectLst/>
              <a:latin typeface="+mj-lt"/>
            </a:endParaRPr>
          </a:p>
        </p:txBody>
      </p:sp>
      <p:sp>
        <p:nvSpPr>
          <p:cNvPr id="10" name="Rectangle 6"/>
          <p:cNvSpPr>
            <a:spLocks noChangeArrowheads="1"/>
          </p:cNvSpPr>
          <p:nvPr/>
        </p:nvSpPr>
        <p:spPr bwMode="auto">
          <a:xfrm>
            <a:off x="4904108" y="6209991"/>
            <a:ext cx="945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1,500</a:t>
            </a:r>
            <a:endParaRPr kumimoji="0" lang="en-US" altLang="en-US" b="1" i="0" u="none" strike="noStrike" cap="none" normalizeH="0" baseline="0" smtClean="0">
              <a:ln>
                <a:noFill/>
              </a:ln>
              <a:solidFill>
                <a:schemeClr val="tx1"/>
              </a:solidFill>
              <a:effectLst/>
              <a:latin typeface="+mj-lt"/>
            </a:endParaRPr>
          </a:p>
        </p:txBody>
      </p:sp>
      <p:sp>
        <p:nvSpPr>
          <p:cNvPr id="11" name="Rectangle 7"/>
          <p:cNvSpPr>
            <a:spLocks noChangeArrowheads="1"/>
          </p:cNvSpPr>
          <p:nvPr/>
        </p:nvSpPr>
        <p:spPr bwMode="auto">
          <a:xfrm>
            <a:off x="4784480" y="6289031"/>
            <a:ext cx="20840"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0</a:t>
            </a:r>
            <a:endParaRPr kumimoji="0" lang="en-US" altLang="en-US" b="1" i="0" u="none" strike="noStrike" cap="none" normalizeH="0" baseline="0" smtClean="0">
              <a:ln>
                <a:noFill/>
              </a:ln>
              <a:solidFill>
                <a:schemeClr val="tx1"/>
              </a:solidFill>
              <a:effectLst/>
              <a:latin typeface="+mj-lt"/>
            </a:endParaRPr>
          </a:p>
        </p:txBody>
      </p:sp>
      <p:sp>
        <p:nvSpPr>
          <p:cNvPr id="12" name="Rectangle 8"/>
          <p:cNvSpPr>
            <a:spLocks noChangeArrowheads="1"/>
          </p:cNvSpPr>
          <p:nvPr/>
        </p:nvSpPr>
        <p:spPr bwMode="auto">
          <a:xfrm>
            <a:off x="4840022" y="6289031"/>
            <a:ext cx="945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1,500</a:t>
            </a:r>
            <a:endParaRPr kumimoji="0" lang="en-US" altLang="en-US" b="1" i="0" u="none" strike="noStrike" cap="none" normalizeH="0" baseline="0" smtClean="0">
              <a:ln>
                <a:noFill/>
              </a:ln>
              <a:solidFill>
                <a:schemeClr val="tx1"/>
              </a:solidFill>
              <a:effectLst/>
              <a:latin typeface="+mj-lt"/>
            </a:endParaRPr>
          </a:p>
        </p:txBody>
      </p:sp>
      <p:sp>
        <p:nvSpPr>
          <p:cNvPr id="13" name="Rectangle 9"/>
          <p:cNvSpPr>
            <a:spLocks noChangeArrowheads="1"/>
          </p:cNvSpPr>
          <p:nvPr/>
        </p:nvSpPr>
        <p:spPr bwMode="auto">
          <a:xfrm>
            <a:off x="5060051" y="6209991"/>
            <a:ext cx="2019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000000"/>
                </a:solidFill>
                <a:effectLst/>
                <a:latin typeface="+mj-lt"/>
              </a:rPr>
              <a:t>3,000 Miles</a:t>
            </a:r>
            <a:endParaRPr kumimoji="0" lang="en-US" altLang="en-US" b="1" i="0" u="none" strike="noStrike" cap="none" normalizeH="0" baseline="0" dirty="0" smtClean="0">
              <a:ln>
                <a:noFill/>
              </a:ln>
              <a:solidFill>
                <a:schemeClr val="tx1"/>
              </a:solidFill>
              <a:effectLst/>
              <a:latin typeface="+mj-lt"/>
            </a:endParaRPr>
          </a:p>
        </p:txBody>
      </p:sp>
      <p:sp>
        <p:nvSpPr>
          <p:cNvPr id="14" name="Rectangle 10"/>
          <p:cNvSpPr>
            <a:spLocks noChangeArrowheads="1"/>
          </p:cNvSpPr>
          <p:nvPr/>
        </p:nvSpPr>
        <p:spPr bwMode="auto">
          <a:xfrm>
            <a:off x="4983148" y="6289031"/>
            <a:ext cx="30296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000000"/>
                </a:solidFill>
                <a:effectLst/>
                <a:latin typeface="+mj-lt"/>
              </a:rPr>
              <a:t>3,000 Kilometers</a:t>
            </a:r>
            <a:endParaRPr kumimoji="0" lang="en-US" altLang="en-US" b="1" i="0" u="none" strike="noStrike" cap="none" normalizeH="0" baseline="0" dirty="0" smtClean="0">
              <a:ln>
                <a:noFill/>
              </a:ln>
              <a:solidFill>
                <a:schemeClr val="tx1"/>
              </a:solidFill>
              <a:effectLst/>
              <a:latin typeface="+mj-lt"/>
            </a:endParaRPr>
          </a:p>
        </p:txBody>
      </p:sp>
      <p:sp>
        <p:nvSpPr>
          <p:cNvPr id="15" name="Rectangle 11"/>
          <p:cNvSpPr>
            <a:spLocks noChangeArrowheads="1"/>
          </p:cNvSpPr>
          <p:nvPr/>
        </p:nvSpPr>
        <p:spPr bwMode="auto">
          <a:xfrm>
            <a:off x="3304139" y="2412365"/>
            <a:ext cx="39754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(a) 1995</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16" name="Rectangle 12"/>
          <p:cNvSpPr>
            <a:spLocks noChangeArrowheads="1"/>
          </p:cNvSpPr>
          <p:nvPr/>
        </p:nvSpPr>
        <p:spPr bwMode="auto">
          <a:xfrm>
            <a:off x="3304139" y="3794490"/>
            <a:ext cx="39754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Arial Black" panose="020B0A04020102020204" pitchFamily="34" charset="0"/>
              </a:rPr>
              <a:t>(b) 2000</a:t>
            </a:r>
            <a:endParaRPr kumimoji="0" lang="en-US" altLang="en-US" b="1" i="0" u="none" strike="noStrike" cap="none" normalizeH="0" baseline="0" smtClean="0">
              <a:ln>
                <a:noFill/>
              </a:ln>
              <a:solidFill>
                <a:schemeClr val="tx1"/>
              </a:solidFill>
              <a:effectLst/>
              <a:latin typeface="Arial Black" panose="020B0A04020102020204" pitchFamily="34" charset="0"/>
            </a:endParaRPr>
          </a:p>
        </p:txBody>
      </p:sp>
      <p:sp>
        <p:nvSpPr>
          <p:cNvPr id="17" name="Rectangle 13"/>
          <p:cNvSpPr>
            <a:spLocks noChangeArrowheads="1"/>
          </p:cNvSpPr>
          <p:nvPr/>
        </p:nvSpPr>
        <p:spPr bwMode="auto">
          <a:xfrm>
            <a:off x="3304139" y="5163798"/>
            <a:ext cx="39754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(c) 2017</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18" name="Rectangle 14"/>
          <p:cNvSpPr>
            <a:spLocks noChangeArrowheads="1"/>
          </p:cNvSpPr>
          <p:nvPr/>
        </p:nvSpPr>
        <p:spPr bwMode="auto">
          <a:xfrm>
            <a:off x="3316839" y="5875831"/>
            <a:ext cx="56746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 b="1" i="0" u="none" strike="noStrike" cap="none" normalizeH="0" baseline="0" dirty="0" smtClean="0">
                <a:ln>
                  <a:noFill/>
                </a:ln>
                <a:solidFill>
                  <a:srgbClr val="000000"/>
                </a:solidFill>
                <a:effectLst/>
                <a:latin typeface="Arial Black" panose="020B0A04020102020204" pitchFamily="34" charset="0"/>
              </a:rPr>
              <a:t>Internet users per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 b="1" i="0" u="none" strike="noStrike" cap="none" normalizeH="0" baseline="0" dirty="0" smtClean="0">
                <a:ln>
                  <a:noFill/>
                </a:ln>
                <a:solidFill>
                  <a:srgbClr val="000000"/>
                </a:solidFill>
                <a:effectLst/>
                <a:latin typeface="Arial Black" panose="020B0A04020102020204" pitchFamily="34" charset="0"/>
              </a:rPr>
              <a:t>1,000 population</a:t>
            </a:r>
            <a:endParaRPr kumimoji="0" lang="en-US" altLang="en-US" sz="450" b="1" i="0" u="none" strike="noStrike" cap="none" normalizeH="0" baseline="0" dirty="0" smtClean="0">
              <a:ln>
                <a:noFill/>
              </a:ln>
              <a:solidFill>
                <a:schemeClr val="tx1"/>
              </a:solidFill>
              <a:effectLst/>
              <a:latin typeface="Arial Black" panose="020B0A04020102020204" pitchFamily="34" charset="0"/>
            </a:endParaRPr>
          </a:p>
        </p:txBody>
      </p:sp>
      <p:sp>
        <p:nvSpPr>
          <p:cNvPr id="20" name="Rectangle 16"/>
          <p:cNvSpPr>
            <a:spLocks noChangeArrowheads="1"/>
          </p:cNvSpPr>
          <p:nvPr/>
        </p:nvSpPr>
        <p:spPr bwMode="auto">
          <a:xfrm>
            <a:off x="3447148" y="6024631"/>
            <a:ext cx="397545"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 b="1" i="0" u="none" strike="noStrike" cap="none" normalizeH="0" baseline="0" dirty="0" smtClean="0">
                <a:ln>
                  <a:noFill/>
                </a:ln>
                <a:solidFill>
                  <a:srgbClr val="000000"/>
                </a:solidFill>
                <a:effectLst/>
                <a:latin typeface="+mj-lt"/>
              </a:rPr>
              <a:t>300 and above</a:t>
            </a:r>
            <a:endParaRPr kumimoji="0" lang="en-US" altLang="en-US" sz="450" b="1" i="0" u="none" strike="noStrike" cap="none" normalizeH="0" baseline="0" dirty="0" smtClean="0">
              <a:ln>
                <a:noFill/>
              </a:ln>
              <a:solidFill>
                <a:schemeClr val="tx1"/>
              </a:solidFill>
              <a:effectLst/>
              <a:latin typeface="+mj-lt"/>
            </a:endParaRPr>
          </a:p>
        </p:txBody>
      </p:sp>
      <p:sp>
        <p:nvSpPr>
          <p:cNvPr id="21" name="Rectangle 17"/>
          <p:cNvSpPr>
            <a:spLocks noChangeArrowheads="1"/>
          </p:cNvSpPr>
          <p:nvPr/>
        </p:nvSpPr>
        <p:spPr bwMode="auto">
          <a:xfrm>
            <a:off x="3447148" y="6118624"/>
            <a:ext cx="224420"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 b="1" i="0" u="none" strike="noStrike" cap="none" normalizeH="0" baseline="0" dirty="0" smtClean="0">
                <a:ln>
                  <a:noFill/>
                </a:ln>
                <a:solidFill>
                  <a:srgbClr val="000000"/>
                </a:solidFill>
                <a:effectLst/>
                <a:latin typeface="+mj-lt"/>
              </a:rPr>
              <a:t>100–299</a:t>
            </a:r>
            <a:endParaRPr kumimoji="0" lang="en-US" altLang="en-US" sz="450" b="1" i="0" u="none" strike="noStrike" cap="none" normalizeH="0" baseline="0" dirty="0" smtClean="0">
              <a:ln>
                <a:noFill/>
              </a:ln>
              <a:solidFill>
                <a:schemeClr val="tx1"/>
              </a:solidFill>
              <a:effectLst/>
              <a:latin typeface="+mj-lt"/>
            </a:endParaRPr>
          </a:p>
        </p:txBody>
      </p:sp>
      <p:sp>
        <p:nvSpPr>
          <p:cNvPr id="22" name="Rectangle 18"/>
          <p:cNvSpPr>
            <a:spLocks noChangeArrowheads="1"/>
          </p:cNvSpPr>
          <p:nvPr/>
        </p:nvSpPr>
        <p:spPr bwMode="auto">
          <a:xfrm>
            <a:off x="3447148" y="6212617"/>
            <a:ext cx="160300"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 b="1" i="0" u="none" strike="noStrike" cap="none" normalizeH="0" baseline="0" dirty="0" smtClean="0">
                <a:ln>
                  <a:noFill/>
                </a:ln>
                <a:solidFill>
                  <a:srgbClr val="000000"/>
                </a:solidFill>
                <a:effectLst/>
                <a:latin typeface="+mj-lt"/>
              </a:rPr>
              <a:t>10–99</a:t>
            </a:r>
            <a:endParaRPr kumimoji="0" lang="en-US" altLang="en-US" sz="450" b="1" i="0" u="none" strike="noStrike" cap="none" normalizeH="0" baseline="0" dirty="0" smtClean="0">
              <a:ln>
                <a:noFill/>
              </a:ln>
              <a:solidFill>
                <a:schemeClr val="tx1"/>
              </a:solidFill>
              <a:effectLst/>
              <a:latin typeface="+mj-lt"/>
            </a:endParaRPr>
          </a:p>
        </p:txBody>
      </p:sp>
      <p:sp>
        <p:nvSpPr>
          <p:cNvPr id="23" name="Rectangle 19"/>
          <p:cNvSpPr>
            <a:spLocks noChangeArrowheads="1"/>
          </p:cNvSpPr>
          <p:nvPr/>
        </p:nvSpPr>
        <p:spPr bwMode="auto">
          <a:xfrm>
            <a:off x="3447148" y="6306610"/>
            <a:ext cx="243656"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 b="1" i="0" u="none" strike="noStrike" cap="none" normalizeH="0" baseline="0" dirty="0" smtClean="0">
                <a:ln>
                  <a:noFill/>
                </a:ln>
                <a:solidFill>
                  <a:srgbClr val="000000"/>
                </a:solidFill>
                <a:effectLst/>
                <a:latin typeface="+mj-lt"/>
              </a:rPr>
              <a:t>below 10</a:t>
            </a:r>
            <a:endParaRPr kumimoji="0" lang="en-US" altLang="en-US" sz="450" b="1" i="0" u="none" strike="noStrike" cap="none" normalizeH="0" baseline="0" dirty="0" smtClean="0">
              <a:ln>
                <a:noFill/>
              </a:ln>
              <a:solidFill>
                <a:schemeClr val="tx1"/>
              </a:solidFill>
              <a:effectLst/>
              <a:latin typeface="+mj-lt"/>
            </a:endParaRPr>
          </a:p>
        </p:txBody>
      </p:sp>
      <p:sp>
        <p:nvSpPr>
          <p:cNvPr id="24" name="Rectangle 20"/>
          <p:cNvSpPr>
            <a:spLocks noChangeArrowheads="1"/>
          </p:cNvSpPr>
          <p:nvPr/>
        </p:nvSpPr>
        <p:spPr bwMode="auto">
          <a:xfrm>
            <a:off x="3447148" y="6400603"/>
            <a:ext cx="205184"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50" b="1" i="0" u="none" strike="noStrike" cap="none" normalizeH="0" baseline="0" dirty="0" smtClean="0">
                <a:ln>
                  <a:noFill/>
                </a:ln>
                <a:solidFill>
                  <a:srgbClr val="000000"/>
                </a:solidFill>
                <a:effectLst/>
                <a:latin typeface="+mj-lt"/>
              </a:rPr>
              <a:t>no data</a:t>
            </a:r>
            <a:endParaRPr kumimoji="0" lang="en-US" altLang="en-US" sz="45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8674843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695F9-30ED-4170-9BCF-38FF30AED801}"/>
              </a:ext>
            </a:extLst>
          </p:cNvPr>
          <p:cNvSpPr>
            <a:spLocks noGrp="1"/>
          </p:cNvSpPr>
          <p:nvPr>
            <p:ph type="title"/>
          </p:nvPr>
        </p:nvSpPr>
        <p:spPr>
          <a:xfrm>
            <a:off x="457200" y="215371"/>
            <a:ext cx="6442364" cy="1097279"/>
          </a:xfrm>
        </p:spPr>
        <p:txBody>
          <a:bodyPr/>
          <a:lstStyle/>
          <a:p>
            <a:pPr>
              <a:tabLst>
                <a:tab pos="2333625" algn="l"/>
              </a:tabLst>
            </a:pPr>
            <a:r>
              <a:rPr lang="en-US" sz="3400" dirty="0"/>
              <a:t>4.3.2 Social Media </a:t>
            </a:r>
            <a:r>
              <a:rPr lang="en-US" sz="3400" dirty="0" smtClean="0"/>
              <a:t>and </a:t>
            </a:r>
            <a:r>
              <a:rPr lang="en-US" sz="3400" dirty="0"/>
              <a:t>Interconnectivity </a:t>
            </a:r>
            <a:r>
              <a:rPr lang="en-US" sz="2000" b="0" dirty="0"/>
              <a:t>(1 of 4)</a:t>
            </a:r>
          </a:p>
        </p:txBody>
      </p:sp>
      <p:sp>
        <p:nvSpPr>
          <p:cNvPr id="3" name="Content Placeholder 2">
            <a:extLst>
              <a:ext uri="{FF2B5EF4-FFF2-40B4-BE49-F238E27FC236}">
                <a16:creationId xmlns:a16="http://schemas.microsoft.com/office/drawing/2014/main" id="{7CE4A077-0725-4D5A-9C58-0F4D805705BC}"/>
              </a:ext>
            </a:extLst>
          </p:cNvPr>
          <p:cNvSpPr>
            <a:spLocks noGrp="1"/>
          </p:cNvSpPr>
          <p:nvPr>
            <p:ph sz="quarter" idx="13"/>
          </p:nvPr>
        </p:nvSpPr>
        <p:spPr/>
        <p:txBody>
          <a:bodyPr/>
          <a:lstStyle/>
          <a:p>
            <a:r>
              <a:rPr lang="en-US" dirty="0"/>
              <a:t>The origin of social media (Facebook, Instagram, Twitter) has followed the same pattern of other electronic media, with the number of users growing in the United States, while the U.S. share of social media users declines as the technology spreads across the globe</a:t>
            </a:r>
          </a:p>
        </p:txBody>
      </p:sp>
    </p:spTree>
    <p:extLst>
      <p:ext uri="{BB962C8B-B14F-4D97-AF65-F5344CB8AC3E}">
        <p14:creationId xmlns:p14="http://schemas.microsoft.com/office/powerpoint/2010/main" val="24797959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695F9-30ED-4170-9BCF-38FF30AED801}"/>
              </a:ext>
            </a:extLst>
          </p:cNvPr>
          <p:cNvSpPr>
            <a:spLocks noGrp="1"/>
          </p:cNvSpPr>
          <p:nvPr>
            <p:ph type="title"/>
          </p:nvPr>
        </p:nvSpPr>
        <p:spPr>
          <a:xfrm>
            <a:off x="457199" y="215371"/>
            <a:ext cx="7079227" cy="1097279"/>
          </a:xfrm>
        </p:spPr>
        <p:txBody>
          <a:bodyPr/>
          <a:lstStyle/>
          <a:p>
            <a:r>
              <a:rPr lang="en-US" sz="3400" dirty="0"/>
              <a:t>4.3.2 Social Media </a:t>
            </a:r>
            <a:r>
              <a:rPr lang="en-US" sz="3400" dirty="0" smtClean="0"/>
              <a:t>and Interconnectivity </a:t>
            </a:r>
            <a:r>
              <a:rPr lang="en-US" sz="2000" b="0" dirty="0"/>
              <a:t>(2 of 4)</a:t>
            </a:r>
          </a:p>
        </p:txBody>
      </p:sp>
      <p:sp>
        <p:nvSpPr>
          <p:cNvPr id="3" name="Content Placeholder 2">
            <a:extLst>
              <a:ext uri="{FF2B5EF4-FFF2-40B4-BE49-F238E27FC236}">
                <a16:creationId xmlns:a16="http://schemas.microsoft.com/office/drawing/2014/main" id="{7CE4A077-0725-4D5A-9C58-0F4D805705BC}"/>
              </a:ext>
            </a:extLst>
          </p:cNvPr>
          <p:cNvSpPr>
            <a:spLocks noGrp="1"/>
          </p:cNvSpPr>
          <p:nvPr>
            <p:ph sz="quarter" idx="13"/>
          </p:nvPr>
        </p:nvSpPr>
        <p:spPr>
          <a:xfrm>
            <a:off x="457200" y="1556326"/>
            <a:ext cx="8229600" cy="793174"/>
          </a:xfrm>
        </p:spPr>
        <p:txBody>
          <a:bodyPr/>
          <a:lstStyle/>
          <a:p>
            <a:pPr marL="432" indent="0">
              <a:buNone/>
            </a:pPr>
            <a:r>
              <a:rPr lang="en-US" b="1" dirty="0"/>
              <a:t>Figure 4-34: </a:t>
            </a:r>
            <a:r>
              <a:rPr lang="en-US" dirty="0"/>
              <a:t>Facebook users per millions in (a) 2008 and (b) 2018.</a:t>
            </a:r>
          </a:p>
        </p:txBody>
      </p:sp>
      <p:pic>
        <p:nvPicPr>
          <p:cNvPr id="6" name="Picture 5">
            <a:extLst>
              <a:ext uri="{FF2B5EF4-FFF2-40B4-BE49-F238E27FC236}">
                <a16:creationId xmlns:a16="http://schemas.microsoft.com/office/drawing/2014/main" id="{3F942C18-3E75-4B7A-B610-344F91C53EC6}"/>
              </a:ext>
            </a:extLst>
          </p:cNvPr>
          <p:cNvPicPr>
            <a:picLocks noChangeAspect="1"/>
          </p:cNvPicPr>
          <p:nvPr/>
        </p:nvPicPr>
        <p:blipFill rotWithShape="1">
          <a:blip r:embed="rId2">
            <a:extLst>
              <a:ext uri="{28A0092B-C50C-407E-A947-70E740481C1C}">
                <a14:useLocalDpi xmlns:a14="http://schemas.microsoft.com/office/drawing/2010/main" val="0"/>
              </a:ext>
            </a:extLst>
          </a:blip>
          <a:srcRect b="5140"/>
          <a:stretch/>
        </p:blipFill>
        <p:spPr>
          <a:xfrm>
            <a:off x="2488669" y="2482282"/>
            <a:ext cx="3789447" cy="3992418"/>
          </a:xfrm>
          <a:prstGeom prst="rect">
            <a:avLst/>
          </a:prstGeom>
        </p:spPr>
      </p:pic>
      <p:sp>
        <p:nvSpPr>
          <p:cNvPr id="8" name="Rectangle 5"/>
          <p:cNvSpPr>
            <a:spLocks noChangeArrowheads="1"/>
          </p:cNvSpPr>
          <p:nvPr/>
        </p:nvSpPr>
        <p:spPr bwMode="auto">
          <a:xfrm>
            <a:off x="4600576" y="5961062"/>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9" name="Rectangle 6"/>
          <p:cNvSpPr>
            <a:spLocks noChangeArrowheads="1"/>
          </p:cNvSpPr>
          <p:nvPr/>
        </p:nvSpPr>
        <p:spPr bwMode="auto">
          <a:xfrm>
            <a:off x="4775201" y="5961062"/>
            <a:ext cx="15869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1,500</a:t>
            </a:r>
            <a:endParaRPr kumimoji="0" lang="en-US" altLang="en-US" sz="1800" b="1" i="0" u="none" strike="noStrike" cap="none" normalizeH="0" baseline="0" smtClean="0">
              <a:ln>
                <a:noFill/>
              </a:ln>
              <a:solidFill>
                <a:schemeClr val="tx1"/>
              </a:solidFill>
              <a:effectLst/>
              <a:latin typeface="+mj-lt"/>
            </a:endParaRPr>
          </a:p>
        </p:txBody>
      </p:sp>
      <p:sp>
        <p:nvSpPr>
          <p:cNvPr id="10" name="Rectangle 7"/>
          <p:cNvSpPr>
            <a:spLocks noChangeArrowheads="1"/>
          </p:cNvSpPr>
          <p:nvPr/>
        </p:nvSpPr>
        <p:spPr bwMode="auto">
          <a:xfrm>
            <a:off x="4600576" y="6076950"/>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11" name="Rectangle 8"/>
          <p:cNvSpPr>
            <a:spLocks noChangeArrowheads="1"/>
          </p:cNvSpPr>
          <p:nvPr/>
        </p:nvSpPr>
        <p:spPr bwMode="auto">
          <a:xfrm>
            <a:off x="4684713" y="6076950"/>
            <a:ext cx="15869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1,500</a:t>
            </a:r>
            <a:endParaRPr kumimoji="0" lang="en-US" altLang="en-US" sz="1800" b="1" i="0" u="none" strike="noStrike" cap="none" normalizeH="0" baseline="0" smtClean="0">
              <a:ln>
                <a:noFill/>
              </a:ln>
              <a:solidFill>
                <a:schemeClr val="tx1"/>
              </a:solidFill>
              <a:effectLst/>
              <a:latin typeface="+mj-lt"/>
            </a:endParaRPr>
          </a:p>
        </p:txBody>
      </p:sp>
      <p:sp>
        <p:nvSpPr>
          <p:cNvPr id="12" name="Rectangle 9"/>
          <p:cNvSpPr>
            <a:spLocks noChangeArrowheads="1"/>
          </p:cNvSpPr>
          <p:nvPr/>
        </p:nvSpPr>
        <p:spPr bwMode="auto">
          <a:xfrm>
            <a:off x="4995863" y="5961062"/>
            <a:ext cx="33502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3,000 Miles</a:t>
            </a:r>
            <a:endParaRPr kumimoji="0" lang="en-US" altLang="en-US" sz="1800" b="1" i="0" u="none" strike="noStrike" cap="none" normalizeH="0" baseline="0" dirty="0" smtClean="0">
              <a:ln>
                <a:noFill/>
              </a:ln>
              <a:solidFill>
                <a:schemeClr val="tx1"/>
              </a:solidFill>
              <a:effectLst/>
              <a:latin typeface="+mj-lt"/>
            </a:endParaRPr>
          </a:p>
        </p:txBody>
      </p:sp>
      <p:sp>
        <p:nvSpPr>
          <p:cNvPr id="13" name="Rectangle 10"/>
          <p:cNvSpPr>
            <a:spLocks noChangeArrowheads="1"/>
          </p:cNvSpPr>
          <p:nvPr/>
        </p:nvSpPr>
        <p:spPr bwMode="auto">
          <a:xfrm>
            <a:off x="4891088" y="6073775"/>
            <a:ext cx="506549"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3,000 Kilometers</a:t>
            </a:r>
            <a:endParaRPr kumimoji="0" lang="en-US" altLang="en-US" sz="1800" b="1" i="0" u="none" strike="noStrike" cap="none" normalizeH="0" baseline="0" smtClean="0">
              <a:ln>
                <a:noFill/>
              </a:ln>
              <a:solidFill>
                <a:schemeClr val="tx1"/>
              </a:solidFill>
              <a:effectLst/>
              <a:latin typeface="+mj-lt"/>
            </a:endParaRPr>
          </a:p>
        </p:txBody>
      </p:sp>
      <p:sp>
        <p:nvSpPr>
          <p:cNvPr id="14" name="Rectangle 11"/>
          <p:cNvSpPr>
            <a:spLocks noChangeArrowheads="1"/>
          </p:cNvSpPr>
          <p:nvPr/>
        </p:nvSpPr>
        <p:spPr bwMode="auto">
          <a:xfrm>
            <a:off x="2714626" y="2513013"/>
            <a:ext cx="39754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(a) 2008</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15" name="Rectangle 12"/>
          <p:cNvSpPr>
            <a:spLocks noChangeArrowheads="1"/>
          </p:cNvSpPr>
          <p:nvPr/>
        </p:nvSpPr>
        <p:spPr bwMode="auto">
          <a:xfrm>
            <a:off x="2714626" y="4487863"/>
            <a:ext cx="39754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(b) 2018</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16" name="Rectangle 13"/>
          <p:cNvSpPr>
            <a:spLocks noChangeArrowheads="1"/>
          </p:cNvSpPr>
          <p:nvPr/>
        </p:nvSpPr>
        <p:spPr bwMode="auto">
          <a:xfrm>
            <a:off x="2719389" y="5589588"/>
            <a:ext cx="66524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Black" panose="020B0A04020102020204" pitchFamily="34" charset="0"/>
              </a:rPr>
              <a:t>Facebook users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Black" panose="020B0A04020102020204" pitchFamily="34" charset="0"/>
              </a:rPr>
              <a:t>(millions)</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18" name="Rectangle 15"/>
          <p:cNvSpPr>
            <a:spLocks noChangeArrowheads="1"/>
          </p:cNvSpPr>
          <p:nvPr/>
        </p:nvSpPr>
        <p:spPr bwMode="auto">
          <a:xfrm>
            <a:off x="2903538" y="5805488"/>
            <a:ext cx="53059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100 and above</a:t>
            </a:r>
            <a:endParaRPr kumimoji="0" lang="en-US" altLang="en-US" b="1" i="0" u="none" strike="noStrike" cap="none" normalizeH="0" baseline="0" dirty="0" smtClean="0">
              <a:ln>
                <a:noFill/>
              </a:ln>
              <a:solidFill>
                <a:schemeClr val="tx1"/>
              </a:solidFill>
              <a:effectLst/>
              <a:latin typeface="+mj-lt"/>
            </a:endParaRPr>
          </a:p>
        </p:txBody>
      </p:sp>
      <p:sp>
        <p:nvSpPr>
          <p:cNvPr id="19" name="Rectangle 16"/>
          <p:cNvSpPr>
            <a:spLocks noChangeArrowheads="1"/>
          </p:cNvSpPr>
          <p:nvPr/>
        </p:nvSpPr>
        <p:spPr bwMode="auto">
          <a:xfrm>
            <a:off x="2903538" y="5943600"/>
            <a:ext cx="21640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10–99</a:t>
            </a:r>
            <a:endParaRPr kumimoji="0" lang="en-US" altLang="en-US" b="1" i="0" u="none" strike="noStrike" cap="none" normalizeH="0" baseline="0" smtClean="0">
              <a:ln>
                <a:noFill/>
              </a:ln>
              <a:solidFill>
                <a:schemeClr val="tx1"/>
              </a:solidFill>
              <a:effectLst/>
              <a:latin typeface="+mj-lt"/>
            </a:endParaRPr>
          </a:p>
        </p:txBody>
      </p:sp>
      <p:sp>
        <p:nvSpPr>
          <p:cNvPr id="22" name="Rectangle 19"/>
          <p:cNvSpPr>
            <a:spLocks noChangeArrowheads="1"/>
          </p:cNvSpPr>
          <p:nvPr/>
        </p:nvSpPr>
        <p:spPr bwMode="auto">
          <a:xfrm>
            <a:off x="2903538" y="6081713"/>
            <a:ext cx="12984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1–9</a:t>
            </a:r>
            <a:endParaRPr kumimoji="0" lang="en-US" altLang="en-US" b="1" i="0" u="none" strike="noStrike" cap="none" normalizeH="0" baseline="0" smtClean="0">
              <a:ln>
                <a:noFill/>
              </a:ln>
              <a:solidFill>
                <a:schemeClr val="tx1"/>
              </a:solidFill>
              <a:effectLst/>
              <a:latin typeface="+mj-lt"/>
            </a:endParaRPr>
          </a:p>
        </p:txBody>
      </p:sp>
      <p:sp>
        <p:nvSpPr>
          <p:cNvPr id="25" name="Rectangle 22"/>
          <p:cNvSpPr>
            <a:spLocks noChangeArrowheads="1"/>
          </p:cNvSpPr>
          <p:nvPr/>
        </p:nvSpPr>
        <p:spPr bwMode="auto">
          <a:xfrm>
            <a:off x="2903538" y="6219825"/>
            <a:ext cx="28052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below 1</a:t>
            </a:r>
            <a:endParaRPr kumimoji="0" lang="en-US" altLang="en-US" b="1" i="0" u="none" strike="noStrike" cap="none" normalizeH="0" baseline="0" dirty="0" smtClean="0">
              <a:ln>
                <a:noFill/>
              </a:ln>
              <a:solidFill>
                <a:schemeClr val="tx1"/>
              </a:solidFill>
              <a:effectLst/>
              <a:latin typeface="+mj-lt"/>
            </a:endParaRPr>
          </a:p>
        </p:txBody>
      </p:sp>
      <p:sp>
        <p:nvSpPr>
          <p:cNvPr id="26" name="Rectangle 23"/>
          <p:cNvSpPr>
            <a:spLocks noChangeArrowheads="1"/>
          </p:cNvSpPr>
          <p:nvPr/>
        </p:nvSpPr>
        <p:spPr bwMode="auto">
          <a:xfrm>
            <a:off x="2903538" y="6357938"/>
            <a:ext cx="27251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no data</a:t>
            </a:r>
            <a:endParaRPr kumimoji="0" lang="en-US" altLang="en-US"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3705287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695F9-30ED-4170-9BCF-38FF30AED801}"/>
              </a:ext>
            </a:extLst>
          </p:cNvPr>
          <p:cNvSpPr>
            <a:spLocks noGrp="1"/>
          </p:cNvSpPr>
          <p:nvPr>
            <p:ph type="title"/>
          </p:nvPr>
        </p:nvSpPr>
        <p:spPr>
          <a:xfrm>
            <a:off x="457200" y="215371"/>
            <a:ext cx="6916994" cy="1097279"/>
          </a:xfrm>
        </p:spPr>
        <p:txBody>
          <a:bodyPr/>
          <a:lstStyle/>
          <a:p>
            <a:r>
              <a:rPr lang="en-US" sz="3400" dirty="0"/>
              <a:t>4.3.2 Social Media </a:t>
            </a:r>
            <a:r>
              <a:rPr lang="en-US" sz="3400" dirty="0" smtClean="0"/>
              <a:t>and </a:t>
            </a:r>
            <a:r>
              <a:rPr lang="en-US" sz="3400" dirty="0"/>
              <a:t>Interconnectivity </a:t>
            </a:r>
            <a:r>
              <a:rPr lang="en-US" sz="2000" b="0" dirty="0"/>
              <a:t>(3 of 4)</a:t>
            </a:r>
          </a:p>
        </p:txBody>
      </p:sp>
      <p:sp>
        <p:nvSpPr>
          <p:cNvPr id="3" name="Content Placeholder 2">
            <a:extLst>
              <a:ext uri="{FF2B5EF4-FFF2-40B4-BE49-F238E27FC236}">
                <a16:creationId xmlns:a16="http://schemas.microsoft.com/office/drawing/2014/main" id="{7CE4A077-0725-4D5A-9C58-0F4D805705BC}"/>
              </a:ext>
            </a:extLst>
          </p:cNvPr>
          <p:cNvSpPr>
            <a:spLocks noGrp="1"/>
          </p:cNvSpPr>
          <p:nvPr>
            <p:ph sz="quarter" idx="13"/>
          </p:nvPr>
        </p:nvSpPr>
        <p:spPr>
          <a:xfrm>
            <a:off x="457199" y="1556326"/>
            <a:ext cx="8346831" cy="1161473"/>
          </a:xfrm>
        </p:spPr>
        <p:txBody>
          <a:bodyPr/>
          <a:lstStyle/>
          <a:p>
            <a:pPr marL="432" indent="0">
              <a:buNone/>
            </a:pPr>
            <a:r>
              <a:rPr lang="en-US" b="1" dirty="0"/>
              <a:t>Table 4-3: </a:t>
            </a:r>
            <a:r>
              <a:rPr lang="en-US" dirty="0"/>
              <a:t>The number of social media users in the United States continues to increase but the global share of American social media users continues to decrease.</a:t>
            </a:r>
          </a:p>
        </p:txBody>
      </p:sp>
      <p:graphicFrame>
        <p:nvGraphicFramePr>
          <p:cNvPr id="4" name="Table 3">
            <a:extLst>
              <a:ext uri="{FF2B5EF4-FFF2-40B4-BE49-F238E27FC236}">
                <a16:creationId xmlns:a16="http://schemas.microsoft.com/office/drawing/2014/main" id="{1E4BB06E-943E-4DFE-94B5-DAEBDC7A1EB2}"/>
              </a:ext>
            </a:extLst>
          </p:cNvPr>
          <p:cNvGraphicFramePr>
            <a:graphicFrameLocks noGrp="1"/>
          </p:cNvGraphicFramePr>
          <p:nvPr>
            <p:extLst>
              <p:ext uri="{D42A27DB-BD31-4B8C-83A1-F6EECF244321}">
                <p14:modId xmlns:p14="http://schemas.microsoft.com/office/powerpoint/2010/main" val="616518041"/>
              </p:ext>
            </p:extLst>
          </p:nvPr>
        </p:nvGraphicFramePr>
        <p:xfrm>
          <a:off x="546100" y="2852584"/>
          <a:ext cx="8140699" cy="2499360"/>
        </p:xfrm>
        <a:graphic>
          <a:graphicData uri="http://schemas.openxmlformats.org/drawingml/2006/table">
            <a:tbl>
              <a:tblPr firstRow="1" bandRow="1">
                <a:tableStyleId>{2D5ABB26-0587-4C30-8999-92F81FD0307C}</a:tableStyleId>
              </a:tblPr>
              <a:tblGrid>
                <a:gridCol w="2096516">
                  <a:extLst>
                    <a:ext uri="{9D8B030D-6E8A-4147-A177-3AD203B41FA5}">
                      <a16:colId xmlns:a16="http://schemas.microsoft.com/office/drawing/2014/main" val="2895536245"/>
                    </a:ext>
                  </a:extLst>
                </a:gridCol>
                <a:gridCol w="1088136">
                  <a:extLst>
                    <a:ext uri="{9D8B030D-6E8A-4147-A177-3AD203B41FA5}">
                      <a16:colId xmlns:a16="http://schemas.microsoft.com/office/drawing/2014/main" val="2928286530"/>
                    </a:ext>
                  </a:extLst>
                </a:gridCol>
                <a:gridCol w="1078992">
                  <a:extLst>
                    <a:ext uri="{9D8B030D-6E8A-4147-A177-3AD203B41FA5}">
                      <a16:colId xmlns:a16="http://schemas.microsoft.com/office/drawing/2014/main" val="1200231551"/>
                    </a:ext>
                  </a:extLst>
                </a:gridCol>
                <a:gridCol w="786384">
                  <a:extLst>
                    <a:ext uri="{9D8B030D-6E8A-4147-A177-3AD203B41FA5}">
                      <a16:colId xmlns:a16="http://schemas.microsoft.com/office/drawing/2014/main" val="3093355868"/>
                    </a:ext>
                  </a:extLst>
                </a:gridCol>
                <a:gridCol w="813816">
                  <a:extLst>
                    <a:ext uri="{9D8B030D-6E8A-4147-A177-3AD203B41FA5}">
                      <a16:colId xmlns:a16="http://schemas.microsoft.com/office/drawing/2014/main" val="1142841985"/>
                    </a:ext>
                  </a:extLst>
                </a:gridCol>
                <a:gridCol w="1070356">
                  <a:extLst>
                    <a:ext uri="{9D8B030D-6E8A-4147-A177-3AD203B41FA5}">
                      <a16:colId xmlns:a16="http://schemas.microsoft.com/office/drawing/2014/main" val="3899932811"/>
                    </a:ext>
                  </a:extLst>
                </a:gridCol>
                <a:gridCol w="1206499">
                  <a:extLst>
                    <a:ext uri="{9D8B030D-6E8A-4147-A177-3AD203B41FA5}">
                      <a16:colId xmlns:a16="http://schemas.microsoft.com/office/drawing/2014/main" val="3195959176"/>
                    </a:ext>
                  </a:extLst>
                </a:gridCol>
              </a:tblGrid>
              <a:tr h="370840">
                <a:tc>
                  <a:txBody>
                    <a:bodyPr/>
                    <a:lstStyle/>
                    <a:p>
                      <a:r>
                        <a:rPr lang="en-US" dirty="0">
                          <a:solidFill>
                            <a:schemeClr val="bg1"/>
                          </a:solidFill>
                        </a:rPr>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cap="none" baseline="0" dirty="0">
                          <a:solidFill>
                            <a:schemeClr val="tx1"/>
                          </a:solidFill>
                          <a:latin typeface="+mn-lt"/>
                          <a:ea typeface="+mn-ea"/>
                          <a:cs typeface="+mn-cs"/>
                          <a:sym typeface="Arial"/>
                        </a:rPr>
                        <a:t>Facebook</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cap="none" baseline="0" dirty="0">
                          <a:solidFill>
                            <a:schemeClr val="tx1"/>
                          </a:solidFill>
                          <a:latin typeface="+mn-lt"/>
                          <a:ea typeface="+mn-ea"/>
                          <a:cs typeface="+mn-cs"/>
                          <a:sym typeface="Arial"/>
                        </a:rPr>
                        <a:t>2009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cap="none" baseline="0" dirty="0">
                          <a:solidFill>
                            <a:schemeClr val="tx1"/>
                          </a:solidFill>
                          <a:latin typeface="+mn-lt"/>
                          <a:ea typeface="+mn-ea"/>
                          <a:cs typeface="+mn-cs"/>
                          <a:sym typeface="Arial"/>
                        </a:rPr>
                        <a:t>Facebook</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cap="none" baseline="0" dirty="0">
                          <a:solidFill>
                            <a:schemeClr val="tx1"/>
                          </a:solidFill>
                          <a:latin typeface="+mn-lt"/>
                          <a:ea typeface="+mn-ea"/>
                          <a:cs typeface="+mn-cs"/>
                          <a:sym typeface="Arial"/>
                        </a:rPr>
                        <a:t>2017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cap="none" baseline="0" dirty="0">
                          <a:solidFill>
                            <a:schemeClr val="tx1"/>
                          </a:solidFill>
                          <a:latin typeface="+mn-lt"/>
                          <a:ea typeface="+mn-ea"/>
                          <a:cs typeface="+mn-cs"/>
                          <a:sym typeface="Arial"/>
                        </a:rPr>
                        <a:t>Twitter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cap="none" baseline="0" dirty="0">
                          <a:solidFill>
                            <a:schemeClr val="tx1"/>
                          </a:solidFill>
                          <a:latin typeface="+mn-lt"/>
                          <a:ea typeface="+mn-ea"/>
                          <a:cs typeface="+mn-cs"/>
                          <a:sym typeface="Arial"/>
                        </a:rPr>
                        <a:t>2009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cap="none" baseline="0" dirty="0">
                          <a:solidFill>
                            <a:schemeClr val="tx1"/>
                          </a:solidFill>
                          <a:latin typeface="+mn-lt"/>
                          <a:ea typeface="+mn-ea"/>
                          <a:cs typeface="+mn-cs"/>
                          <a:sym typeface="Arial"/>
                        </a:rPr>
                        <a:t>Twitter 2017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cap="none" baseline="0" dirty="0">
                          <a:solidFill>
                            <a:schemeClr val="tx1"/>
                          </a:solidFill>
                          <a:latin typeface="+mn-lt"/>
                          <a:ea typeface="+mn-ea"/>
                          <a:cs typeface="+mn-cs"/>
                          <a:sym typeface="Arial"/>
                        </a:rPr>
                        <a:t>Instagram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cap="none" baseline="0" dirty="0">
                          <a:solidFill>
                            <a:schemeClr val="tx1"/>
                          </a:solidFill>
                          <a:latin typeface="+mn-lt"/>
                          <a:ea typeface="+mn-ea"/>
                          <a:cs typeface="+mn-cs"/>
                          <a:sym typeface="Arial"/>
                        </a:rPr>
                        <a:t>2009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cap="none" baseline="0" dirty="0">
                          <a:solidFill>
                            <a:schemeClr val="tx1"/>
                          </a:solidFill>
                          <a:latin typeface="+mn-lt"/>
                          <a:ea typeface="+mn-ea"/>
                          <a:cs typeface="+mn-cs"/>
                          <a:sym typeface="Arial"/>
                        </a:rPr>
                        <a:t>Instagram 2017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998548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baseline="0" dirty="0">
                          <a:solidFill>
                            <a:schemeClr val="tx1"/>
                          </a:solidFill>
                          <a:latin typeface="+mn-lt"/>
                          <a:ea typeface="+mn-ea"/>
                          <a:cs typeface="+mn-cs"/>
                          <a:sym typeface="Arial"/>
                        </a:rPr>
                        <a:t>Density: Number of U.S. users (millions)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912865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0" i="0" u="none" strike="noStrike" cap="none" baseline="0" dirty="0">
                          <a:solidFill>
                            <a:schemeClr val="tx1"/>
                          </a:solidFill>
                          <a:latin typeface="+mn-lt"/>
                          <a:ea typeface="+mn-ea"/>
                          <a:cs typeface="+mn-cs"/>
                          <a:sym typeface="Arial"/>
                        </a:rPr>
                        <a:t>U.S. diffusion: Internet </a:t>
                      </a:r>
                      <a:r>
                        <a:rPr lang="fr-FR" sz="1400" b="0" i="0" u="none" strike="noStrike" cap="none" baseline="0" dirty="0" err="1" smtClean="0">
                          <a:solidFill>
                            <a:schemeClr val="tx1"/>
                          </a:solidFill>
                          <a:latin typeface="+mn-lt"/>
                          <a:ea typeface="+mn-ea"/>
                          <a:cs typeface="+mn-cs"/>
                          <a:sym typeface="Arial"/>
                        </a:rPr>
                        <a:t>users</a:t>
                      </a:r>
                      <a:r>
                        <a:rPr lang="fr-FR" sz="1400" b="0" i="0" u="none" strike="noStrike" cap="none" baseline="0" dirty="0" smtClean="0">
                          <a:solidFill>
                            <a:schemeClr val="tx1"/>
                          </a:solidFill>
                          <a:latin typeface="+mn-lt"/>
                          <a:ea typeface="+mn-ea"/>
                          <a:cs typeface="+mn-cs"/>
                          <a:sym typeface="Arial"/>
                        </a:rPr>
                        <a:t> </a:t>
                      </a:r>
                      <a:r>
                        <a:rPr lang="fr-FR" sz="1400" b="0" i="0" u="none" strike="noStrike" cap="none" baseline="0" dirty="0">
                          <a:solidFill>
                            <a:schemeClr val="tx1"/>
                          </a:solidFill>
                          <a:latin typeface="+mn-lt"/>
                          <a:ea typeface="+mn-ea"/>
                          <a:cs typeface="+mn-cs"/>
                          <a:sym typeface="Arial"/>
                        </a:rPr>
                        <a:t>per 1,000 population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179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162080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cap="none" baseline="0" dirty="0">
                          <a:solidFill>
                            <a:schemeClr val="tx1"/>
                          </a:solidFill>
                          <a:latin typeface="+mn-lt"/>
                          <a:ea typeface="+mn-ea"/>
                          <a:cs typeface="+mn-cs"/>
                          <a:sym typeface="Arial"/>
                        </a:rPr>
                        <a:t>Global diffusion: U.S. share of world’s users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2843219"/>
                  </a:ext>
                </a:extLst>
              </a:tr>
            </a:tbl>
          </a:graphicData>
        </a:graphic>
      </p:graphicFrame>
    </p:spTree>
    <p:extLst>
      <p:ext uri="{BB962C8B-B14F-4D97-AF65-F5344CB8AC3E}">
        <p14:creationId xmlns:p14="http://schemas.microsoft.com/office/powerpoint/2010/main" val="18486969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695F9-30ED-4170-9BCF-38FF30AED801}"/>
              </a:ext>
            </a:extLst>
          </p:cNvPr>
          <p:cNvSpPr>
            <a:spLocks noGrp="1"/>
          </p:cNvSpPr>
          <p:nvPr>
            <p:ph type="title"/>
          </p:nvPr>
        </p:nvSpPr>
        <p:spPr>
          <a:xfrm>
            <a:off x="457200" y="215371"/>
            <a:ext cx="6799006" cy="1097279"/>
          </a:xfrm>
        </p:spPr>
        <p:txBody>
          <a:bodyPr/>
          <a:lstStyle/>
          <a:p>
            <a:r>
              <a:rPr lang="en-US" sz="3400" dirty="0"/>
              <a:t>4.3.2 Social Media </a:t>
            </a:r>
            <a:r>
              <a:rPr lang="en-US" sz="3400" dirty="0" smtClean="0"/>
              <a:t>and </a:t>
            </a:r>
            <a:r>
              <a:rPr lang="en-US" sz="3400" dirty="0"/>
              <a:t>Interconnectivity </a:t>
            </a:r>
            <a:r>
              <a:rPr lang="en-US" sz="2000" b="0" dirty="0"/>
              <a:t>(4 of 4)</a:t>
            </a:r>
          </a:p>
        </p:txBody>
      </p:sp>
      <p:sp>
        <p:nvSpPr>
          <p:cNvPr id="3" name="Content Placeholder 2">
            <a:extLst>
              <a:ext uri="{FF2B5EF4-FFF2-40B4-BE49-F238E27FC236}">
                <a16:creationId xmlns:a16="http://schemas.microsoft.com/office/drawing/2014/main" id="{7CE4A077-0725-4D5A-9C58-0F4D805705BC}"/>
              </a:ext>
            </a:extLst>
          </p:cNvPr>
          <p:cNvSpPr>
            <a:spLocks noGrp="1"/>
          </p:cNvSpPr>
          <p:nvPr>
            <p:ph sz="quarter" idx="13"/>
          </p:nvPr>
        </p:nvSpPr>
        <p:spPr>
          <a:xfrm>
            <a:off x="457199" y="1556326"/>
            <a:ext cx="3908323" cy="1149943"/>
          </a:xfrm>
        </p:spPr>
        <p:txBody>
          <a:bodyPr/>
          <a:lstStyle/>
          <a:p>
            <a:pPr marL="432" indent="0">
              <a:buNone/>
            </a:pPr>
            <a:r>
              <a:rPr lang="en-US" b="1" dirty="0"/>
              <a:t>Figure 4-36:</a:t>
            </a:r>
            <a:r>
              <a:rPr lang="en-US" dirty="0"/>
              <a:t> The United States dominates the use of Twitter and Instagram. </a:t>
            </a:r>
          </a:p>
        </p:txBody>
      </p:sp>
      <p:sp>
        <p:nvSpPr>
          <p:cNvPr id="4" name="Content Placeholder 3">
            <a:extLst>
              <a:ext uri="{FF2B5EF4-FFF2-40B4-BE49-F238E27FC236}">
                <a16:creationId xmlns:a16="http://schemas.microsoft.com/office/drawing/2014/main" id="{314A2284-98BB-4EC6-A879-19ED1455CEDF}"/>
              </a:ext>
            </a:extLst>
          </p:cNvPr>
          <p:cNvSpPr>
            <a:spLocks noGrp="1"/>
          </p:cNvSpPr>
          <p:nvPr>
            <p:ph sz="quarter" idx="14"/>
          </p:nvPr>
        </p:nvSpPr>
        <p:spPr>
          <a:xfrm>
            <a:off x="4905048" y="1556327"/>
            <a:ext cx="3957598" cy="847659"/>
          </a:xfrm>
        </p:spPr>
        <p:txBody>
          <a:bodyPr/>
          <a:lstStyle/>
          <a:p>
            <a:pPr marL="432" indent="0">
              <a:buNone/>
            </a:pPr>
            <a:r>
              <a:rPr lang="en-US" b="1" dirty="0">
                <a:solidFill>
                  <a:schemeClr val="tx1"/>
                </a:solidFill>
              </a:rPr>
              <a:t>Figure 4-37:</a:t>
            </a:r>
            <a:r>
              <a:rPr lang="en-US" dirty="0">
                <a:solidFill>
                  <a:schemeClr val="tx1"/>
                </a:solidFill>
              </a:rPr>
              <a:t> The United States dominates the use of Twitter and Instagram.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738" y="2962775"/>
            <a:ext cx="3473244" cy="3290946"/>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2460" y="2963631"/>
            <a:ext cx="3139039" cy="3396996"/>
          </a:xfrm>
          <a:prstGeom prst="rect">
            <a:avLst/>
          </a:prstGeom>
        </p:spPr>
      </p:pic>
      <p:sp>
        <p:nvSpPr>
          <p:cNvPr id="16" name="Rectangle 5"/>
          <p:cNvSpPr>
            <a:spLocks noChangeArrowheads="1"/>
          </p:cNvSpPr>
          <p:nvPr/>
        </p:nvSpPr>
        <p:spPr bwMode="auto">
          <a:xfrm>
            <a:off x="7764463" y="4221163"/>
            <a:ext cx="31258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India</a:t>
            </a:r>
            <a:endParaRPr kumimoji="0" lang="en-US" altLang="en-US" b="1" i="0" u="none" strike="noStrike" cap="none" normalizeH="0" baseline="0" dirty="0" smtClean="0">
              <a:ln>
                <a:noFill/>
              </a:ln>
              <a:solidFill>
                <a:schemeClr val="tx1"/>
              </a:solidFill>
              <a:effectLst/>
              <a:latin typeface="+mj-lt"/>
            </a:endParaRPr>
          </a:p>
        </p:txBody>
      </p:sp>
      <p:sp>
        <p:nvSpPr>
          <p:cNvPr id="17" name="Rectangle 6"/>
          <p:cNvSpPr>
            <a:spLocks noChangeArrowheads="1"/>
          </p:cNvSpPr>
          <p:nvPr/>
        </p:nvSpPr>
        <p:spPr bwMode="auto">
          <a:xfrm>
            <a:off x="7802935" y="4375150"/>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Arial Black" panose="020B0A04020102020204" pitchFamily="34" charset="0"/>
              </a:rPr>
              <a:t>7%</a:t>
            </a:r>
            <a:endParaRPr kumimoji="0" lang="en-US" altLang="en-US" b="1" i="0" u="none" strike="noStrike" cap="none" normalizeH="0" baseline="0" smtClean="0">
              <a:ln>
                <a:noFill/>
              </a:ln>
              <a:solidFill>
                <a:schemeClr val="tx1"/>
              </a:solidFill>
              <a:effectLst/>
              <a:latin typeface="Arial Black" panose="020B0A04020102020204" pitchFamily="34" charset="0"/>
            </a:endParaRPr>
          </a:p>
        </p:txBody>
      </p:sp>
      <p:sp>
        <p:nvSpPr>
          <p:cNvPr id="18" name="Rectangle 7"/>
          <p:cNvSpPr>
            <a:spLocks noChangeArrowheads="1"/>
          </p:cNvSpPr>
          <p:nvPr/>
        </p:nvSpPr>
        <p:spPr bwMode="auto">
          <a:xfrm>
            <a:off x="7029451" y="5813425"/>
            <a:ext cx="24686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latin typeface="+mj-lt"/>
              </a:rPr>
              <a:t>Iran</a:t>
            </a:r>
            <a:endParaRPr kumimoji="0" lang="en-US" altLang="en-US" b="1" i="0" u="none" strike="noStrike" cap="none" normalizeH="0" baseline="0" smtClean="0">
              <a:ln>
                <a:noFill/>
              </a:ln>
              <a:solidFill>
                <a:schemeClr val="tx1"/>
              </a:solidFill>
              <a:effectLst/>
              <a:latin typeface="+mj-lt"/>
            </a:endParaRPr>
          </a:p>
        </p:txBody>
      </p:sp>
      <p:sp>
        <p:nvSpPr>
          <p:cNvPr id="19" name="Rectangle 8"/>
          <p:cNvSpPr>
            <a:spLocks noChangeArrowheads="1"/>
          </p:cNvSpPr>
          <p:nvPr/>
        </p:nvSpPr>
        <p:spPr bwMode="auto">
          <a:xfrm>
            <a:off x="7032626" y="5967413"/>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Arial Black" panose="020B0A04020102020204" pitchFamily="34" charset="0"/>
              </a:rPr>
              <a:t>3%</a:t>
            </a:r>
            <a:endParaRPr kumimoji="0" lang="en-US" altLang="en-US" b="1" i="0" u="none" strike="noStrike" cap="none" normalizeH="0" baseline="0" smtClean="0">
              <a:ln>
                <a:noFill/>
              </a:ln>
              <a:solidFill>
                <a:schemeClr val="tx1"/>
              </a:solidFill>
              <a:effectLst/>
              <a:latin typeface="Arial Black" panose="020B0A04020102020204" pitchFamily="34" charset="0"/>
            </a:endParaRPr>
          </a:p>
        </p:txBody>
      </p:sp>
      <p:sp>
        <p:nvSpPr>
          <p:cNvPr id="20" name="Rectangle 9"/>
          <p:cNvSpPr>
            <a:spLocks noChangeArrowheads="1"/>
          </p:cNvSpPr>
          <p:nvPr/>
        </p:nvSpPr>
        <p:spPr bwMode="auto">
          <a:xfrm>
            <a:off x="5487988" y="5732463"/>
            <a:ext cx="45685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Mexico</a:t>
            </a:r>
            <a:endParaRPr kumimoji="0" lang="en-US" altLang="en-US" b="1" i="0" u="none" strike="noStrike" cap="none" normalizeH="0" baseline="0" dirty="0" smtClean="0">
              <a:ln>
                <a:noFill/>
              </a:ln>
              <a:solidFill>
                <a:schemeClr val="tx1"/>
              </a:solidFill>
              <a:effectLst/>
              <a:latin typeface="+mj-lt"/>
            </a:endParaRPr>
          </a:p>
        </p:txBody>
      </p:sp>
      <p:sp>
        <p:nvSpPr>
          <p:cNvPr id="21" name="Rectangle 10"/>
          <p:cNvSpPr>
            <a:spLocks noChangeArrowheads="1"/>
          </p:cNvSpPr>
          <p:nvPr/>
        </p:nvSpPr>
        <p:spPr bwMode="auto">
          <a:xfrm>
            <a:off x="5598595" y="5886450"/>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Arial Black" panose="020B0A04020102020204" pitchFamily="34" charset="0"/>
              </a:rPr>
              <a:t>3%</a:t>
            </a:r>
            <a:endParaRPr kumimoji="0" lang="en-US" altLang="en-US" b="1" i="0" u="none" strike="noStrike" cap="none" normalizeH="0" baseline="0" smtClean="0">
              <a:ln>
                <a:noFill/>
              </a:ln>
              <a:solidFill>
                <a:schemeClr val="tx1"/>
              </a:solidFill>
              <a:effectLst/>
              <a:latin typeface="Arial Black" panose="020B0A04020102020204" pitchFamily="34" charset="0"/>
            </a:endParaRPr>
          </a:p>
        </p:txBody>
      </p:sp>
      <p:sp>
        <p:nvSpPr>
          <p:cNvPr id="22" name="Rectangle 11"/>
          <p:cNvSpPr>
            <a:spLocks noChangeArrowheads="1"/>
          </p:cNvSpPr>
          <p:nvPr/>
        </p:nvSpPr>
        <p:spPr bwMode="auto">
          <a:xfrm>
            <a:off x="7439026" y="5673725"/>
            <a:ext cx="44242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latin typeface="+mj-lt"/>
              </a:rPr>
              <a:t>Russia</a:t>
            </a:r>
            <a:endParaRPr kumimoji="0" lang="en-US" altLang="en-US" b="1" i="0" u="none" strike="noStrike" cap="none" normalizeH="0" baseline="0" smtClean="0">
              <a:ln>
                <a:noFill/>
              </a:ln>
              <a:solidFill>
                <a:schemeClr val="tx1"/>
              </a:solidFill>
              <a:effectLst/>
              <a:latin typeface="+mj-lt"/>
            </a:endParaRPr>
          </a:p>
        </p:txBody>
      </p:sp>
      <p:sp>
        <p:nvSpPr>
          <p:cNvPr id="23" name="Rectangle 12"/>
          <p:cNvSpPr>
            <a:spLocks noChangeArrowheads="1"/>
          </p:cNvSpPr>
          <p:nvPr/>
        </p:nvSpPr>
        <p:spPr bwMode="auto">
          <a:xfrm>
            <a:off x="7516813" y="5827713"/>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Arial Black" panose="020B0A04020102020204" pitchFamily="34" charset="0"/>
              </a:rPr>
              <a:t>4%</a:t>
            </a:r>
            <a:endParaRPr kumimoji="0" lang="en-US" altLang="en-US" b="1" i="0" u="none" strike="noStrike" cap="none" normalizeH="0" baseline="0" smtClean="0">
              <a:ln>
                <a:noFill/>
              </a:ln>
              <a:solidFill>
                <a:schemeClr val="tx1"/>
              </a:solidFill>
              <a:effectLst/>
              <a:latin typeface="Arial Black" panose="020B0A04020102020204" pitchFamily="34" charset="0"/>
            </a:endParaRPr>
          </a:p>
        </p:txBody>
      </p:sp>
      <p:sp>
        <p:nvSpPr>
          <p:cNvPr id="24" name="Rectangle 13"/>
          <p:cNvSpPr>
            <a:spLocks noChangeArrowheads="1"/>
          </p:cNvSpPr>
          <p:nvPr/>
        </p:nvSpPr>
        <p:spPr bwMode="auto">
          <a:xfrm>
            <a:off x="6711951" y="3248025"/>
            <a:ext cx="860813"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United States</a:t>
            </a:r>
            <a:endParaRPr kumimoji="0" lang="en-US" altLang="en-US" b="1" i="0" u="none" strike="noStrike" cap="none" normalizeH="0" baseline="0" dirty="0" smtClean="0">
              <a:ln>
                <a:noFill/>
              </a:ln>
              <a:solidFill>
                <a:schemeClr val="tx1"/>
              </a:solidFill>
              <a:effectLst/>
              <a:latin typeface="+mj-lt"/>
            </a:endParaRPr>
          </a:p>
        </p:txBody>
      </p:sp>
      <p:sp>
        <p:nvSpPr>
          <p:cNvPr id="25" name="Rectangle 14"/>
          <p:cNvSpPr>
            <a:spLocks noChangeArrowheads="1"/>
          </p:cNvSpPr>
          <p:nvPr/>
        </p:nvSpPr>
        <p:spPr bwMode="auto">
          <a:xfrm>
            <a:off x="6977248" y="3400425"/>
            <a:ext cx="33021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Arial Black" panose="020B0A04020102020204" pitchFamily="34" charset="0"/>
              </a:rPr>
              <a:t>15%</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26" name="Rectangle 15"/>
          <p:cNvSpPr>
            <a:spLocks noChangeArrowheads="1"/>
          </p:cNvSpPr>
          <p:nvPr/>
        </p:nvSpPr>
        <p:spPr bwMode="auto">
          <a:xfrm>
            <a:off x="6521451" y="5824538"/>
            <a:ext cx="389530"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latin typeface="+mj-lt"/>
              </a:rPr>
              <a:t>Japan</a:t>
            </a:r>
            <a:endParaRPr kumimoji="0" lang="en-US" altLang="en-US" b="1" i="0" u="none" strike="noStrike" cap="none" normalizeH="0" baseline="0" smtClean="0">
              <a:ln>
                <a:noFill/>
              </a:ln>
              <a:solidFill>
                <a:schemeClr val="tx1"/>
              </a:solidFill>
              <a:effectLst/>
              <a:latin typeface="+mj-lt"/>
            </a:endParaRPr>
          </a:p>
        </p:txBody>
      </p:sp>
      <p:sp>
        <p:nvSpPr>
          <p:cNvPr id="27" name="Rectangle 16"/>
          <p:cNvSpPr>
            <a:spLocks noChangeArrowheads="1"/>
          </p:cNvSpPr>
          <p:nvPr/>
        </p:nvSpPr>
        <p:spPr bwMode="auto">
          <a:xfrm>
            <a:off x="6581776" y="5978525"/>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Arial Black" panose="020B0A04020102020204" pitchFamily="34" charset="0"/>
              </a:rPr>
              <a:t>3%</a:t>
            </a:r>
            <a:endParaRPr kumimoji="0" lang="en-US" altLang="en-US" b="1" i="0" u="none" strike="noStrike" cap="none" normalizeH="0" baseline="0" smtClean="0">
              <a:ln>
                <a:noFill/>
              </a:ln>
              <a:solidFill>
                <a:schemeClr val="tx1"/>
              </a:solidFill>
              <a:effectLst/>
              <a:latin typeface="Arial Black" panose="020B0A04020102020204" pitchFamily="34" charset="0"/>
            </a:endParaRPr>
          </a:p>
        </p:txBody>
      </p:sp>
      <p:sp>
        <p:nvSpPr>
          <p:cNvPr id="28" name="Rectangle 17"/>
          <p:cNvSpPr>
            <a:spLocks noChangeArrowheads="1"/>
          </p:cNvSpPr>
          <p:nvPr/>
        </p:nvSpPr>
        <p:spPr bwMode="auto">
          <a:xfrm>
            <a:off x="5932171" y="5846763"/>
            <a:ext cx="58189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United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Kingdom</a:t>
            </a:r>
            <a:endParaRPr kumimoji="0" lang="en-US" altLang="en-US" b="1" i="0" u="none" strike="noStrike" cap="none" normalizeH="0" baseline="0" dirty="0" smtClean="0">
              <a:ln>
                <a:noFill/>
              </a:ln>
              <a:solidFill>
                <a:schemeClr val="tx1"/>
              </a:solidFill>
              <a:effectLst/>
              <a:latin typeface="+mj-lt"/>
            </a:endParaRPr>
          </a:p>
        </p:txBody>
      </p:sp>
      <p:sp>
        <p:nvSpPr>
          <p:cNvPr id="30" name="Rectangle 19"/>
          <p:cNvSpPr>
            <a:spLocks noChangeArrowheads="1"/>
          </p:cNvSpPr>
          <p:nvPr/>
        </p:nvSpPr>
        <p:spPr bwMode="auto">
          <a:xfrm>
            <a:off x="6105295" y="6172200"/>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Arial Black" panose="020B0A04020102020204" pitchFamily="34" charset="0"/>
              </a:rPr>
              <a:t>3%</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31" name="Rectangle 20"/>
          <p:cNvSpPr>
            <a:spLocks noChangeArrowheads="1"/>
          </p:cNvSpPr>
          <p:nvPr/>
        </p:nvSpPr>
        <p:spPr bwMode="auto">
          <a:xfrm>
            <a:off x="7326313" y="4652963"/>
            <a:ext cx="62677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Indonesia</a:t>
            </a:r>
            <a:endParaRPr kumimoji="0" lang="en-US" altLang="en-US" b="1" i="0" u="none" strike="noStrike" cap="none" normalizeH="0" baseline="0" dirty="0" smtClean="0">
              <a:ln>
                <a:noFill/>
              </a:ln>
              <a:solidFill>
                <a:schemeClr val="tx1"/>
              </a:solidFill>
              <a:effectLst/>
              <a:latin typeface="+mj-lt"/>
            </a:endParaRPr>
          </a:p>
        </p:txBody>
      </p:sp>
      <p:sp>
        <p:nvSpPr>
          <p:cNvPr id="32" name="Rectangle 21"/>
          <p:cNvSpPr>
            <a:spLocks noChangeArrowheads="1"/>
          </p:cNvSpPr>
          <p:nvPr/>
        </p:nvSpPr>
        <p:spPr bwMode="auto">
          <a:xfrm>
            <a:off x="7521879" y="4805363"/>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Arial Black" panose="020B0A04020102020204" pitchFamily="34" charset="0"/>
              </a:rPr>
              <a:t>7%</a:t>
            </a:r>
            <a:endParaRPr kumimoji="0" lang="en-US" altLang="en-US" b="1" i="0" u="none" strike="noStrike" cap="none" normalizeH="0" baseline="0" smtClean="0">
              <a:ln>
                <a:noFill/>
              </a:ln>
              <a:solidFill>
                <a:schemeClr val="tx1"/>
              </a:solidFill>
              <a:effectLst/>
              <a:latin typeface="Arial Black" panose="020B0A04020102020204" pitchFamily="34" charset="0"/>
            </a:endParaRPr>
          </a:p>
        </p:txBody>
      </p:sp>
      <p:sp>
        <p:nvSpPr>
          <p:cNvPr id="33" name="Rectangle 22"/>
          <p:cNvSpPr>
            <a:spLocks noChangeArrowheads="1"/>
          </p:cNvSpPr>
          <p:nvPr/>
        </p:nvSpPr>
        <p:spPr bwMode="auto">
          <a:xfrm>
            <a:off x="7770813" y="5357813"/>
            <a:ext cx="44242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latin typeface="+mj-lt"/>
              </a:rPr>
              <a:t>Turkey</a:t>
            </a:r>
            <a:endParaRPr kumimoji="0" lang="en-US" altLang="en-US" b="1" i="0" u="none" strike="noStrike" cap="none" normalizeH="0" baseline="0" smtClean="0">
              <a:ln>
                <a:noFill/>
              </a:ln>
              <a:solidFill>
                <a:schemeClr val="tx1"/>
              </a:solidFill>
              <a:effectLst/>
              <a:latin typeface="+mj-lt"/>
            </a:endParaRPr>
          </a:p>
        </p:txBody>
      </p:sp>
      <p:sp>
        <p:nvSpPr>
          <p:cNvPr id="34" name="Rectangle 23"/>
          <p:cNvSpPr>
            <a:spLocks noChangeArrowheads="1"/>
          </p:cNvSpPr>
          <p:nvPr/>
        </p:nvSpPr>
        <p:spPr bwMode="auto">
          <a:xfrm>
            <a:off x="7851776" y="5508625"/>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Arial Black" panose="020B0A04020102020204" pitchFamily="34" charset="0"/>
              </a:rPr>
              <a:t>4%</a:t>
            </a:r>
            <a:endParaRPr kumimoji="0" lang="en-US" altLang="en-US" b="1" i="0" u="none" strike="noStrike" cap="none" normalizeH="0" baseline="0" smtClean="0">
              <a:ln>
                <a:noFill/>
              </a:ln>
              <a:solidFill>
                <a:schemeClr val="tx1"/>
              </a:solidFill>
              <a:effectLst/>
              <a:latin typeface="Arial Black" panose="020B0A04020102020204" pitchFamily="34" charset="0"/>
            </a:endParaRPr>
          </a:p>
        </p:txBody>
      </p:sp>
      <p:sp>
        <p:nvSpPr>
          <p:cNvPr id="35" name="Rectangle 24"/>
          <p:cNvSpPr>
            <a:spLocks noChangeArrowheads="1"/>
          </p:cNvSpPr>
          <p:nvPr/>
        </p:nvSpPr>
        <p:spPr bwMode="auto">
          <a:xfrm>
            <a:off x="5421313" y="3995738"/>
            <a:ext cx="359073"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Other</a:t>
            </a:r>
            <a:endParaRPr kumimoji="0" lang="en-US" altLang="en-US" b="1" i="0" u="none" strike="noStrike" cap="none" normalizeH="0" baseline="0" dirty="0" smtClean="0">
              <a:ln>
                <a:noFill/>
              </a:ln>
              <a:solidFill>
                <a:schemeClr val="tx1"/>
              </a:solidFill>
              <a:effectLst/>
              <a:latin typeface="+mj-lt"/>
            </a:endParaRPr>
          </a:p>
        </p:txBody>
      </p:sp>
      <p:sp>
        <p:nvSpPr>
          <p:cNvPr id="36" name="Rectangle 25"/>
          <p:cNvSpPr>
            <a:spLocks noChangeArrowheads="1"/>
          </p:cNvSpPr>
          <p:nvPr/>
        </p:nvSpPr>
        <p:spPr bwMode="auto">
          <a:xfrm>
            <a:off x="5446713" y="4143375"/>
            <a:ext cx="33021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Arial Black" panose="020B0A04020102020204" pitchFamily="34" charset="0"/>
              </a:rPr>
              <a:t>44%</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38" name="Rectangle 27"/>
          <p:cNvSpPr>
            <a:spLocks noChangeArrowheads="1"/>
          </p:cNvSpPr>
          <p:nvPr/>
        </p:nvSpPr>
        <p:spPr bwMode="auto">
          <a:xfrm>
            <a:off x="7594601" y="3705225"/>
            <a:ext cx="367088"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Brazil</a:t>
            </a:r>
            <a:endParaRPr kumimoji="0" lang="en-US" altLang="en-US" b="1" i="0" u="none" strike="noStrike" cap="none" normalizeH="0" baseline="0" dirty="0" smtClean="0">
              <a:ln>
                <a:noFill/>
              </a:ln>
              <a:solidFill>
                <a:schemeClr val="tx1"/>
              </a:solidFill>
              <a:effectLst/>
              <a:latin typeface="+mj-lt"/>
            </a:endParaRPr>
          </a:p>
        </p:txBody>
      </p:sp>
      <p:sp>
        <p:nvSpPr>
          <p:cNvPr id="39" name="Rectangle 28"/>
          <p:cNvSpPr>
            <a:spLocks noChangeArrowheads="1"/>
          </p:cNvSpPr>
          <p:nvPr/>
        </p:nvSpPr>
        <p:spPr bwMode="auto">
          <a:xfrm>
            <a:off x="7660324" y="3857625"/>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Arial Black" panose="020B0A04020102020204" pitchFamily="34" charset="0"/>
              </a:rPr>
              <a:t>8%</a:t>
            </a:r>
            <a:endParaRPr kumimoji="0" lang="en-US" altLang="en-US" b="1" i="0" u="none" strike="noStrike" cap="none" normalizeH="0" baseline="0" smtClean="0">
              <a:ln>
                <a:noFill/>
              </a:ln>
              <a:solidFill>
                <a:schemeClr val="tx1"/>
              </a:solidFill>
              <a:effectLst/>
              <a:latin typeface="Arial Black" panose="020B0A04020102020204" pitchFamily="34" charset="0"/>
            </a:endParaRPr>
          </a:p>
        </p:txBody>
      </p:sp>
      <p:sp>
        <p:nvSpPr>
          <p:cNvPr id="40" name="Line 29"/>
          <p:cNvSpPr>
            <a:spLocks noChangeShapeType="1"/>
          </p:cNvSpPr>
          <p:nvPr/>
        </p:nvSpPr>
        <p:spPr bwMode="auto">
          <a:xfrm flipH="1" flipV="1">
            <a:off x="7473951" y="5172075"/>
            <a:ext cx="277813" cy="2540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41" name="Line 30"/>
          <p:cNvSpPr>
            <a:spLocks noChangeShapeType="1"/>
          </p:cNvSpPr>
          <p:nvPr/>
        </p:nvSpPr>
        <p:spPr bwMode="auto">
          <a:xfrm flipH="1" flipV="1">
            <a:off x="7192963" y="5399088"/>
            <a:ext cx="236538" cy="30162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42" name="Line 31"/>
          <p:cNvSpPr>
            <a:spLocks noChangeShapeType="1"/>
          </p:cNvSpPr>
          <p:nvPr/>
        </p:nvSpPr>
        <p:spPr bwMode="auto">
          <a:xfrm flipH="1" flipV="1">
            <a:off x="6919913" y="5478463"/>
            <a:ext cx="109538" cy="34925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43" name="Line 32"/>
          <p:cNvSpPr>
            <a:spLocks noChangeShapeType="1"/>
          </p:cNvSpPr>
          <p:nvPr/>
        </p:nvSpPr>
        <p:spPr bwMode="auto">
          <a:xfrm flipH="1" flipV="1">
            <a:off x="6667501" y="5511800"/>
            <a:ext cx="12700" cy="341313"/>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44" name="Line 33"/>
          <p:cNvSpPr>
            <a:spLocks noChangeShapeType="1"/>
          </p:cNvSpPr>
          <p:nvPr/>
        </p:nvSpPr>
        <p:spPr bwMode="auto">
          <a:xfrm flipV="1">
            <a:off x="6327776" y="5511800"/>
            <a:ext cx="88900" cy="363538"/>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45" name="Freeform 34"/>
          <p:cNvSpPr>
            <a:spLocks/>
          </p:cNvSpPr>
          <p:nvPr/>
        </p:nvSpPr>
        <p:spPr bwMode="auto">
          <a:xfrm>
            <a:off x="5980113" y="5437188"/>
            <a:ext cx="212725" cy="390525"/>
          </a:xfrm>
          <a:custGeom>
            <a:avLst/>
            <a:gdLst>
              <a:gd name="T0" fmla="*/ 134 w 134"/>
              <a:gd name="T1" fmla="*/ 0 h 246"/>
              <a:gd name="T2" fmla="*/ 62 w 134"/>
              <a:gd name="T3" fmla="*/ 225 h 246"/>
              <a:gd name="T4" fmla="*/ 0 w 134"/>
              <a:gd name="T5" fmla="*/ 246 h 246"/>
            </a:gdLst>
            <a:ahLst/>
            <a:cxnLst>
              <a:cxn ang="0">
                <a:pos x="T0" y="T1"/>
              </a:cxn>
              <a:cxn ang="0">
                <a:pos x="T2" y="T3"/>
              </a:cxn>
              <a:cxn ang="0">
                <a:pos x="T4" y="T5"/>
              </a:cxn>
            </a:cxnLst>
            <a:rect l="0" t="0" r="r" b="b"/>
            <a:pathLst>
              <a:path w="134" h="246">
                <a:moveTo>
                  <a:pt x="134" y="0"/>
                </a:moveTo>
                <a:lnTo>
                  <a:pt x="62" y="225"/>
                </a:lnTo>
                <a:lnTo>
                  <a:pt x="0" y="246"/>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48" name="Rectangle 38"/>
          <p:cNvSpPr>
            <a:spLocks noChangeArrowheads="1"/>
          </p:cNvSpPr>
          <p:nvPr/>
        </p:nvSpPr>
        <p:spPr bwMode="auto">
          <a:xfrm>
            <a:off x="1554163" y="5653088"/>
            <a:ext cx="31258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latin typeface="+mj-lt"/>
              </a:rPr>
              <a:t>India</a:t>
            </a:r>
            <a:endParaRPr kumimoji="0" lang="en-US" altLang="en-US" b="1" i="0" u="none" strike="noStrike" cap="none" normalizeH="0" baseline="0" smtClean="0">
              <a:ln>
                <a:noFill/>
              </a:ln>
              <a:solidFill>
                <a:schemeClr val="tx1"/>
              </a:solidFill>
              <a:effectLst/>
              <a:latin typeface="+mj-lt"/>
            </a:endParaRPr>
          </a:p>
        </p:txBody>
      </p:sp>
      <p:sp>
        <p:nvSpPr>
          <p:cNvPr id="49" name="Rectangle 39"/>
          <p:cNvSpPr>
            <a:spLocks noChangeArrowheads="1"/>
          </p:cNvSpPr>
          <p:nvPr/>
        </p:nvSpPr>
        <p:spPr bwMode="auto">
          <a:xfrm>
            <a:off x="1590675" y="5802313"/>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Arial Black" panose="020B0A04020102020204" pitchFamily="34" charset="0"/>
              </a:rPr>
              <a:t>3%</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50" name="Rectangle 40"/>
          <p:cNvSpPr>
            <a:spLocks noChangeArrowheads="1"/>
          </p:cNvSpPr>
          <p:nvPr/>
        </p:nvSpPr>
        <p:spPr bwMode="auto">
          <a:xfrm>
            <a:off x="1171575" y="5470526"/>
            <a:ext cx="45685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Mexico</a:t>
            </a:r>
            <a:endParaRPr kumimoji="0" lang="en-US" altLang="en-US" b="1" i="0" u="none" strike="noStrike" cap="none" normalizeH="0" baseline="0" dirty="0" smtClean="0">
              <a:ln>
                <a:noFill/>
              </a:ln>
              <a:solidFill>
                <a:schemeClr val="tx1"/>
              </a:solidFill>
              <a:effectLst/>
              <a:latin typeface="+mj-lt"/>
            </a:endParaRPr>
          </a:p>
        </p:txBody>
      </p:sp>
      <p:sp>
        <p:nvSpPr>
          <p:cNvPr id="51" name="Rectangle 41"/>
          <p:cNvSpPr>
            <a:spLocks noChangeArrowheads="1"/>
          </p:cNvSpPr>
          <p:nvPr/>
        </p:nvSpPr>
        <p:spPr bwMode="auto">
          <a:xfrm>
            <a:off x="1270000" y="5619751"/>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Arial Black" panose="020B0A04020102020204" pitchFamily="34" charset="0"/>
              </a:rPr>
              <a:t>3%</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52" name="Rectangle 42"/>
          <p:cNvSpPr>
            <a:spLocks noChangeArrowheads="1"/>
          </p:cNvSpPr>
          <p:nvPr/>
        </p:nvSpPr>
        <p:spPr bwMode="auto">
          <a:xfrm>
            <a:off x="836613" y="5259388"/>
            <a:ext cx="36548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Spain</a:t>
            </a:r>
            <a:endParaRPr kumimoji="0" lang="en-US" altLang="en-US" b="1" i="0" u="none" strike="noStrike" cap="none" normalizeH="0" baseline="0" dirty="0" smtClean="0">
              <a:ln>
                <a:noFill/>
              </a:ln>
              <a:solidFill>
                <a:schemeClr val="tx1"/>
              </a:solidFill>
              <a:effectLst/>
              <a:latin typeface="+mj-lt"/>
            </a:endParaRPr>
          </a:p>
        </p:txBody>
      </p:sp>
      <p:sp>
        <p:nvSpPr>
          <p:cNvPr id="53" name="Rectangle 43"/>
          <p:cNvSpPr>
            <a:spLocks noChangeArrowheads="1"/>
          </p:cNvSpPr>
          <p:nvPr/>
        </p:nvSpPr>
        <p:spPr bwMode="auto">
          <a:xfrm>
            <a:off x="901534" y="5408613"/>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Arial Black" panose="020B0A04020102020204" pitchFamily="34" charset="0"/>
              </a:rPr>
              <a:t>3%</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54" name="Rectangle 44"/>
          <p:cNvSpPr>
            <a:spLocks noChangeArrowheads="1"/>
          </p:cNvSpPr>
          <p:nvPr/>
        </p:nvSpPr>
        <p:spPr bwMode="auto">
          <a:xfrm>
            <a:off x="631825" y="4933951"/>
            <a:ext cx="44242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France</a:t>
            </a:r>
            <a:endParaRPr kumimoji="0" lang="en-US" altLang="en-US" b="1" i="0" u="none" strike="noStrike" cap="none" normalizeH="0" baseline="0" dirty="0" smtClean="0">
              <a:ln>
                <a:noFill/>
              </a:ln>
              <a:solidFill>
                <a:schemeClr val="tx1"/>
              </a:solidFill>
              <a:effectLst/>
              <a:latin typeface="+mj-lt"/>
            </a:endParaRPr>
          </a:p>
        </p:txBody>
      </p:sp>
      <p:sp>
        <p:nvSpPr>
          <p:cNvPr id="55" name="Rectangle 45"/>
          <p:cNvSpPr>
            <a:spLocks noChangeArrowheads="1"/>
          </p:cNvSpPr>
          <p:nvPr/>
        </p:nvSpPr>
        <p:spPr bwMode="auto">
          <a:xfrm>
            <a:off x="735218" y="5083176"/>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Arial Black" panose="020B0A04020102020204" pitchFamily="34" charset="0"/>
              </a:rPr>
              <a:t>2%</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56" name="Rectangle 46"/>
          <p:cNvSpPr>
            <a:spLocks noChangeArrowheads="1"/>
          </p:cNvSpPr>
          <p:nvPr/>
        </p:nvSpPr>
        <p:spPr bwMode="auto">
          <a:xfrm>
            <a:off x="2884488" y="3409951"/>
            <a:ext cx="860813"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United States</a:t>
            </a:r>
            <a:endParaRPr kumimoji="0" lang="en-US" altLang="en-US" b="1" i="0" u="none" strike="noStrike" cap="none" normalizeH="0" baseline="0" dirty="0" smtClean="0">
              <a:ln>
                <a:noFill/>
              </a:ln>
              <a:solidFill>
                <a:schemeClr val="tx1"/>
              </a:solidFill>
              <a:effectLst/>
              <a:latin typeface="+mj-lt"/>
            </a:endParaRPr>
          </a:p>
        </p:txBody>
      </p:sp>
      <p:sp>
        <p:nvSpPr>
          <p:cNvPr id="57" name="Rectangle 47"/>
          <p:cNvSpPr>
            <a:spLocks noChangeArrowheads="1"/>
          </p:cNvSpPr>
          <p:nvPr/>
        </p:nvSpPr>
        <p:spPr bwMode="auto">
          <a:xfrm>
            <a:off x="3113088" y="3559176"/>
            <a:ext cx="33021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Arial Black" panose="020B0A04020102020204" pitchFamily="34" charset="0"/>
              </a:rPr>
              <a:t>23%</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58" name="Rectangle 48"/>
          <p:cNvSpPr>
            <a:spLocks noChangeArrowheads="1"/>
          </p:cNvSpPr>
          <p:nvPr/>
        </p:nvSpPr>
        <p:spPr bwMode="auto">
          <a:xfrm>
            <a:off x="3341688" y="4394201"/>
            <a:ext cx="389530"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latin typeface="+mj-lt"/>
              </a:rPr>
              <a:t>Japan</a:t>
            </a:r>
            <a:endParaRPr kumimoji="0" lang="en-US" altLang="en-US" b="1" i="0" u="none" strike="noStrike" cap="none" normalizeH="0" baseline="0" smtClean="0">
              <a:ln>
                <a:noFill/>
              </a:ln>
              <a:solidFill>
                <a:schemeClr val="tx1"/>
              </a:solidFill>
              <a:effectLst/>
              <a:latin typeface="+mj-lt"/>
            </a:endParaRPr>
          </a:p>
        </p:txBody>
      </p:sp>
      <p:sp>
        <p:nvSpPr>
          <p:cNvPr id="59" name="Rectangle 49"/>
          <p:cNvSpPr>
            <a:spLocks noChangeArrowheads="1"/>
          </p:cNvSpPr>
          <p:nvPr/>
        </p:nvSpPr>
        <p:spPr bwMode="auto">
          <a:xfrm>
            <a:off x="3355975" y="4543426"/>
            <a:ext cx="33021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Arial Black" panose="020B0A04020102020204" pitchFamily="34" charset="0"/>
              </a:rPr>
              <a:t>16%</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60" name="Rectangle 50"/>
          <p:cNvSpPr>
            <a:spLocks noChangeArrowheads="1"/>
          </p:cNvSpPr>
          <p:nvPr/>
        </p:nvSpPr>
        <p:spPr bwMode="auto">
          <a:xfrm>
            <a:off x="2876550" y="4987926"/>
            <a:ext cx="58189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United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Kingdom</a:t>
            </a:r>
            <a:endParaRPr kumimoji="0" lang="en-US" altLang="en-US" b="1" i="0" u="none" strike="noStrike" cap="none" normalizeH="0" baseline="0" dirty="0" smtClean="0">
              <a:ln>
                <a:noFill/>
              </a:ln>
              <a:solidFill>
                <a:schemeClr val="tx1"/>
              </a:solidFill>
              <a:effectLst/>
              <a:latin typeface="+mj-lt"/>
            </a:endParaRPr>
          </a:p>
        </p:txBody>
      </p:sp>
      <p:sp>
        <p:nvSpPr>
          <p:cNvPr id="62" name="Rectangle 52"/>
          <p:cNvSpPr>
            <a:spLocks noChangeArrowheads="1"/>
          </p:cNvSpPr>
          <p:nvPr/>
        </p:nvSpPr>
        <p:spPr bwMode="auto">
          <a:xfrm>
            <a:off x="3044825" y="5307013"/>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Arial Black" panose="020B0A04020102020204" pitchFamily="34" charset="0"/>
              </a:rPr>
              <a:t>6%</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63" name="Rectangle 53"/>
          <p:cNvSpPr>
            <a:spLocks noChangeArrowheads="1"/>
          </p:cNvSpPr>
          <p:nvPr/>
        </p:nvSpPr>
        <p:spPr bwMode="auto">
          <a:xfrm>
            <a:off x="2817813" y="5775326"/>
            <a:ext cx="41998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Saudi</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Arabia</a:t>
            </a:r>
            <a:endParaRPr kumimoji="0" lang="en-US" altLang="en-US" b="1" i="0" u="none" strike="noStrike" cap="none" normalizeH="0" baseline="0" dirty="0" smtClean="0">
              <a:ln>
                <a:noFill/>
              </a:ln>
              <a:solidFill>
                <a:schemeClr val="tx1"/>
              </a:solidFill>
              <a:effectLst/>
              <a:latin typeface="+mj-lt"/>
            </a:endParaRPr>
          </a:p>
        </p:txBody>
      </p:sp>
      <p:sp>
        <p:nvSpPr>
          <p:cNvPr id="65" name="Rectangle 55"/>
          <p:cNvSpPr>
            <a:spLocks noChangeArrowheads="1"/>
          </p:cNvSpPr>
          <p:nvPr/>
        </p:nvSpPr>
        <p:spPr bwMode="auto">
          <a:xfrm>
            <a:off x="2909985" y="6094413"/>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Arial Black" panose="020B0A04020102020204" pitchFamily="34" charset="0"/>
              </a:rPr>
              <a:t>4%</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66" name="Rectangle 56"/>
          <p:cNvSpPr>
            <a:spLocks noChangeArrowheads="1"/>
          </p:cNvSpPr>
          <p:nvPr/>
        </p:nvSpPr>
        <p:spPr bwMode="auto">
          <a:xfrm>
            <a:off x="2290763" y="5783263"/>
            <a:ext cx="44242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Turkey</a:t>
            </a:r>
            <a:endParaRPr kumimoji="0" lang="en-US" altLang="en-US" b="1" i="0" u="none" strike="noStrike" cap="none" normalizeH="0" baseline="0" dirty="0" smtClean="0">
              <a:ln>
                <a:noFill/>
              </a:ln>
              <a:solidFill>
                <a:schemeClr val="tx1"/>
              </a:solidFill>
              <a:effectLst/>
              <a:latin typeface="+mj-lt"/>
            </a:endParaRPr>
          </a:p>
        </p:txBody>
      </p:sp>
      <p:sp>
        <p:nvSpPr>
          <p:cNvPr id="67" name="Rectangle 57"/>
          <p:cNvSpPr>
            <a:spLocks noChangeArrowheads="1"/>
          </p:cNvSpPr>
          <p:nvPr/>
        </p:nvSpPr>
        <p:spPr bwMode="auto">
          <a:xfrm>
            <a:off x="2370138" y="5932488"/>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Arial Black" panose="020B0A04020102020204" pitchFamily="34" charset="0"/>
              </a:rPr>
              <a:t>3%</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68" name="Rectangle 58"/>
          <p:cNvSpPr>
            <a:spLocks noChangeArrowheads="1"/>
          </p:cNvSpPr>
          <p:nvPr/>
        </p:nvSpPr>
        <p:spPr bwMode="auto">
          <a:xfrm>
            <a:off x="1641475" y="3414713"/>
            <a:ext cx="359073"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Other</a:t>
            </a:r>
            <a:endParaRPr kumimoji="0" lang="en-US" altLang="en-US" b="1" i="0" u="none" strike="noStrike" cap="none" normalizeH="0" baseline="0" dirty="0" smtClean="0">
              <a:ln>
                <a:noFill/>
              </a:ln>
              <a:solidFill>
                <a:schemeClr val="tx1"/>
              </a:solidFill>
              <a:effectLst/>
              <a:latin typeface="+mj-lt"/>
            </a:endParaRPr>
          </a:p>
        </p:txBody>
      </p:sp>
      <p:sp>
        <p:nvSpPr>
          <p:cNvPr id="69" name="Rectangle 59"/>
          <p:cNvSpPr>
            <a:spLocks noChangeArrowheads="1"/>
          </p:cNvSpPr>
          <p:nvPr/>
        </p:nvSpPr>
        <p:spPr bwMode="auto">
          <a:xfrm>
            <a:off x="1687513" y="3563938"/>
            <a:ext cx="33021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Arial Black" panose="020B0A04020102020204" pitchFamily="34" charset="0"/>
              </a:rPr>
              <a:t>32%</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70" name="Rectangle 60"/>
          <p:cNvSpPr>
            <a:spLocks noChangeArrowheads="1"/>
          </p:cNvSpPr>
          <p:nvPr/>
        </p:nvSpPr>
        <p:spPr bwMode="auto">
          <a:xfrm>
            <a:off x="1890713" y="5748338"/>
            <a:ext cx="367088"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Brazil</a:t>
            </a:r>
            <a:endParaRPr kumimoji="0" lang="en-US" altLang="en-US" b="1" i="0" u="none" strike="noStrike" cap="none" normalizeH="0" baseline="0" dirty="0" smtClean="0">
              <a:ln>
                <a:noFill/>
              </a:ln>
              <a:solidFill>
                <a:schemeClr val="tx1"/>
              </a:solidFill>
              <a:effectLst/>
              <a:latin typeface="+mj-lt"/>
            </a:endParaRPr>
          </a:p>
        </p:txBody>
      </p:sp>
      <p:sp>
        <p:nvSpPr>
          <p:cNvPr id="71" name="Rectangle 61"/>
          <p:cNvSpPr>
            <a:spLocks noChangeArrowheads="1"/>
          </p:cNvSpPr>
          <p:nvPr/>
        </p:nvSpPr>
        <p:spPr bwMode="auto">
          <a:xfrm>
            <a:off x="1987550" y="5897563"/>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Arial Black" panose="020B0A04020102020204" pitchFamily="34" charset="0"/>
              </a:rPr>
              <a:t>3%</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72" name="Line 62"/>
          <p:cNvSpPr>
            <a:spLocks noChangeShapeType="1"/>
          </p:cNvSpPr>
          <p:nvPr/>
        </p:nvSpPr>
        <p:spPr bwMode="auto">
          <a:xfrm flipH="1" flipV="1">
            <a:off x="2811463" y="5464176"/>
            <a:ext cx="93663" cy="312738"/>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73" name="Line 63"/>
          <p:cNvSpPr>
            <a:spLocks noChangeShapeType="1"/>
          </p:cNvSpPr>
          <p:nvPr/>
        </p:nvSpPr>
        <p:spPr bwMode="auto">
          <a:xfrm flipV="1">
            <a:off x="2468563" y="5475288"/>
            <a:ext cx="23813" cy="3175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74" name="Line 64"/>
          <p:cNvSpPr>
            <a:spLocks noChangeShapeType="1"/>
          </p:cNvSpPr>
          <p:nvPr/>
        </p:nvSpPr>
        <p:spPr bwMode="auto">
          <a:xfrm flipV="1">
            <a:off x="2074863" y="5457826"/>
            <a:ext cx="82550" cy="319088"/>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75" name="Line 65"/>
          <p:cNvSpPr>
            <a:spLocks noChangeShapeType="1"/>
          </p:cNvSpPr>
          <p:nvPr/>
        </p:nvSpPr>
        <p:spPr bwMode="auto">
          <a:xfrm flipV="1">
            <a:off x="1733550" y="5375276"/>
            <a:ext cx="169863" cy="300038"/>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76" name="Line 66"/>
          <p:cNvSpPr>
            <a:spLocks noChangeShapeType="1"/>
          </p:cNvSpPr>
          <p:nvPr/>
        </p:nvSpPr>
        <p:spPr bwMode="auto">
          <a:xfrm flipV="1">
            <a:off x="1225550" y="5092701"/>
            <a:ext cx="260350" cy="2286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77" name="Line 67"/>
          <p:cNvSpPr>
            <a:spLocks noChangeShapeType="1"/>
          </p:cNvSpPr>
          <p:nvPr/>
        </p:nvSpPr>
        <p:spPr bwMode="auto">
          <a:xfrm flipV="1">
            <a:off x="1076325" y="4932363"/>
            <a:ext cx="279400" cy="14287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78" name="Line 68"/>
          <p:cNvSpPr>
            <a:spLocks noChangeShapeType="1"/>
          </p:cNvSpPr>
          <p:nvPr/>
        </p:nvSpPr>
        <p:spPr bwMode="auto">
          <a:xfrm flipV="1">
            <a:off x="1477963" y="5227638"/>
            <a:ext cx="214313" cy="258763"/>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79" name="Line 69"/>
          <p:cNvSpPr>
            <a:spLocks noChangeShapeType="1"/>
          </p:cNvSpPr>
          <p:nvPr/>
        </p:nvSpPr>
        <p:spPr bwMode="auto">
          <a:xfrm>
            <a:off x="1485900" y="5103813"/>
            <a:ext cx="0"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Tree>
    <p:extLst>
      <p:ext uri="{BB962C8B-B14F-4D97-AF65-F5344CB8AC3E}">
        <p14:creationId xmlns:p14="http://schemas.microsoft.com/office/powerpoint/2010/main" val="36346453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D6F9E-0C2B-4D35-A0D5-6597D81A611A}"/>
              </a:ext>
            </a:extLst>
          </p:cNvPr>
          <p:cNvSpPr>
            <a:spLocks noGrp="1"/>
          </p:cNvSpPr>
          <p:nvPr>
            <p:ph type="title"/>
          </p:nvPr>
        </p:nvSpPr>
        <p:spPr/>
        <p:txBody>
          <a:bodyPr/>
          <a:lstStyle/>
          <a:p>
            <a:r>
              <a:rPr lang="en-US" sz="3400" dirty="0"/>
              <a:t>4.3.3 Challenges in Accessing Electronic Media </a:t>
            </a:r>
            <a:r>
              <a:rPr lang="en-US" sz="2000" b="0" dirty="0"/>
              <a:t>(1 of 3)</a:t>
            </a:r>
          </a:p>
        </p:txBody>
      </p:sp>
      <p:sp>
        <p:nvSpPr>
          <p:cNvPr id="3" name="Content Placeholder 2">
            <a:extLst>
              <a:ext uri="{FF2B5EF4-FFF2-40B4-BE49-F238E27FC236}">
                <a16:creationId xmlns:a16="http://schemas.microsoft.com/office/drawing/2014/main" id="{761BB575-E15B-4F20-90FF-FBAA8152DE56}"/>
              </a:ext>
            </a:extLst>
          </p:cNvPr>
          <p:cNvSpPr>
            <a:spLocks noGrp="1"/>
          </p:cNvSpPr>
          <p:nvPr>
            <p:ph sz="quarter" idx="13"/>
          </p:nvPr>
        </p:nvSpPr>
        <p:spPr/>
        <p:txBody>
          <a:bodyPr/>
          <a:lstStyle/>
          <a:p>
            <a:pPr marL="0" indent="0">
              <a:buNone/>
            </a:pPr>
            <a:r>
              <a:rPr lang="en-US" altLang="en-US" dirty="0"/>
              <a:t>Many governments are concerned with their citizen’s use of social media</a:t>
            </a:r>
          </a:p>
          <a:p>
            <a:r>
              <a:rPr lang="en-US" altLang="en-US" dirty="0"/>
              <a:t>Control use by banning or limiting technology</a:t>
            </a:r>
          </a:p>
          <a:p>
            <a:r>
              <a:rPr lang="en-US" altLang="en-US" dirty="0"/>
              <a:t>Censor or filter Internet content</a:t>
            </a:r>
          </a:p>
          <a:p>
            <a:r>
              <a:rPr lang="en-US" altLang="en-US" dirty="0"/>
              <a:t>Harass or punish users</a:t>
            </a:r>
          </a:p>
          <a:p>
            <a:r>
              <a:rPr lang="en-US" altLang="en-US" dirty="0"/>
              <a:t>China, Russia, and Iran are notorious for violating the rights of individuals in order to exert government control over the access to social media and content</a:t>
            </a:r>
          </a:p>
        </p:txBody>
      </p:sp>
    </p:spTree>
    <p:extLst>
      <p:ext uri="{BB962C8B-B14F-4D97-AF65-F5344CB8AC3E}">
        <p14:creationId xmlns:p14="http://schemas.microsoft.com/office/powerpoint/2010/main" val="58392802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695F9-30ED-4170-9BCF-38FF30AED801}"/>
              </a:ext>
            </a:extLst>
          </p:cNvPr>
          <p:cNvSpPr>
            <a:spLocks noGrp="1"/>
          </p:cNvSpPr>
          <p:nvPr>
            <p:ph type="title"/>
          </p:nvPr>
        </p:nvSpPr>
        <p:spPr/>
        <p:txBody>
          <a:bodyPr/>
          <a:lstStyle/>
          <a:p>
            <a:r>
              <a:rPr lang="en-US" sz="3400" dirty="0"/>
              <a:t>4.3.3 Challenges in Accessing Electronic Media </a:t>
            </a:r>
            <a:r>
              <a:rPr lang="en-US" sz="2000" b="0" dirty="0"/>
              <a:t>(2 of 3)</a:t>
            </a:r>
          </a:p>
        </p:txBody>
      </p:sp>
      <p:sp>
        <p:nvSpPr>
          <p:cNvPr id="3" name="Content Placeholder 2">
            <a:extLst>
              <a:ext uri="{FF2B5EF4-FFF2-40B4-BE49-F238E27FC236}">
                <a16:creationId xmlns:a16="http://schemas.microsoft.com/office/drawing/2014/main" id="{7CE4A077-0725-4D5A-9C58-0F4D805705BC}"/>
              </a:ext>
            </a:extLst>
          </p:cNvPr>
          <p:cNvSpPr>
            <a:spLocks noGrp="1"/>
          </p:cNvSpPr>
          <p:nvPr>
            <p:ph sz="quarter" idx="13"/>
          </p:nvPr>
        </p:nvSpPr>
        <p:spPr>
          <a:xfrm>
            <a:off x="457200" y="1556326"/>
            <a:ext cx="8229600" cy="1123373"/>
          </a:xfrm>
        </p:spPr>
        <p:txBody>
          <a:bodyPr/>
          <a:lstStyle/>
          <a:p>
            <a:pPr marL="432" indent="0">
              <a:buNone/>
            </a:pPr>
            <a:r>
              <a:rPr lang="en-US" b="1" dirty="0"/>
              <a:t>Figure 4-40: </a:t>
            </a:r>
            <a:r>
              <a:rPr lang="en-US" dirty="0"/>
              <a:t>Different governments around the world limit user’s use and access to technology, or violate their personal rights with respect to electronic media. </a:t>
            </a:r>
          </a:p>
        </p:txBody>
      </p:sp>
      <p:pic>
        <p:nvPicPr>
          <p:cNvPr id="6" name="Picture 5">
            <a:extLst>
              <a:ext uri="{FF2B5EF4-FFF2-40B4-BE49-F238E27FC236}">
                <a16:creationId xmlns:a16="http://schemas.microsoft.com/office/drawing/2014/main" id="{B09E3F4E-AF5B-474B-931D-B3A590FC25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2175" y="2846741"/>
            <a:ext cx="5299650" cy="3471328"/>
          </a:xfrm>
          <a:prstGeom prst="rect">
            <a:avLst/>
          </a:prstGeom>
        </p:spPr>
      </p:pic>
      <p:sp>
        <p:nvSpPr>
          <p:cNvPr id="8" name="Rectangle 5"/>
          <p:cNvSpPr>
            <a:spLocks noChangeArrowheads="1"/>
          </p:cNvSpPr>
          <p:nvPr/>
        </p:nvSpPr>
        <p:spPr bwMode="auto">
          <a:xfrm>
            <a:off x="3104639" y="5458790"/>
            <a:ext cx="166928" cy="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100°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9" name="Rectangle 6"/>
          <p:cNvSpPr>
            <a:spLocks noChangeArrowheads="1"/>
          </p:cNvSpPr>
          <p:nvPr/>
        </p:nvSpPr>
        <p:spPr bwMode="auto">
          <a:xfrm>
            <a:off x="2012312" y="3692912"/>
            <a:ext cx="121858" cy="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40°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10" name="Rectangle 7"/>
          <p:cNvSpPr>
            <a:spLocks noChangeArrowheads="1"/>
          </p:cNvSpPr>
          <p:nvPr/>
        </p:nvSpPr>
        <p:spPr bwMode="auto">
          <a:xfrm>
            <a:off x="1975892" y="4051065"/>
            <a:ext cx="121858" cy="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20°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11" name="Rectangle 8"/>
          <p:cNvSpPr>
            <a:spLocks noChangeArrowheads="1"/>
          </p:cNvSpPr>
          <p:nvPr/>
        </p:nvSpPr>
        <p:spPr bwMode="auto">
          <a:xfrm>
            <a:off x="3857186" y="5458790"/>
            <a:ext cx="121858" cy="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40°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12" name="Rectangle 9"/>
          <p:cNvSpPr>
            <a:spLocks noChangeArrowheads="1"/>
          </p:cNvSpPr>
          <p:nvPr/>
        </p:nvSpPr>
        <p:spPr bwMode="auto">
          <a:xfrm>
            <a:off x="4872991" y="5458790"/>
            <a:ext cx="121858" cy="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40°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13" name="Rectangle 10"/>
          <p:cNvSpPr>
            <a:spLocks noChangeArrowheads="1"/>
          </p:cNvSpPr>
          <p:nvPr/>
        </p:nvSpPr>
        <p:spPr bwMode="auto">
          <a:xfrm>
            <a:off x="4105285" y="5458790"/>
            <a:ext cx="121858" cy="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20°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14" name="Rectangle 11"/>
          <p:cNvSpPr>
            <a:spLocks noChangeArrowheads="1"/>
          </p:cNvSpPr>
          <p:nvPr/>
        </p:nvSpPr>
        <p:spPr bwMode="auto">
          <a:xfrm>
            <a:off x="4609557" y="5458790"/>
            <a:ext cx="121858" cy="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20°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15" name="Rectangle 12"/>
          <p:cNvSpPr>
            <a:spLocks noChangeArrowheads="1"/>
          </p:cNvSpPr>
          <p:nvPr/>
        </p:nvSpPr>
        <p:spPr bwMode="auto">
          <a:xfrm>
            <a:off x="7053229" y="4409422"/>
            <a:ext cx="76787" cy="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16" name="Rectangle 13"/>
          <p:cNvSpPr>
            <a:spLocks noChangeArrowheads="1"/>
          </p:cNvSpPr>
          <p:nvPr/>
        </p:nvSpPr>
        <p:spPr bwMode="auto">
          <a:xfrm>
            <a:off x="1980944" y="4414587"/>
            <a:ext cx="76787" cy="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17" name="Rectangle 14"/>
          <p:cNvSpPr>
            <a:spLocks noChangeArrowheads="1"/>
          </p:cNvSpPr>
          <p:nvPr/>
        </p:nvSpPr>
        <p:spPr bwMode="auto">
          <a:xfrm>
            <a:off x="1972719" y="4765520"/>
            <a:ext cx="121858" cy="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20°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18" name="Rectangle 15"/>
          <p:cNvSpPr>
            <a:spLocks noChangeArrowheads="1"/>
          </p:cNvSpPr>
          <p:nvPr/>
        </p:nvSpPr>
        <p:spPr bwMode="auto">
          <a:xfrm>
            <a:off x="2018610" y="5127585"/>
            <a:ext cx="121858" cy="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40°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19" name="Rectangle 16"/>
          <p:cNvSpPr>
            <a:spLocks noChangeArrowheads="1"/>
          </p:cNvSpPr>
          <p:nvPr/>
        </p:nvSpPr>
        <p:spPr bwMode="auto">
          <a:xfrm>
            <a:off x="6782021" y="3337206"/>
            <a:ext cx="121858" cy="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60°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20" name="Rectangle 17"/>
          <p:cNvSpPr>
            <a:spLocks noChangeArrowheads="1"/>
          </p:cNvSpPr>
          <p:nvPr/>
        </p:nvSpPr>
        <p:spPr bwMode="auto">
          <a:xfrm>
            <a:off x="2258296" y="3334146"/>
            <a:ext cx="121858" cy="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60°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21" name="Rectangle 18"/>
          <p:cNvSpPr>
            <a:spLocks noChangeArrowheads="1"/>
          </p:cNvSpPr>
          <p:nvPr/>
        </p:nvSpPr>
        <p:spPr bwMode="auto">
          <a:xfrm>
            <a:off x="6321016" y="2981854"/>
            <a:ext cx="121858" cy="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80°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22" name="Rectangle 19"/>
          <p:cNvSpPr>
            <a:spLocks noChangeArrowheads="1"/>
          </p:cNvSpPr>
          <p:nvPr/>
        </p:nvSpPr>
        <p:spPr bwMode="auto">
          <a:xfrm>
            <a:off x="2782310" y="2974946"/>
            <a:ext cx="121858" cy="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80°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23" name="Rectangle 20"/>
          <p:cNvSpPr>
            <a:spLocks noChangeArrowheads="1"/>
          </p:cNvSpPr>
          <p:nvPr/>
        </p:nvSpPr>
        <p:spPr bwMode="auto">
          <a:xfrm>
            <a:off x="6986208" y="3695179"/>
            <a:ext cx="121858" cy="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40°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24" name="Rectangle 21"/>
          <p:cNvSpPr>
            <a:spLocks noChangeArrowheads="1"/>
          </p:cNvSpPr>
          <p:nvPr/>
        </p:nvSpPr>
        <p:spPr bwMode="auto">
          <a:xfrm>
            <a:off x="6940001" y="5129231"/>
            <a:ext cx="121858" cy="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40°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25" name="Rectangle 22"/>
          <p:cNvSpPr>
            <a:spLocks noChangeArrowheads="1"/>
          </p:cNvSpPr>
          <p:nvPr/>
        </p:nvSpPr>
        <p:spPr bwMode="auto">
          <a:xfrm>
            <a:off x="7027295" y="4055286"/>
            <a:ext cx="121858" cy="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20°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26" name="Rectangle 23"/>
          <p:cNvSpPr>
            <a:spLocks noChangeArrowheads="1"/>
          </p:cNvSpPr>
          <p:nvPr/>
        </p:nvSpPr>
        <p:spPr bwMode="auto">
          <a:xfrm>
            <a:off x="7023693" y="4769362"/>
            <a:ext cx="121858" cy="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20°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27" name="Rectangle 24"/>
          <p:cNvSpPr>
            <a:spLocks noChangeArrowheads="1"/>
          </p:cNvSpPr>
          <p:nvPr/>
        </p:nvSpPr>
        <p:spPr bwMode="auto">
          <a:xfrm>
            <a:off x="3602636" y="5458790"/>
            <a:ext cx="121858" cy="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60°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28" name="Rectangle 25"/>
          <p:cNvSpPr>
            <a:spLocks noChangeArrowheads="1"/>
          </p:cNvSpPr>
          <p:nvPr/>
        </p:nvSpPr>
        <p:spPr bwMode="auto">
          <a:xfrm>
            <a:off x="3376257" y="5458790"/>
            <a:ext cx="121858" cy="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80°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29" name="Rectangle 26"/>
          <p:cNvSpPr>
            <a:spLocks noChangeArrowheads="1"/>
          </p:cNvSpPr>
          <p:nvPr/>
        </p:nvSpPr>
        <p:spPr bwMode="auto">
          <a:xfrm>
            <a:off x="2851372" y="5458790"/>
            <a:ext cx="166928" cy="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120°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0" name="Rectangle 27"/>
          <p:cNvSpPr>
            <a:spLocks noChangeArrowheads="1"/>
          </p:cNvSpPr>
          <p:nvPr/>
        </p:nvSpPr>
        <p:spPr bwMode="auto">
          <a:xfrm>
            <a:off x="2609060" y="5458790"/>
            <a:ext cx="166928" cy="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140°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1" name="Rectangle 28"/>
          <p:cNvSpPr>
            <a:spLocks noChangeArrowheads="1"/>
          </p:cNvSpPr>
          <p:nvPr/>
        </p:nvSpPr>
        <p:spPr bwMode="auto">
          <a:xfrm>
            <a:off x="2343130" y="5458790"/>
            <a:ext cx="166928" cy="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160°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2" name="Rectangle 29"/>
          <p:cNvSpPr>
            <a:spLocks noChangeArrowheads="1"/>
          </p:cNvSpPr>
          <p:nvPr/>
        </p:nvSpPr>
        <p:spPr bwMode="auto">
          <a:xfrm>
            <a:off x="4397088" y="5458790"/>
            <a:ext cx="76787" cy="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3" name="Rectangle 30"/>
          <p:cNvSpPr>
            <a:spLocks noChangeArrowheads="1"/>
          </p:cNvSpPr>
          <p:nvPr/>
        </p:nvSpPr>
        <p:spPr bwMode="auto">
          <a:xfrm>
            <a:off x="5139496" y="5458790"/>
            <a:ext cx="121858" cy="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60°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4" name="Rectangle 31"/>
          <p:cNvSpPr>
            <a:spLocks noChangeArrowheads="1"/>
          </p:cNvSpPr>
          <p:nvPr/>
        </p:nvSpPr>
        <p:spPr bwMode="auto">
          <a:xfrm>
            <a:off x="5587394" y="5458790"/>
            <a:ext cx="166928" cy="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100°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5" name="Rectangle 32"/>
          <p:cNvSpPr>
            <a:spLocks noChangeArrowheads="1"/>
          </p:cNvSpPr>
          <p:nvPr/>
        </p:nvSpPr>
        <p:spPr bwMode="auto">
          <a:xfrm>
            <a:off x="5816898" y="5458790"/>
            <a:ext cx="166928" cy="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120°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6" name="Rectangle 33"/>
          <p:cNvSpPr>
            <a:spLocks noChangeArrowheads="1"/>
          </p:cNvSpPr>
          <p:nvPr/>
        </p:nvSpPr>
        <p:spPr bwMode="auto">
          <a:xfrm>
            <a:off x="5371532" y="5458790"/>
            <a:ext cx="121858" cy="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80°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7" name="Rectangle 34"/>
          <p:cNvSpPr>
            <a:spLocks noChangeArrowheads="1"/>
          </p:cNvSpPr>
          <p:nvPr/>
        </p:nvSpPr>
        <p:spPr bwMode="auto">
          <a:xfrm>
            <a:off x="6358064" y="5458790"/>
            <a:ext cx="166928" cy="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160°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8" name="Rectangle 35"/>
          <p:cNvSpPr>
            <a:spLocks noChangeArrowheads="1"/>
          </p:cNvSpPr>
          <p:nvPr/>
        </p:nvSpPr>
        <p:spPr bwMode="auto">
          <a:xfrm>
            <a:off x="6104446" y="5458790"/>
            <a:ext cx="166928" cy="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140°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9" name="Rectangle 36"/>
          <p:cNvSpPr>
            <a:spLocks noChangeArrowheads="1"/>
          </p:cNvSpPr>
          <p:nvPr/>
        </p:nvSpPr>
        <p:spPr bwMode="auto">
          <a:xfrm>
            <a:off x="6606137" y="5458790"/>
            <a:ext cx="166928" cy="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180°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40" name="Rectangle 37"/>
          <p:cNvSpPr>
            <a:spLocks noChangeArrowheads="1"/>
          </p:cNvSpPr>
          <p:nvPr/>
        </p:nvSpPr>
        <p:spPr bwMode="auto">
          <a:xfrm>
            <a:off x="6698638" y="4358576"/>
            <a:ext cx="320601"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dirty="0" smtClean="0">
                <a:ln>
                  <a:noFill/>
                </a:ln>
                <a:solidFill>
                  <a:srgbClr val="00AEEF"/>
                </a:solidFill>
                <a:effectLst>
                  <a:glow rad="50800">
                    <a:schemeClr val="bg1"/>
                  </a:glow>
                </a:effectLst>
                <a:latin typeface="+mj-lt"/>
              </a:rPr>
              <a:t>EQUATOR</a:t>
            </a:r>
            <a:endParaRPr kumimoji="0" lang="en-US" altLang="en-US" sz="500" b="1" i="0" u="none" strike="noStrike" cap="none" normalizeH="0" baseline="0" dirty="0" smtClean="0">
              <a:ln>
                <a:noFill/>
              </a:ln>
              <a:solidFill>
                <a:schemeClr val="tx1"/>
              </a:solidFill>
              <a:effectLst>
                <a:glow rad="50800">
                  <a:schemeClr val="bg1"/>
                </a:glow>
              </a:effectLst>
              <a:latin typeface="+mj-lt"/>
            </a:endParaRPr>
          </a:p>
        </p:txBody>
      </p:sp>
      <p:sp>
        <p:nvSpPr>
          <p:cNvPr id="41" name="Rectangle 42"/>
          <p:cNvSpPr>
            <a:spLocks noChangeArrowheads="1"/>
          </p:cNvSpPr>
          <p:nvPr/>
        </p:nvSpPr>
        <p:spPr bwMode="auto">
          <a:xfrm>
            <a:off x="5286872" y="4899928"/>
            <a:ext cx="68191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spc="-30" normalizeH="0" dirty="0" smtClean="0">
                <a:ln>
                  <a:noFill/>
                </a:ln>
                <a:solidFill>
                  <a:srgbClr val="00AEEF"/>
                </a:solidFill>
                <a:effectLst>
                  <a:glow rad="50800">
                    <a:schemeClr val="bg1"/>
                  </a:glow>
                </a:effectLst>
                <a:latin typeface="+mj-lt"/>
              </a:rPr>
              <a:t>TROPIC OF CAPRICORN</a:t>
            </a:r>
            <a:endParaRPr kumimoji="0" lang="en-US" altLang="en-US" sz="500" b="1" i="0" u="none" strike="noStrike" cap="none" spc="-30" normalizeH="0" dirty="0" smtClean="0">
              <a:ln>
                <a:noFill/>
              </a:ln>
              <a:solidFill>
                <a:schemeClr val="tx1"/>
              </a:solidFill>
              <a:effectLst>
                <a:glow rad="50800">
                  <a:schemeClr val="bg1"/>
                </a:glow>
              </a:effectLst>
              <a:latin typeface="+mj-lt"/>
            </a:endParaRPr>
          </a:p>
        </p:txBody>
      </p:sp>
      <p:sp>
        <p:nvSpPr>
          <p:cNvPr id="42" name="Rectangle 45"/>
          <p:cNvSpPr>
            <a:spLocks noChangeArrowheads="1"/>
          </p:cNvSpPr>
          <p:nvPr/>
        </p:nvSpPr>
        <p:spPr bwMode="auto">
          <a:xfrm>
            <a:off x="6340862" y="3943251"/>
            <a:ext cx="57964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spc="-30" normalizeH="0" dirty="0" smtClean="0">
                <a:ln>
                  <a:noFill/>
                </a:ln>
                <a:solidFill>
                  <a:srgbClr val="00AEEF"/>
                </a:solidFill>
                <a:effectLst>
                  <a:glow rad="50800">
                    <a:schemeClr val="bg1"/>
                  </a:glow>
                </a:effectLst>
                <a:latin typeface="+mj-lt"/>
              </a:rPr>
              <a:t>TROPIC OF CANCER</a:t>
            </a:r>
            <a:endParaRPr kumimoji="0" lang="en-US" altLang="en-US" sz="500" b="1" i="0" u="none" strike="noStrike" cap="none" spc="-30" normalizeH="0" dirty="0" smtClean="0">
              <a:ln>
                <a:noFill/>
              </a:ln>
              <a:solidFill>
                <a:schemeClr val="tx1"/>
              </a:solidFill>
              <a:effectLst>
                <a:glow rad="50800">
                  <a:schemeClr val="bg1"/>
                </a:glow>
              </a:effectLst>
              <a:latin typeface="+mj-lt"/>
            </a:endParaRPr>
          </a:p>
        </p:txBody>
      </p:sp>
      <p:sp>
        <p:nvSpPr>
          <p:cNvPr id="43" name="Rectangle 46"/>
          <p:cNvSpPr>
            <a:spLocks noChangeArrowheads="1"/>
          </p:cNvSpPr>
          <p:nvPr/>
        </p:nvSpPr>
        <p:spPr bwMode="auto">
          <a:xfrm>
            <a:off x="4426605" y="2875971"/>
            <a:ext cx="76787" cy="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44" name="Rectangle 47"/>
          <p:cNvSpPr>
            <a:spLocks noChangeArrowheads="1"/>
          </p:cNvSpPr>
          <p:nvPr/>
        </p:nvSpPr>
        <p:spPr bwMode="auto">
          <a:xfrm>
            <a:off x="4224457" y="2875971"/>
            <a:ext cx="121858" cy="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20°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45" name="Rectangle 48"/>
          <p:cNvSpPr>
            <a:spLocks noChangeArrowheads="1"/>
          </p:cNvSpPr>
          <p:nvPr/>
        </p:nvSpPr>
        <p:spPr bwMode="auto">
          <a:xfrm>
            <a:off x="4568434" y="2875971"/>
            <a:ext cx="121858" cy="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20°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46" name="Rectangle 49"/>
          <p:cNvSpPr>
            <a:spLocks noChangeArrowheads="1"/>
          </p:cNvSpPr>
          <p:nvPr/>
        </p:nvSpPr>
        <p:spPr bwMode="auto">
          <a:xfrm>
            <a:off x="4058567" y="2875971"/>
            <a:ext cx="121858" cy="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40°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47" name="Rectangle 50"/>
          <p:cNvSpPr>
            <a:spLocks noChangeArrowheads="1"/>
          </p:cNvSpPr>
          <p:nvPr/>
        </p:nvSpPr>
        <p:spPr bwMode="auto">
          <a:xfrm>
            <a:off x="4736856" y="2875971"/>
            <a:ext cx="121858" cy="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40°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48" name="Rectangle 51"/>
          <p:cNvSpPr>
            <a:spLocks noChangeArrowheads="1"/>
          </p:cNvSpPr>
          <p:nvPr/>
        </p:nvSpPr>
        <p:spPr bwMode="auto">
          <a:xfrm>
            <a:off x="3894979" y="2875971"/>
            <a:ext cx="121858" cy="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60°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49" name="Rectangle 52"/>
          <p:cNvSpPr>
            <a:spLocks noChangeArrowheads="1"/>
          </p:cNvSpPr>
          <p:nvPr/>
        </p:nvSpPr>
        <p:spPr bwMode="auto">
          <a:xfrm>
            <a:off x="3735085" y="2875971"/>
            <a:ext cx="121858" cy="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80°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50" name="Rectangle 53"/>
          <p:cNvSpPr>
            <a:spLocks noChangeArrowheads="1"/>
          </p:cNvSpPr>
          <p:nvPr/>
        </p:nvSpPr>
        <p:spPr bwMode="auto">
          <a:xfrm>
            <a:off x="5089593" y="2875971"/>
            <a:ext cx="121858" cy="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80°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51" name="Rectangle 54"/>
          <p:cNvSpPr>
            <a:spLocks noChangeArrowheads="1"/>
          </p:cNvSpPr>
          <p:nvPr/>
        </p:nvSpPr>
        <p:spPr bwMode="auto">
          <a:xfrm>
            <a:off x="3528673" y="2875971"/>
            <a:ext cx="166928" cy="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100°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52" name="Rectangle 55"/>
          <p:cNvSpPr>
            <a:spLocks noChangeArrowheads="1"/>
          </p:cNvSpPr>
          <p:nvPr/>
        </p:nvSpPr>
        <p:spPr bwMode="auto">
          <a:xfrm>
            <a:off x="5239021" y="2875971"/>
            <a:ext cx="166928" cy="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100°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53" name="Rectangle 56"/>
          <p:cNvSpPr>
            <a:spLocks noChangeArrowheads="1"/>
          </p:cNvSpPr>
          <p:nvPr/>
        </p:nvSpPr>
        <p:spPr bwMode="auto">
          <a:xfrm>
            <a:off x="3358985" y="2875971"/>
            <a:ext cx="166928" cy="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120°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54" name="Rectangle 57"/>
          <p:cNvSpPr>
            <a:spLocks noChangeArrowheads="1"/>
          </p:cNvSpPr>
          <p:nvPr/>
        </p:nvSpPr>
        <p:spPr bwMode="auto">
          <a:xfrm>
            <a:off x="5427702" y="2875971"/>
            <a:ext cx="166928" cy="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120°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55" name="Rectangle 58"/>
          <p:cNvSpPr>
            <a:spLocks noChangeArrowheads="1"/>
          </p:cNvSpPr>
          <p:nvPr/>
        </p:nvSpPr>
        <p:spPr bwMode="auto">
          <a:xfrm>
            <a:off x="3191028" y="2875971"/>
            <a:ext cx="166928" cy="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140°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56" name="Rectangle 59"/>
          <p:cNvSpPr>
            <a:spLocks noChangeArrowheads="1"/>
          </p:cNvSpPr>
          <p:nvPr/>
        </p:nvSpPr>
        <p:spPr bwMode="auto">
          <a:xfrm>
            <a:off x="3022038" y="2875971"/>
            <a:ext cx="166928" cy="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160°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57" name="Rectangle 60"/>
          <p:cNvSpPr>
            <a:spLocks noChangeArrowheads="1"/>
          </p:cNvSpPr>
          <p:nvPr/>
        </p:nvSpPr>
        <p:spPr bwMode="auto">
          <a:xfrm>
            <a:off x="5596126" y="2875971"/>
            <a:ext cx="166928" cy="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140°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58" name="Rectangle 61"/>
          <p:cNvSpPr>
            <a:spLocks noChangeArrowheads="1"/>
          </p:cNvSpPr>
          <p:nvPr/>
        </p:nvSpPr>
        <p:spPr bwMode="auto">
          <a:xfrm>
            <a:off x="5753616" y="2874706"/>
            <a:ext cx="166928" cy="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160°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59" name="Rectangle 62"/>
          <p:cNvSpPr>
            <a:spLocks noChangeArrowheads="1"/>
          </p:cNvSpPr>
          <p:nvPr/>
        </p:nvSpPr>
        <p:spPr bwMode="auto">
          <a:xfrm>
            <a:off x="4903404" y="2874706"/>
            <a:ext cx="121858" cy="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60°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60" name="Rectangle 63"/>
          <p:cNvSpPr>
            <a:spLocks noChangeArrowheads="1"/>
          </p:cNvSpPr>
          <p:nvPr/>
        </p:nvSpPr>
        <p:spPr bwMode="auto">
          <a:xfrm>
            <a:off x="5946097" y="2874706"/>
            <a:ext cx="166928" cy="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180°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61" name="Rectangle 64"/>
          <p:cNvSpPr>
            <a:spLocks noChangeArrowheads="1"/>
          </p:cNvSpPr>
          <p:nvPr/>
        </p:nvSpPr>
        <p:spPr bwMode="auto">
          <a:xfrm>
            <a:off x="3639300" y="3756564"/>
            <a:ext cx="51135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rad="50800">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rad="50800">
                    <a:schemeClr val="bg1"/>
                  </a:glow>
                </a:effectLst>
                <a:latin typeface="+mj-lt"/>
              </a:rPr>
              <a:t>OCEAN</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62" name="Rectangle 66"/>
          <p:cNvSpPr>
            <a:spLocks noChangeArrowheads="1"/>
          </p:cNvSpPr>
          <p:nvPr/>
        </p:nvSpPr>
        <p:spPr bwMode="auto">
          <a:xfrm>
            <a:off x="4254296" y="3066986"/>
            <a:ext cx="305479" cy="19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44C8F5"/>
                </a:solidFill>
                <a:effectLst>
                  <a:glow rad="50800">
                    <a:schemeClr val="bg1"/>
                  </a:glow>
                </a:effectLst>
                <a:latin typeface="+mj-lt"/>
              </a:rPr>
              <a:t>ARCTIC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44C8F5"/>
                </a:solidFill>
                <a:effectLst>
                  <a:glow rad="50800">
                    <a:schemeClr val="bg1"/>
                  </a:glow>
                </a:effectLst>
                <a:latin typeface="+mj-lt"/>
              </a:rPr>
              <a:t>OCEAN</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63" name="Rectangle 68"/>
          <p:cNvSpPr>
            <a:spLocks noChangeArrowheads="1"/>
          </p:cNvSpPr>
          <p:nvPr/>
        </p:nvSpPr>
        <p:spPr bwMode="auto">
          <a:xfrm>
            <a:off x="3944561" y="4536575"/>
            <a:ext cx="51135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rad="50800">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rad="50800">
                    <a:schemeClr val="bg1"/>
                  </a:glow>
                </a:effectLst>
                <a:latin typeface="+mj-lt"/>
              </a:rPr>
              <a:t>OCEAN</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64" name="Rectangle 70"/>
          <p:cNvSpPr>
            <a:spLocks noChangeArrowheads="1"/>
          </p:cNvSpPr>
          <p:nvPr/>
        </p:nvSpPr>
        <p:spPr bwMode="auto">
          <a:xfrm>
            <a:off x="5390775" y="4503294"/>
            <a:ext cx="37029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rad="50800">
                    <a:schemeClr val="bg1"/>
                  </a:glow>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rad="50800">
                    <a:schemeClr val="bg1"/>
                  </a:glow>
                </a:effectLst>
                <a:latin typeface="+mj-lt"/>
              </a:rPr>
              <a:t>OCEAN</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65" name="Rectangle 72"/>
          <p:cNvSpPr>
            <a:spLocks noChangeArrowheads="1"/>
          </p:cNvSpPr>
          <p:nvPr/>
        </p:nvSpPr>
        <p:spPr bwMode="auto">
          <a:xfrm>
            <a:off x="2216667" y="4518177"/>
            <a:ext cx="41036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rad="50800">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rad="50800">
                    <a:schemeClr val="bg1"/>
                  </a:glow>
                </a:effectLst>
                <a:latin typeface="+mj-lt"/>
              </a:rPr>
              <a:t>OCEAN</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66" name="Rectangle 74"/>
          <p:cNvSpPr>
            <a:spLocks noChangeArrowheads="1"/>
          </p:cNvSpPr>
          <p:nvPr/>
        </p:nvSpPr>
        <p:spPr bwMode="auto">
          <a:xfrm>
            <a:off x="6535370" y="4093720"/>
            <a:ext cx="41036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rad="50800">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rad="50800">
                    <a:schemeClr val="bg1"/>
                  </a:glow>
                </a:effectLst>
                <a:latin typeface="+mj-lt"/>
              </a:rPr>
              <a:t>OCEAN</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67" name="Rectangle 76"/>
          <p:cNvSpPr>
            <a:spLocks noChangeArrowheads="1"/>
          </p:cNvSpPr>
          <p:nvPr/>
        </p:nvSpPr>
        <p:spPr bwMode="auto">
          <a:xfrm>
            <a:off x="5081859" y="5206863"/>
            <a:ext cx="36724" cy="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68" name="Rectangle 77"/>
          <p:cNvSpPr>
            <a:spLocks noChangeArrowheads="1"/>
          </p:cNvSpPr>
          <p:nvPr/>
        </p:nvSpPr>
        <p:spPr bwMode="auto">
          <a:xfrm>
            <a:off x="5331795" y="5206863"/>
            <a:ext cx="165259" cy="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1,500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69" name="Rectangle 78"/>
          <p:cNvSpPr>
            <a:spLocks noChangeArrowheads="1"/>
          </p:cNvSpPr>
          <p:nvPr/>
        </p:nvSpPr>
        <p:spPr bwMode="auto">
          <a:xfrm>
            <a:off x="5081859" y="5331038"/>
            <a:ext cx="36724" cy="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70" name="Rectangle 79"/>
          <p:cNvSpPr>
            <a:spLocks noChangeArrowheads="1"/>
          </p:cNvSpPr>
          <p:nvPr/>
        </p:nvSpPr>
        <p:spPr bwMode="auto">
          <a:xfrm>
            <a:off x="5214021" y="5331038"/>
            <a:ext cx="165259" cy="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1,500</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71" name="Rectangle 80"/>
          <p:cNvSpPr>
            <a:spLocks noChangeArrowheads="1"/>
          </p:cNvSpPr>
          <p:nvPr/>
        </p:nvSpPr>
        <p:spPr bwMode="auto">
          <a:xfrm>
            <a:off x="5645355" y="5206863"/>
            <a:ext cx="348880" cy="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3,000 Miles</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72" name="Rectangle 81"/>
          <p:cNvSpPr>
            <a:spLocks noChangeArrowheads="1"/>
          </p:cNvSpPr>
          <p:nvPr/>
        </p:nvSpPr>
        <p:spPr bwMode="auto">
          <a:xfrm>
            <a:off x="5419333" y="5329771"/>
            <a:ext cx="527492" cy="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a:schemeClr val="bg1"/>
                  </a:glow>
                </a:effectLst>
                <a:latin typeface="+mj-lt"/>
              </a:rPr>
              <a:t>3,000 Kilometers</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73" name="Rectangle 80"/>
          <p:cNvSpPr>
            <a:spLocks noChangeArrowheads="1"/>
          </p:cNvSpPr>
          <p:nvPr/>
        </p:nvSpPr>
        <p:spPr bwMode="auto">
          <a:xfrm>
            <a:off x="2870974" y="5607279"/>
            <a:ext cx="94737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000000"/>
                </a:solidFill>
                <a:effectLst>
                  <a:glow>
                    <a:schemeClr val="bg1"/>
                  </a:glow>
                </a:effectLst>
                <a:latin typeface="Arial Black" panose="020B0A04020102020204" pitchFamily="34" charset="0"/>
              </a:rPr>
              <a:t>Internet freedom</a:t>
            </a:r>
            <a:endParaRPr kumimoji="0" lang="en-US" altLang="en-US" sz="2400" b="1" i="0" u="none" strike="noStrike" cap="none" normalizeH="0" baseline="0" dirty="0" smtClean="0">
              <a:ln>
                <a:noFill/>
              </a:ln>
              <a:solidFill>
                <a:schemeClr val="tx1"/>
              </a:solidFill>
              <a:effectLst>
                <a:glow>
                  <a:schemeClr val="bg1"/>
                </a:glow>
              </a:effectLst>
              <a:latin typeface="Arial Black" panose="020B0A04020102020204" pitchFamily="34" charset="0"/>
            </a:endParaRPr>
          </a:p>
        </p:txBody>
      </p:sp>
      <p:sp>
        <p:nvSpPr>
          <p:cNvPr id="77" name="Rectangle 80"/>
          <p:cNvSpPr>
            <a:spLocks noChangeArrowheads="1"/>
          </p:cNvSpPr>
          <p:nvPr/>
        </p:nvSpPr>
        <p:spPr bwMode="auto">
          <a:xfrm>
            <a:off x="3092555" y="5753956"/>
            <a:ext cx="16511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a:schemeClr val="bg1"/>
                  </a:glow>
                </a:effectLst>
                <a:latin typeface="+mj-lt"/>
              </a:rPr>
              <a:t>free</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78" name="Rectangle 80"/>
          <p:cNvSpPr>
            <a:spLocks noChangeArrowheads="1"/>
          </p:cNvSpPr>
          <p:nvPr/>
        </p:nvSpPr>
        <p:spPr bwMode="auto">
          <a:xfrm>
            <a:off x="3092555" y="5906704"/>
            <a:ext cx="43601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a:schemeClr val="bg1"/>
                  </a:glow>
                </a:effectLst>
                <a:latin typeface="+mj-lt"/>
              </a:rPr>
              <a:t>partly free</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80" name="Rectangle 80"/>
          <p:cNvSpPr>
            <a:spLocks noChangeArrowheads="1"/>
          </p:cNvSpPr>
          <p:nvPr/>
        </p:nvSpPr>
        <p:spPr bwMode="auto">
          <a:xfrm>
            <a:off x="3092555" y="6048785"/>
            <a:ext cx="33021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a:schemeClr val="bg1"/>
                  </a:glow>
                </a:effectLst>
                <a:latin typeface="+mj-lt"/>
              </a:rPr>
              <a:t>not free</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
        <p:nvSpPr>
          <p:cNvPr id="81" name="Rectangle 80"/>
          <p:cNvSpPr>
            <a:spLocks noChangeArrowheads="1"/>
          </p:cNvSpPr>
          <p:nvPr/>
        </p:nvSpPr>
        <p:spPr bwMode="auto">
          <a:xfrm>
            <a:off x="3092555" y="6207230"/>
            <a:ext cx="33021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a:solidFill>
                  <a:srgbClr val="000000"/>
                </a:solidFill>
                <a:effectLst>
                  <a:glow>
                    <a:schemeClr val="bg1"/>
                  </a:glow>
                </a:effectLst>
                <a:latin typeface="+mj-lt"/>
              </a:rPr>
              <a:t>no data</a:t>
            </a:r>
            <a:endParaRPr kumimoji="0" lang="en-US" altLang="en-US" sz="2000" b="1" i="0" u="none" strike="noStrike" cap="none" normalizeH="0" baseline="0" dirty="0" smtClean="0">
              <a:ln>
                <a:noFill/>
              </a:ln>
              <a:solidFill>
                <a:schemeClr val="tx1"/>
              </a:solidFill>
              <a:effectLst>
                <a:glow>
                  <a:schemeClr val="bg1"/>
                </a:glow>
              </a:effectLst>
              <a:latin typeface="+mj-lt"/>
            </a:endParaRPr>
          </a:p>
        </p:txBody>
      </p:sp>
    </p:spTree>
    <p:extLst>
      <p:ext uri="{BB962C8B-B14F-4D97-AF65-F5344CB8AC3E}">
        <p14:creationId xmlns:p14="http://schemas.microsoft.com/office/powerpoint/2010/main" val="2795957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D89C5-85FC-4AF0-84B7-B584FDA5EA06}"/>
              </a:ext>
            </a:extLst>
          </p:cNvPr>
          <p:cNvSpPr>
            <a:spLocks noGrp="1"/>
          </p:cNvSpPr>
          <p:nvPr>
            <p:ph type="title"/>
          </p:nvPr>
        </p:nvSpPr>
        <p:spPr/>
        <p:txBody>
          <a:bodyPr/>
          <a:lstStyle/>
          <a:p>
            <a:r>
              <a:rPr lang="en-US" altLang="en-US" sz="3400" dirty="0"/>
              <a:t>4.1.1 Culture, Social Media </a:t>
            </a:r>
            <a:r>
              <a:rPr lang="en-US" altLang="en-US" sz="3400" dirty="0" smtClean="0"/>
              <a:t>and </a:t>
            </a:r>
            <a:r>
              <a:rPr lang="en-US" altLang="en-US" sz="3400" dirty="0"/>
              <a:t>Geography </a:t>
            </a:r>
            <a:r>
              <a:rPr lang="en-US" altLang="en-US" sz="2000" b="0" dirty="0"/>
              <a:t>(2 of 2)</a:t>
            </a:r>
            <a:endParaRPr lang="en-US" sz="2000" b="0" dirty="0"/>
          </a:p>
        </p:txBody>
      </p:sp>
      <p:sp>
        <p:nvSpPr>
          <p:cNvPr id="3" name="Content Placeholder 2">
            <a:extLst>
              <a:ext uri="{FF2B5EF4-FFF2-40B4-BE49-F238E27FC236}">
                <a16:creationId xmlns:a16="http://schemas.microsoft.com/office/drawing/2014/main" id="{45C0C494-69B3-4C75-9797-5D5ABFFB2E3D}"/>
              </a:ext>
            </a:extLst>
          </p:cNvPr>
          <p:cNvSpPr>
            <a:spLocks noGrp="1"/>
          </p:cNvSpPr>
          <p:nvPr>
            <p:ph sz="quarter" idx="13"/>
          </p:nvPr>
        </p:nvSpPr>
        <p:spPr>
          <a:xfrm>
            <a:off x="457200" y="1556326"/>
            <a:ext cx="8229600" cy="1110673"/>
          </a:xfrm>
        </p:spPr>
        <p:txBody>
          <a:bodyPr/>
          <a:lstStyle/>
          <a:p>
            <a:pPr marL="432" indent="0">
              <a:buNone/>
            </a:pPr>
            <a:r>
              <a:rPr lang="en-US" b="1" dirty="0">
                <a:solidFill>
                  <a:schemeClr val="tx1"/>
                </a:solidFill>
              </a:rPr>
              <a:t>Figure 4-1: </a:t>
            </a:r>
            <a:r>
              <a:rPr lang="en-US" dirty="0">
                <a:solidFill>
                  <a:schemeClr val="tx1"/>
                </a:solidFill>
              </a:rPr>
              <a:t>The distribution of wine production is influenced in part by the physical environment and in part by social customs.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777" y="2948696"/>
            <a:ext cx="7046447" cy="3207037"/>
          </a:xfrm>
          <a:prstGeom prst="rect">
            <a:avLst/>
          </a:prstGeom>
        </p:spPr>
      </p:pic>
      <p:sp>
        <p:nvSpPr>
          <p:cNvPr id="83" name="Rectangle 278"/>
          <p:cNvSpPr>
            <a:spLocks noChangeArrowheads="1"/>
          </p:cNvSpPr>
          <p:nvPr/>
        </p:nvSpPr>
        <p:spPr bwMode="auto">
          <a:xfrm>
            <a:off x="1042987" y="5402263"/>
            <a:ext cx="125034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Black" panose="020B0A04020102020204" pitchFamily="34" charset="0"/>
              </a:rPr>
              <a:t>Wine production (metric tons)</a:t>
            </a:r>
            <a:endParaRPr kumimoji="0" lang="en-US" altLang="en-US" sz="600" b="1" i="0" u="none" strike="noStrike" cap="none" normalizeH="0" baseline="0" dirty="0" smtClean="0">
              <a:ln>
                <a:noFill/>
              </a:ln>
              <a:solidFill>
                <a:schemeClr val="tx1"/>
              </a:solidFill>
              <a:effectLst/>
              <a:latin typeface="Arial Black" panose="020B0A04020102020204" pitchFamily="34" charset="0"/>
            </a:endParaRPr>
          </a:p>
        </p:txBody>
      </p:sp>
      <p:sp>
        <p:nvSpPr>
          <p:cNvPr id="84" name="Rectangle 279"/>
          <p:cNvSpPr>
            <a:spLocks noChangeArrowheads="1"/>
          </p:cNvSpPr>
          <p:nvPr/>
        </p:nvSpPr>
        <p:spPr bwMode="auto">
          <a:xfrm>
            <a:off x="1239837" y="5529263"/>
            <a:ext cx="83516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1 million and above</a:t>
            </a:r>
            <a:endParaRPr kumimoji="0" lang="en-US" altLang="en-US" sz="1600" b="1" i="0" u="none" strike="noStrike" cap="none" normalizeH="0" baseline="0" dirty="0" smtClean="0">
              <a:ln>
                <a:noFill/>
              </a:ln>
              <a:solidFill>
                <a:schemeClr val="tx1"/>
              </a:solidFill>
              <a:effectLst/>
              <a:latin typeface="+mj-lt"/>
            </a:endParaRPr>
          </a:p>
        </p:txBody>
      </p:sp>
      <p:sp>
        <p:nvSpPr>
          <p:cNvPr id="85" name="Rectangle 280"/>
          <p:cNvSpPr>
            <a:spLocks noChangeArrowheads="1"/>
          </p:cNvSpPr>
          <p:nvPr/>
        </p:nvSpPr>
        <p:spPr bwMode="auto">
          <a:xfrm>
            <a:off x="1239837" y="5670550"/>
            <a:ext cx="69730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100,000–999,000</a:t>
            </a:r>
            <a:endParaRPr kumimoji="0" lang="en-US" altLang="en-US" sz="1600" b="1" i="0" u="none" strike="noStrike" cap="none" normalizeH="0" baseline="0" dirty="0" smtClean="0">
              <a:ln>
                <a:noFill/>
              </a:ln>
              <a:solidFill>
                <a:schemeClr val="tx1"/>
              </a:solidFill>
              <a:effectLst/>
              <a:latin typeface="+mj-lt"/>
            </a:endParaRPr>
          </a:p>
        </p:txBody>
      </p:sp>
      <p:sp>
        <p:nvSpPr>
          <p:cNvPr id="88" name="Rectangle 283"/>
          <p:cNvSpPr>
            <a:spLocks noChangeArrowheads="1"/>
          </p:cNvSpPr>
          <p:nvPr/>
        </p:nvSpPr>
        <p:spPr bwMode="auto">
          <a:xfrm>
            <a:off x="1239837" y="5815013"/>
            <a:ext cx="59792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10,000–99,999</a:t>
            </a:r>
            <a:endParaRPr kumimoji="0" lang="en-US" altLang="en-US" sz="1600" b="1" i="0" u="none" strike="noStrike" cap="none" normalizeH="0" baseline="0" smtClean="0">
              <a:ln>
                <a:noFill/>
              </a:ln>
              <a:solidFill>
                <a:schemeClr val="tx1"/>
              </a:solidFill>
              <a:effectLst/>
              <a:latin typeface="+mj-lt"/>
            </a:endParaRPr>
          </a:p>
        </p:txBody>
      </p:sp>
      <p:sp>
        <p:nvSpPr>
          <p:cNvPr id="91" name="Rectangle 286"/>
          <p:cNvSpPr>
            <a:spLocks noChangeArrowheads="1"/>
          </p:cNvSpPr>
          <p:nvPr/>
        </p:nvSpPr>
        <p:spPr bwMode="auto">
          <a:xfrm>
            <a:off x="1239837" y="5956300"/>
            <a:ext cx="55463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below 10,000</a:t>
            </a:r>
            <a:endParaRPr kumimoji="0" lang="en-US" altLang="en-US" sz="1600" b="1" i="0" u="none" strike="noStrike" cap="none" normalizeH="0" baseline="0" smtClean="0">
              <a:ln>
                <a:noFill/>
              </a:ln>
              <a:solidFill>
                <a:schemeClr val="tx1"/>
              </a:solidFill>
              <a:effectLst/>
              <a:latin typeface="+mj-lt"/>
            </a:endParaRPr>
          </a:p>
        </p:txBody>
      </p:sp>
      <p:sp>
        <p:nvSpPr>
          <p:cNvPr id="77" name="Rectangle 272"/>
          <p:cNvSpPr>
            <a:spLocks noChangeArrowheads="1"/>
          </p:cNvSpPr>
          <p:nvPr/>
        </p:nvSpPr>
        <p:spPr bwMode="auto">
          <a:xfrm>
            <a:off x="5856287" y="581183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78" name="Rectangle 273"/>
          <p:cNvSpPr>
            <a:spLocks noChangeArrowheads="1"/>
          </p:cNvSpPr>
          <p:nvPr/>
        </p:nvSpPr>
        <p:spPr bwMode="auto">
          <a:xfrm>
            <a:off x="6173787" y="5811838"/>
            <a:ext cx="15869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1,500</a:t>
            </a:r>
            <a:endParaRPr kumimoji="0" lang="en-US" altLang="en-US" sz="1600" b="1" i="0" u="none" strike="noStrike" cap="none" normalizeH="0" baseline="0" smtClean="0">
              <a:ln>
                <a:noFill/>
              </a:ln>
              <a:solidFill>
                <a:schemeClr val="tx1"/>
              </a:solidFill>
              <a:effectLst/>
              <a:latin typeface="+mj-lt"/>
            </a:endParaRPr>
          </a:p>
        </p:txBody>
      </p:sp>
      <p:sp>
        <p:nvSpPr>
          <p:cNvPr id="79" name="Rectangle 274"/>
          <p:cNvSpPr>
            <a:spLocks noChangeArrowheads="1"/>
          </p:cNvSpPr>
          <p:nvPr/>
        </p:nvSpPr>
        <p:spPr bwMode="auto">
          <a:xfrm>
            <a:off x="5856287" y="593248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80" name="Rectangle 275"/>
          <p:cNvSpPr>
            <a:spLocks noChangeArrowheads="1"/>
          </p:cNvSpPr>
          <p:nvPr/>
        </p:nvSpPr>
        <p:spPr bwMode="auto">
          <a:xfrm>
            <a:off x="6032500" y="5932488"/>
            <a:ext cx="15869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1,500</a:t>
            </a:r>
            <a:endParaRPr kumimoji="0" lang="en-US" altLang="en-US" sz="1600" b="1" i="0" u="none" strike="noStrike" cap="none" normalizeH="0" baseline="0" smtClean="0">
              <a:ln>
                <a:noFill/>
              </a:ln>
              <a:solidFill>
                <a:schemeClr val="tx1"/>
              </a:solidFill>
              <a:effectLst/>
              <a:latin typeface="+mj-lt"/>
            </a:endParaRPr>
          </a:p>
        </p:txBody>
      </p:sp>
      <p:sp>
        <p:nvSpPr>
          <p:cNvPr id="81" name="Rectangle 276"/>
          <p:cNvSpPr>
            <a:spLocks noChangeArrowheads="1"/>
          </p:cNvSpPr>
          <p:nvPr/>
        </p:nvSpPr>
        <p:spPr bwMode="auto">
          <a:xfrm>
            <a:off x="6546850" y="5811838"/>
            <a:ext cx="33502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3,000 Miles</a:t>
            </a:r>
            <a:endParaRPr kumimoji="0" lang="en-US" altLang="en-US" sz="1600" b="1" i="0" u="none" strike="noStrike" cap="none" normalizeH="0" baseline="0" smtClean="0">
              <a:ln>
                <a:noFill/>
              </a:ln>
              <a:solidFill>
                <a:schemeClr val="tx1"/>
              </a:solidFill>
              <a:effectLst/>
              <a:latin typeface="+mj-lt"/>
            </a:endParaRPr>
          </a:p>
        </p:txBody>
      </p:sp>
      <p:sp>
        <p:nvSpPr>
          <p:cNvPr id="82" name="Rectangle 277"/>
          <p:cNvSpPr>
            <a:spLocks noChangeArrowheads="1"/>
          </p:cNvSpPr>
          <p:nvPr/>
        </p:nvSpPr>
        <p:spPr bwMode="auto">
          <a:xfrm>
            <a:off x="6273800" y="5932488"/>
            <a:ext cx="506549"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3,000 Kilometers</a:t>
            </a:r>
            <a:endParaRPr kumimoji="0" lang="en-US" altLang="en-US" sz="1600" b="1" i="0" u="none" strike="noStrike" cap="none" normalizeH="0" baseline="0" smtClean="0">
              <a:ln>
                <a:noFill/>
              </a:ln>
              <a:solidFill>
                <a:schemeClr val="tx1"/>
              </a:solidFill>
              <a:effectLst/>
              <a:latin typeface="+mj-lt"/>
            </a:endParaRPr>
          </a:p>
        </p:txBody>
      </p:sp>
      <p:sp>
        <p:nvSpPr>
          <p:cNvPr id="296" name="Rectangle 6"/>
          <p:cNvSpPr>
            <a:spLocks noChangeArrowheads="1"/>
          </p:cNvSpPr>
          <p:nvPr/>
        </p:nvSpPr>
        <p:spPr bwMode="auto">
          <a:xfrm>
            <a:off x="2437151" y="3981494"/>
            <a:ext cx="142362" cy="1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40°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297" name="Rectangle 7"/>
          <p:cNvSpPr>
            <a:spLocks noChangeArrowheads="1"/>
          </p:cNvSpPr>
          <p:nvPr/>
        </p:nvSpPr>
        <p:spPr bwMode="auto">
          <a:xfrm>
            <a:off x="2428742" y="4403447"/>
            <a:ext cx="142362" cy="1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20°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302" name="Rectangle 12"/>
          <p:cNvSpPr>
            <a:spLocks noChangeArrowheads="1"/>
          </p:cNvSpPr>
          <p:nvPr/>
        </p:nvSpPr>
        <p:spPr bwMode="auto">
          <a:xfrm>
            <a:off x="8073332" y="4827647"/>
            <a:ext cx="89707" cy="1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303" name="Rectangle 13"/>
          <p:cNvSpPr>
            <a:spLocks noChangeArrowheads="1"/>
          </p:cNvSpPr>
          <p:nvPr/>
        </p:nvSpPr>
        <p:spPr bwMode="auto">
          <a:xfrm>
            <a:off x="2477510" y="4828134"/>
            <a:ext cx="89707" cy="1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304" name="Rectangle 14"/>
          <p:cNvSpPr>
            <a:spLocks noChangeArrowheads="1"/>
          </p:cNvSpPr>
          <p:nvPr/>
        </p:nvSpPr>
        <p:spPr bwMode="auto">
          <a:xfrm>
            <a:off x="2467902" y="5246460"/>
            <a:ext cx="142362" cy="1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20°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05" name="Rectangle 15"/>
          <p:cNvSpPr>
            <a:spLocks noChangeArrowheads="1"/>
          </p:cNvSpPr>
          <p:nvPr/>
        </p:nvSpPr>
        <p:spPr bwMode="auto">
          <a:xfrm>
            <a:off x="2446419" y="5675313"/>
            <a:ext cx="142362" cy="1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40°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306" name="Rectangle 16"/>
          <p:cNvSpPr>
            <a:spLocks noChangeArrowheads="1"/>
          </p:cNvSpPr>
          <p:nvPr/>
        </p:nvSpPr>
        <p:spPr bwMode="auto">
          <a:xfrm>
            <a:off x="7854920" y="3557604"/>
            <a:ext cx="142362" cy="1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60°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307" name="Rectangle 17"/>
          <p:cNvSpPr>
            <a:spLocks noChangeArrowheads="1"/>
          </p:cNvSpPr>
          <p:nvPr/>
        </p:nvSpPr>
        <p:spPr bwMode="auto">
          <a:xfrm>
            <a:off x="2501482" y="3548074"/>
            <a:ext cx="142362" cy="1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60°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308" name="Rectangle 18"/>
          <p:cNvSpPr>
            <a:spLocks noChangeArrowheads="1"/>
          </p:cNvSpPr>
          <p:nvPr/>
        </p:nvSpPr>
        <p:spPr bwMode="auto">
          <a:xfrm>
            <a:off x="7293730" y="3124227"/>
            <a:ext cx="142362" cy="1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80°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309" name="Rectangle 19"/>
          <p:cNvSpPr>
            <a:spLocks noChangeArrowheads="1"/>
          </p:cNvSpPr>
          <p:nvPr/>
        </p:nvSpPr>
        <p:spPr bwMode="auto">
          <a:xfrm>
            <a:off x="3012715" y="3117729"/>
            <a:ext cx="142362" cy="1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80°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310" name="Rectangle 20"/>
          <p:cNvSpPr>
            <a:spLocks noChangeArrowheads="1"/>
          </p:cNvSpPr>
          <p:nvPr/>
        </p:nvSpPr>
        <p:spPr bwMode="auto">
          <a:xfrm>
            <a:off x="8001022" y="3975781"/>
            <a:ext cx="142362" cy="1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40°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311" name="Rectangle 21"/>
          <p:cNvSpPr>
            <a:spLocks noChangeArrowheads="1"/>
          </p:cNvSpPr>
          <p:nvPr/>
        </p:nvSpPr>
        <p:spPr bwMode="auto">
          <a:xfrm>
            <a:off x="8024511" y="5680453"/>
            <a:ext cx="142362" cy="1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40°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312" name="Rectangle 22"/>
          <p:cNvSpPr>
            <a:spLocks noChangeArrowheads="1"/>
          </p:cNvSpPr>
          <p:nvPr/>
        </p:nvSpPr>
        <p:spPr bwMode="auto">
          <a:xfrm>
            <a:off x="8012858" y="4404823"/>
            <a:ext cx="142362" cy="1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20°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313" name="Rectangle 23"/>
          <p:cNvSpPr>
            <a:spLocks noChangeArrowheads="1"/>
          </p:cNvSpPr>
          <p:nvPr/>
        </p:nvSpPr>
        <p:spPr bwMode="auto">
          <a:xfrm>
            <a:off x="8033263" y="5254500"/>
            <a:ext cx="142362" cy="1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20°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295" name="Rectangle 5"/>
          <p:cNvSpPr>
            <a:spLocks noChangeArrowheads="1"/>
          </p:cNvSpPr>
          <p:nvPr/>
        </p:nvSpPr>
        <p:spPr bwMode="auto">
          <a:xfrm>
            <a:off x="3535725" y="6142534"/>
            <a:ext cx="195014" cy="1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100°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298" name="Rectangle 8"/>
          <p:cNvSpPr>
            <a:spLocks noChangeArrowheads="1"/>
          </p:cNvSpPr>
          <p:nvPr/>
        </p:nvSpPr>
        <p:spPr bwMode="auto">
          <a:xfrm>
            <a:off x="4425472" y="6142534"/>
            <a:ext cx="142362" cy="1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40°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299" name="Rectangle 9"/>
          <p:cNvSpPr>
            <a:spLocks noChangeArrowheads="1"/>
          </p:cNvSpPr>
          <p:nvPr/>
        </p:nvSpPr>
        <p:spPr bwMode="auto">
          <a:xfrm>
            <a:off x="5621122" y="6142534"/>
            <a:ext cx="142362" cy="1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40°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300" name="Rectangle 10"/>
          <p:cNvSpPr>
            <a:spLocks noChangeArrowheads="1"/>
          </p:cNvSpPr>
          <p:nvPr/>
        </p:nvSpPr>
        <p:spPr bwMode="auto">
          <a:xfrm>
            <a:off x="4739125" y="6142534"/>
            <a:ext cx="142362" cy="1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20°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01" name="Rectangle 11"/>
          <p:cNvSpPr>
            <a:spLocks noChangeArrowheads="1"/>
          </p:cNvSpPr>
          <p:nvPr/>
        </p:nvSpPr>
        <p:spPr bwMode="auto">
          <a:xfrm>
            <a:off x="5323439" y="6142534"/>
            <a:ext cx="142362" cy="1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20°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314" name="Rectangle 24"/>
          <p:cNvSpPr>
            <a:spLocks noChangeArrowheads="1"/>
          </p:cNvSpPr>
          <p:nvPr/>
        </p:nvSpPr>
        <p:spPr bwMode="auto">
          <a:xfrm>
            <a:off x="4135508" y="6142534"/>
            <a:ext cx="142362" cy="1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60°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315" name="Rectangle 25"/>
          <p:cNvSpPr>
            <a:spLocks noChangeArrowheads="1"/>
          </p:cNvSpPr>
          <p:nvPr/>
        </p:nvSpPr>
        <p:spPr bwMode="auto">
          <a:xfrm>
            <a:off x="3856750" y="6142534"/>
            <a:ext cx="142362" cy="1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80°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316" name="Rectangle 26"/>
          <p:cNvSpPr>
            <a:spLocks noChangeArrowheads="1"/>
          </p:cNvSpPr>
          <p:nvPr/>
        </p:nvSpPr>
        <p:spPr bwMode="auto">
          <a:xfrm>
            <a:off x="3239845" y="6142534"/>
            <a:ext cx="195014" cy="1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120°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17" name="Rectangle 27"/>
          <p:cNvSpPr>
            <a:spLocks noChangeArrowheads="1"/>
          </p:cNvSpPr>
          <p:nvPr/>
        </p:nvSpPr>
        <p:spPr bwMode="auto">
          <a:xfrm>
            <a:off x="2937709" y="6142534"/>
            <a:ext cx="195014" cy="1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140°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318" name="Rectangle 28"/>
          <p:cNvSpPr>
            <a:spLocks noChangeArrowheads="1"/>
          </p:cNvSpPr>
          <p:nvPr/>
        </p:nvSpPr>
        <p:spPr bwMode="auto">
          <a:xfrm>
            <a:off x="2679426" y="6142534"/>
            <a:ext cx="195014" cy="1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160°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319" name="Rectangle 29"/>
          <p:cNvSpPr>
            <a:spLocks noChangeArrowheads="1"/>
          </p:cNvSpPr>
          <p:nvPr/>
        </p:nvSpPr>
        <p:spPr bwMode="auto">
          <a:xfrm>
            <a:off x="5051410" y="6142534"/>
            <a:ext cx="89707" cy="1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320" name="Rectangle 30"/>
          <p:cNvSpPr>
            <a:spLocks noChangeArrowheads="1"/>
          </p:cNvSpPr>
          <p:nvPr/>
        </p:nvSpPr>
        <p:spPr bwMode="auto">
          <a:xfrm>
            <a:off x="5904395" y="6142534"/>
            <a:ext cx="142362" cy="1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60°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21" name="Rectangle 31"/>
          <p:cNvSpPr>
            <a:spLocks noChangeArrowheads="1"/>
          </p:cNvSpPr>
          <p:nvPr/>
        </p:nvSpPr>
        <p:spPr bwMode="auto">
          <a:xfrm>
            <a:off x="6474778" y="6142534"/>
            <a:ext cx="195014" cy="1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100°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22" name="Rectangle 32"/>
          <p:cNvSpPr>
            <a:spLocks noChangeArrowheads="1"/>
          </p:cNvSpPr>
          <p:nvPr/>
        </p:nvSpPr>
        <p:spPr bwMode="auto">
          <a:xfrm>
            <a:off x="6774131" y="6142534"/>
            <a:ext cx="195014" cy="1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120°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23" name="Rectangle 33"/>
          <p:cNvSpPr>
            <a:spLocks noChangeArrowheads="1"/>
          </p:cNvSpPr>
          <p:nvPr/>
        </p:nvSpPr>
        <p:spPr bwMode="auto">
          <a:xfrm>
            <a:off x="6197180" y="6142534"/>
            <a:ext cx="142362" cy="1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80°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24" name="Rectangle 34"/>
          <p:cNvSpPr>
            <a:spLocks noChangeArrowheads="1"/>
          </p:cNvSpPr>
          <p:nvPr/>
        </p:nvSpPr>
        <p:spPr bwMode="auto">
          <a:xfrm>
            <a:off x="7354424" y="6142534"/>
            <a:ext cx="195014" cy="1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160°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25" name="Rectangle 35"/>
          <p:cNvSpPr>
            <a:spLocks noChangeArrowheads="1"/>
          </p:cNvSpPr>
          <p:nvPr/>
        </p:nvSpPr>
        <p:spPr bwMode="auto">
          <a:xfrm>
            <a:off x="7072969" y="6142534"/>
            <a:ext cx="195014" cy="1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140°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26" name="Rectangle 36"/>
          <p:cNvSpPr>
            <a:spLocks noChangeArrowheads="1"/>
          </p:cNvSpPr>
          <p:nvPr/>
        </p:nvSpPr>
        <p:spPr bwMode="auto">
          <a:xfrm>
            <a:off x="7644236" y="6142534"/>
            <a:ext cx="195014" cy="1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180°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27" name="Rectangle 37"/>
          <p:cNvSpPr>
            <a:spLocks noChangeArrowheads="1"/>
          </p:cNvSpPr>
          <p:nvPr/>
        </p:nvSpPr>
        <p:spPr bwMode="auto">
          <a:xfrm>
            <a:off x="7525969" y="4781582"/>
            <a:ext cx="284693"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spc="-40" normalizeH="0" dirty="0" smtClean="0">
                <a:ln>
                  <a:noFill/>
                </a:ln>
                <a:solidFill>
                  <a:srgbClr val="00AEEF"/>
                </a:solidFill>
                <a:effectLst>
                  <a:glow rad="50800">
                    <a:schemeClr val="bg1"/>
                  </a:glow>
                </a:effectLst>
                <a:latin typeface="+mj-lt"/>
              </a:rPr>
              <a:t>EQUATOR</a:t>
            </a:r>
            <a:endParaRPr kumimoji="0" lang="en-US" altLang="en-US" sz="500" b="1" i="0" u="none" strike="noStrike" cap="none" spc="-40" normalizeH="0" dirty="0" smtClean="0">
              <a:ln>
                <a:noFill/>
              </a:ln>
              <a:solidFill>
                <a:schemeClr val="tx1"/>
              </a:solidFill>
              <a:effectLst>
                <a:glow rad="50800">
                  <a:schemeClr val="bg1"/>
                </a:glow>
              </a:effectLst>
              <a:latin typeface="+mj-lt"/>
            </a:endParaRPr>
          </a:p>
        </p:txBody>
      </p:sp>
      <p:sp>
        <p:nvSpPr>
          <p:cNvPr id="328" name="Rectangle 42"/>
          <p:cNvSpPr>
            <a:spLocks noChangeArrowheads="1"/>
          </p:cNvSpPr>
          <p:nvPr/>
        </p:nvSpPr>
        <p:spPr bwMode="auto">
          <a:xfrm>
            <a:off x="6282324" y="5395389"/>
            <a:ext cx="68191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spc="-30" normalizeH="0" dirty="0" smtClean="0">
                <a:ln>
                  <a:noFill/>
                </a:ln>
                <a:solidFill>
                  <a:srgbClr val="00AEEF"/>
                </a:solidFill>
                <a:effectLst>
                  <a:glow rad="50800">
                    <a:schemeClr val="bg1"/>
                  </a:glow>
                </a:effectLst>
                <a:latin typeface="+mj-lt"/>
              </a:rPr>
              <a:t>TROPIC OF CAPRICORN</a:t>
            </a:r>
            <a:endParaRPr kumimoji="0" lang="en-US" altLang="en-US" sz="500" b="1" i="0" u="none" strike="noStrike" cap="none" spc="-30" normalizeH="0" dirty="0" smtClean="0">
              <a:ln>
                <a:noFill/>
              </a:ln>
              <a:solidFill>
                <a:schemeClr val="tx1"/>
              </a:solidFill>
              <a:effectLst>
                <a:glow rad="50800">
                  <a:schemeClr val="bg1"/>
                </a:glow>
              </a:effectLst>
              <a:latin typeface="+mj-lt"/>
            </a:endParaRPr>
          </a:p>
        </p:txBody>
      </p:sp>
      <p:sp>
        <p:nvSpPr>
          <p:cNvPr id="329" name="Rectangle 45"/>
          <p:cNvSpPr>
            <a:spLocks noChangeArrowheads="1"/>
          </p:cNvSpPr>
          <p:nvPr/>
        </p:nvSpPr>
        <p:spPr bwMode="auto">
          <a:xfrm>
            <a:off x="7455939" y="4273932"/>
            <a:ext cx="57964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spc="-30" normalizeH="0" dirty="0" smtClean="0">
                <a:ln>
                  <a:noFill/>
                </a:ln>
                <a:solidFill>
                  <a:srgbClr val="00AEEF"/>
                </a:solidFill>
                <a:effectLst>
                  <a:glow rad="50800">
                    <a:schemeClr val="bg1"/>
                  </a:glow>
                </a:effectLst>
                <a:latin typeface="+mj-lt"/>
              </a:rPr>
              <a:t>TROPIC OF CANCER</a:t>
            </a:r>
            <a:endParaRPr kumimoji="0" lang="en-US" altLang="en-US" sz="500" b="1" i="0" u="none" strike="noStrike" cap="none" spc="-30" normalizeH="0" dirty="0" smtClean="0">
              <a:ln>
                <a:noFill/>
              </a:ln>
              <a:solidFill>
                <a:schemeClr val="tx1"/>
              </a:solidFill>
              <a:effectLst>
                <a:glow rad="50800">
                  <a:schemeClr val="bg1"/>
                </a:glow>
              </a:effectLst>
              <a:latin typeface="+mj-lt"/>
            </a:endParaRPr>
          </a:p>
        </p:txBody>
      </p:sp>
      <p:sp>
        <p:nvSpPr>
          <p:cNvPr id="330" name="Rectangle 46"/>
          <p:cNvSpPr>
            <a:spLocks noChangeArrowheads="1"/>
          </p:cNvSpPr>
          <p:nvPr/>
        </p:nvSpPr>
        <p:spPr bwMode="auto">
          <a:xfrm>
            <a:off x="5105668" y="3014925"/>
            <a:ext cx="89707" cy="1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331" name="Rectangle 47"/>
          <p:cNvSpPr>
            <a:spLocks noChangeArrowheads="1"/>
          </p:cNvSpPr>
          <p:nvPr/>
        </p:nvSpPr>
        <p:spPr bwMode="auto">
          <a:xfrm>
            <a:off x="4872682" y="3014925"/>
            <a:ext cx="142362" cy="1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20°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32" name="Rectangle 48"/>
          <p:cNvSpPr>
            <a:spLocks noChangeArrowheads="1"/>
          </p:cNvSpPr>
          <p:nvPr/>
        </p:nvSpPr>
        <p:spPr bwMode="auto">
          <a:xfrm>
            <a:off x="5280885" y="3014925"/>
            <a:ext cx="142362" cy="1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20°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33" name="Rectangle 49"/>
          <p:cNvSpPr>
            <a:spLocks noChangeArrowheads="1"/>
          </p:cNvSpPr>
          <p:nvPr/>
        </p:nvSpPr>
        <p:spPr bwMode="auto">
          <a:xfrm>
            <a:off x="4656654" y="3014925"/>
            <a:ext cx="142362" cy="1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40°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334" name="Rectangle 50"/>
          <p:cNvSpPr>
            <a:spLocks noChangeArrowheads="1"/>
          </p:cNvSpPr>
          <p:nvPr/>
        </p:nvSpPr>
        <p:spPr bwMode="auto">
          <a:xfrm>
            <a:off x="5477645" y="3014925"/>
            <a:ext cx="142362" cy="1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40°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35" name="Rectangle 51"/>
          <p:cNvSpPr>
            <a:spLocks noChangeArrowheads="1"/>
          </p:cNvSpPr>
          <p:nvPr/>
        </p:nvSpPr>
        <p:spPr bwMode="auto">
          <a:xfrm>
            <a:off x="4465542" y="3014925"/>
            <a:ext cx="142362" cy="1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60°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36" name="Rectangle 52"/>
          <p:cNvSpPr>
            <a:spLocks noChangeArrowheads="1"/>
          </p:cNvSpPr>
          <p:nvPr/>
        </p:nvSpPr>
        <p:spPr bwMode="auto">
          <a:xfrm>
            <a:off x="4246995" y="3014925"/>
            <a:ext cx="142362" cy="1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80°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337" name="Rectangle 53"/>
          <p:cNvSpPr>
            <a:spLocks noChangeArrowheads="1"/>
          </p:cNvSpPr>
          <p:nvPr/>
        </p:nvSpPr>
        <p:spPr bwMode="auto">
          <a:xfrm>
            <a:off x="5889733" y="3014925"/>
            <a:ext cx="142362" cy="1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80°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338" name="Rectangle 54"/>
          <p:cNvSpPr>
            <a:spLocks noChangeArrowheads="1"/>
          </p:cNvSpPr>
          <p:nvPr/>
        </p:nvSpPr>
        <p:spPr bwMode="auto">
          <a:xfrm>
            <a:off x="3996328" y="3014925"/>
            <a:ext cx="195014" cy="1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100°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39" name="Rectangle 55"/>
          <p:cNvSpPr>
            <a:spLocks noChangeArrowheads="1"/>
          </p:cNvSpPr>
          <p:nvPr/>
        </p:nvSpPr>
        <p:spPr bwMode="auto">
          <a:xfrm>
            <a:off x="6064303" y="3014925"/>
            <a:ext cx="195014" cy="1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100°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40" name="Rectangle 56"/>
          <p:cNvSpPr>
            <a:spLocks noChangeArrowheads="1"/>
          </p:cNvSpPr>
          <p:nvPr/>
        </p:nvSpPr>
        <p:spPr bwMode="auto">
          <a:xfrm>
            <a:off x="3798088" y="3014925"/>
            <a:ext cx="195014" cy="1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120°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41" name="Rectangle 57"/>
          <p:cNvSpPr>
            <a:spLocks noChangeArrowheads="1"/>
          </p:cNvSpPr>
          <p:nvPr/>
        </p:nvSpPr>
        <p:spPr bwMode="auto">
          <a:xfrm>
            <a:off x="6284731" y="3014925"/>
            <a:ext cx="195014" cy="1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120°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342" name="Rectangle 58"/>
          <p:cNvSpPr>
            <a:spLocks noChangeArrowheads="1"/>
          </p:cNvSpPr>
          <p:nvPr/>
        </p:nvSpPr>
        <p:spPr bwMode="auto">
          <a:xfrm>
            <a:off x="3601872" y="3014925"/>
            <a:ext cx="195014" cy="1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140°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343" name="Rectangle 59"/>
          <p:cNvSpPr>
            <a:spLocks noChangeArrowheads="1"/>
          </p:cNvSpPr>
          <p:nvPr/>
        </p:nvSpPr>
        <p:spPr bwMode="auto">
          <a:xfrm>
            <a:off x="3404448" y="3014925"/>
            <a:ext cx="195014" cy="1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160°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344" name="Rectangle 60"/>
          <p:cNvSpPr>
            <a:spLocks noChangeArrowheads="1"/>
          </p:cNvSpPr>
          <p:nvPr/>
        </p:nvSpPr>
        <p:spPr bwMode="auto">
          <a:xfrm>
            <a:off x="6481493" y="3014925"/>
            <a:ext cx="195014" cy="1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140°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45" name="Rectangle 61"/>
          <p:cNvSpPr>
            <a:spLocks noChangeArrowheads="1"/>
          </p:cNvSpPr>
          <p:nvPr/>
        </p:nvSpPr>
        <p:spPr bwMode="auto">
          <a:xfrm>
            <a:off x="6665482" y="3014925"/>
            <a:ext cx="195014" cy="1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160°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346" name="Rectangle 62"/>
          <p:cNvSpPr>
            <a:spLocks noChangeArrowheads="1"/>
          </p:cNvSpPr>
          <p:nvPr/>
        </p:nvSpPr>
        <p:spPr bwMode="auto">
          <a:xfrm>
            <a:off x="5672216" y="3014925"/>
            <a:ext cx="142362" cy="1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60°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347" name="Rectangle 63"/>
          <p:cNvSpPr>
            <a:spLocks noChangeArrowheads="1"/>
          </p:cNvSpPr>
          <p:nvPr/>
        </p:nvSpPr>
        <p:spPr bwMode="auto">
          <a:xfrm>
            <a:off x="6890349" y="3014925"/>
            <a:ext cx="195014" cy="11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180°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348" name="Rectangle 64"/>
          <p:cNvSpPr>
            <a:spLocks noChangeArrowheads="1"/>
          </p:cNvSpPr>
          <p:nvPr/>
        </p:nvSpPr>
        <p:spPr bwMode="auto">
          <a:xfrm>
            <a:off x="4099251" y="4046193"/>
            <a:ext cx="51135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rad="50800">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rad="50800">
                    <a:schemeClr val="bg1"/>
                  </a:glow>
                </a:effectLst>
                <a:latin typeface="+mj-lt"/>
              </a:rPr>
              <a:t>OCEAN</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349" name="Rectangle 66"/>
          <p:cNvSpPr>
            <a:spLocks noChangeArrowheads="1"/>
          </p:cNvSpPr>
          <p:nvPr/>
        </p:nvSpPr>
        <p:spPr bwMode="auto">
          <a:xfrm>
            <a:off x="4959159" y="3236383"/>
            <a:ext cx="29174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44C8F5"/>
                </a:solidFill>
                <a:effectLst>
                  <a:glow rad="50800">
                    <a:schemeClr val="bg1"/>
                  </a:glow>
                </a:effectLst>
                <a:latin typeface="+mj-lt"/>
              </a:rPr>
              <a:t>ARCTIC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44C8F5"/>
                </a:solidFill>
                <a:effectLst>
                  <a:glow rad="50800">
                    <a:schemeClr val="bg1"/>
                  </a:glow>
                </a:effectLst>
                <a:latin typeface="+mj-lt"/>
              </a:rPr>
              <a:t>OCEAN</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350" name="Rectangle 68"/>
          <p:cNvSpPr>
            <a:spLocks noChangeArrowheads="1"/>
          </p:cNvSpPr>
          <p:nvPr/>
        </p:nvSpPr>
        <p:spPr bwMode="auto">
          <a:xfrm>
            <a:off x="4477640" y="4992015"/>
            <a:ext cx="51135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rad="50800">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rad="50800">
                    <a:schemeClr val="bg1"/>
                  </a:glow>
                </a:effectLst>
                <a:latin typeface="+mj-lt"/>
              </a:rPr>
              <a:t>OCEAN</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351" name="Rectangle 70"/>
          <p:cNvSpPr>
            <a:spLocks noChangeArrowheads="1"/>
          </p:cNvSpPr>
          <p:nvPr/>
        </p:nvSpPr>
        <p:spPr bwMode="auto">
          <a:xfrm>
            <a:off x="6294598" y="4965407"/>
            <a:ext cx="37029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rad="50800">
                    <a:schemeClr val="bg1"/>
                  </a:glow>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rad="50800">
                    <a:schemeClr val="bg1"/>
                  </a:glow>
                </a:effectLst>
                <a:latin typeface="+mj-lt"/>
              </a:rPr>
              <a:t>OCEAN</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352" name="Rectangle 72"/>
          <p:cNvSpPr>
            <a:spLocks noChangeArrowheads="1"/>
          </p:cNvSpPr>
          <p:nvPr/>
        </p:nvSpPr>
        <p:spPr bwMode="auto">
          <a:xfrm>
            <a:off x="2780756" y="4982766"/>
            <a:ext cx="41036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rad="50800">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rad="50800">
                    <a:schemeClr val="bg1"/>
                  </a:glow>
                </a:effectLst>
                <a:latin typeface="+mj-lt"/>
              </a:rPr>
              <a:t>OCEAN</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353" name="Rectangle 74"/>
          <p:cNvSpPr>
            <a:spLocks noChangeArrowheads="1"/>
          </p:cNvSpPr>
          <p:nvPr/>
        </p:nvSpPr>
        <p:spPr bwMode="auto">
          <a:xfrm>
            <a:off x="7551188" y="4481363"/>
            <a:ext cx="505088" cy="247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rad="50800">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rad="50800">
                    <a:schemeClr val="bg1"/>
                  </a:glow>
                </a:effectLst>
                <a:latin typeface="+mj-lt"/>
              </a:rPr>
              <a:t>OCEAN</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354" name="Rectangle 20"/>
          <p:cNvSpPr>
            <a:spLocks noChangeArrowheads="1"/>
          </p:cNvSpPr>
          <p:nvPr/>
        </p:nvSpPr>
        <p:spPr bwMode="auto">
          <a:xfrm>
            <a:off x="7882702" y="3887301"/>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180°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355" name="Rectangle 17"/>
          <p:cNvSpPr>
            <a:spLocks noChangeArrowheads="1"/>
          </p:cNvSpPr>
          <p:nvPr/>
        </p:nvSpPr>
        <p:spPr bwMode="auto">
          <a:xfrm>
            <a:off x="2486510" y="3835900"/>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160°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Tree>
    <p:extLst>
      <p:ext uri="{BB962C8B-B14F-4D97-AF65-F5344CB8AC3E}">
        <p14:creationId xmlns:p14="http://schemas.microsoft.com/office/powerpoint/2010/main" val="150197534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695F9-30ED-4170-9BCF-38FF30AED801}"/>
              </a:ext>
            </a:extLst>
          </p:cNvPr>
          <p:cNvSpPr>
            <a:spLocks noGrp="1"/>
          </p:cNvSpPr>
          <p:nvPr>
            <p:ph type="title"/>
          </p:nvPr>
        </p:nvSpPr>
        <p:spPr/>
        <p:txBody>
          <a:bodyPr/>
          <a:lstStyle/>
          <a:p>
            <a:r>
              <a:rPr lang="en-US" sz="3400" dirty="0"/>
              <a:t>4.3.3 Challenges in Accessing Electronic Media </a:t>
            </a:r>
            <a:r>
              <a:rPr lang="en-US" sz="2000" b="0" dirty="0"/>
              <a:t>(3 of 3)</a:t>
            </a:r>
          </a:p>
        </p:txBody>
      </p:sp>
      <p:sp>
        <p:nvSpPr>
          <p:cNvPr id="3" name="Content Placeholder 2">
            <a:extLst>
              <a:ext uri="{FF2B5EF4-FFF2-40B4-BE49-F238E27FC236}">
                <a16:creationId xmlns:a16="http://schemas.microsoft.com/office/drawing/2014/main" id="{7CE4A077-0725-4D5A-9C58-0F4D805705BC}"/>
              </a:ext>
            </a:extLst>
          </p:cNvPr>
          <p:cNvSpPr>
            <a:spLocks noGrp="1"/>
          </p:cNvSpPr>
          <p:nvPr>
            <p:ph sz="quarter" idx="13"/>
          </p:nvPr>
        </p:nvSpPr>
        <p:spPr>
          <a:xfrm>
            <a:off x="457200" y="1556326"/>
            <a:ext cx="8229600" cy="424874"/>
          </a:xfrm>
        </p:spPr>
        <p:txBody>
          <a:bodyPr/>
          <a:lstStyle/>
          <a:p>
            <a:pPr marL="432" indent="0">
              <a:buNone/>
            </a:pPr>
            <a:r>
              <a:rPr lang="en-US" b="1" dirty="0"/>
              <a:t>Figure 4-42: </a:t>
            </a:r>
            <a:r>
              <a:rPr lang="en-US" dirty="0"/>
              <a:t>Recording a demonstration in London in 2017. </a:t>
            </a:r>
          </a:p>
        </p:txBody>
      </p:sp>
      <p:pic>
        <p:nvPicPr>
          <p:cNvPr id="7" name="Picture 6" descr="A Muslim woman protesting social media in London.">
            <a:extLst>
              <a:ext uri="{FF2B5EF4-FFF2-40B4-BE49-F238E27FC236}">
                <a16:creationId xmlns:a16="http://schemas.microsoft.com/office/drawing/2014/main" id="{CC78FFBD-87AF-403B-BB5B-C4453BA6C7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5712" y="2175715"/>
            <a:ext cx="6412577" cy="3948315"/>
          </a:xfrm>
          <a:prstGeom prst="rect">
            <a:avLst/>
          </a:prstGeom>
        </p:spPr>
      </p:pic>
    </p:spTree>
    <p:extLst>
      <p:ext uri="{BB962C8B-B14F-4D97-AF65-F5344CB8AC3E}">
        <p14:creationId xmlns:p14="http://schemas.microsoft.com/office/powerpoint/2010/main" val="6378697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50FF-CD2F-4611-AEE2-93F786D42111}"/>
              </a:ext>
            </a:extLst>
          </p:cNvPr>
          <p:cNvSpPr>
            <a:spLocks noGrp="1"/>
          </p:cNvSpPr>
          <p:nvPr>
            <p:ph type="title"/>
          </p:nvPr>
        </p:nvSpPr>
        <p:spPr/>
        <p:txBody>
          <a:bodyPr/>
          <a:lstStyle/>
          <a:p>
            <a:r>
              <a:rPr lang="en-US" altLang="en-US" sz="3400" dirty="0"/>
              <a:t>4.3.4 Spatial Dimensions to Cyberattacks </a:t>
            </a:r>
            <a:r>
              <a:rPr lang="en-US" altLang="en-US" sz="2000" b="0" dirty="0"/>
              <a:t>(1 of 7)</a:t>
            </a:r>
            <a:endParaRPr lang="en-US" sz="2000" b="0" dirty="0"/>
          </a:p>
        </p:txBody>
      </p:sp>
      <p:sp>
        <p:nvSpPr>
          <p:cNvPr id="3" name="Content Placeholder 2">
            <a:extLst>
              <a:ext uri="{FF2B5EF4-FFF2-40B4-BE49-F238E27FC236}">
                <a16:creationId xmlns:a16="http://schemas.microsoft.com/office/drawing/2014/main" id="{7FDA149B-BF34-44AD-82E2-137890907D72}"/>
              </a:ext>
            </a:extLst>
          </p:cNvPr>
          <p:cNvSpPr>
            <a:spLocks noGrp="1"/>
          </p:cNvSpPr>
          <p:nvPr>
            <p:ph sz="quarter" idx="13"/>
          </p:nvPr>
        </p:nvSpPr>
        <p:spPr/>
        <p:txBody>
          <a:bodyPr/>
          <a:lstStyle/>
          <a:p>
            <a:pPr marL="0" indent="0">
              <a:buNone/>
            </a:pPr>
            <a:r>
              <a:rPr lang="en-US" altLang="en-US" dirty="0"/>
              <a:t>A cyberattack can take on many different forms:</a:t>
            </a:r>
          </a:p>
          <a:p>
            <a:r>
              <a:rPr lang="en-US" b="1" dirty="0"/>
              <a:t>Malware </a:t>
            </a:r>
            <a:r>
              <a:rPr lang="en-US" dirty="0"/>
              <a:t>is hostile software designed to cause intentional harm</a:t>
            </a:r>
          </a:p>
          <a:p>
            <a:r>
              <a:rPr lang="en-US" b="1" dirty="0"/>
              <a:t>Ransomware </a:t>
            </a:r>
            <a:r>
              <a:rPr lang="en-US" dirty="0"/>
              <a:t>encrypts the victim’s files, making them inaccessible, until a ransom is paid to decrypt them</a:t>
            </a:r>
          </a:p>
          <a:p>
            <a:r>
              <a:rPr lang="en-US" altLang="en-US" b="1" dirty="0"/>
              <a:t>Cyber espionage </a:t>
            </a:r>
            <a:r>
              <a:rPr lang="en-US" altLang="en-US" dirty="0"/>
              <a:t>is the deployment of a virus to observe and/or destroy data in the computer system of a government agency or large corporation</a:t>
            </a:r>
          </a:p>
        </p:txBody>
      </p:sp>
    </p:spTree>
    <p:extLst>
      <p:ext uri="{BB962C8B-B14F-4D97-AF65-F5344CB8AC3E}">
        <p14:creationId xmlns:p14="http://schemas.microsoft.com/office/powerpoint/2010/main" val="33217226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695F9-30ED-4170-9BCF-38FF30AED801}"/>
              </a:ext>
            </a:extLst>
          </p:cNvPr>
          <p:cNvSpPr>
            <a:spLocks noGrp="1"/>
          </p:cNvSpPr>
          <p:nvPr>
            <p:ph type="title"/>
          </p:nvPr>
        </p:nvSpPr>
        <p:spPr/>
        <p:txBody>
          <a:bodyPr/>
          <a:lstStyle/>
          <a:p>
            <a:r>
              <a:rPr lang="en-US" sz="3400" dirty="0"/>
              <a:t>4.3.4 Spatial Dimensions to Cyberattacks </a:t>
            </a:r>
            <a:r>
              <a:rPr lang="en-US" sz="2000" b="0" dirty="0"/>
              <a:t>(2 of 7)</a:t>
            </a:r>
          </a:p>
        </p:txBody>
      </p:sp>
      <p:sp>
        <p:nvSpPr>
          <p:cNvPr id="3" name="Content Placeholder 2">
            <a:extLst>
              <a:ext uri="{FF2B5EF4-FFF2-40B4-BE49-F238E27FC236}">
                <a16:creationId xmlns:a16="http://schemas.microsoft.com/office/drawing/2014/main" id="{7CE4A077-0725-4D5A-9C58-0F4D805705BC}"/>
              </a:ext>
            </a:extLst>
          </p:cNvPr>
          <p:cNvSpPr>
            <a:spLocks noGrp="1"/>
          </p:cNvSpPr>
          <p:nvPr>
            <p:ph sz="quarter" idx="13"/>
          </p:nvPr>
        </p:nvSpPr>
        <p:spPr>
          <a:xfrm>
            <a:off x="457200" y="1556326"/>
            <a:ext cx="8229600" cy="405209"/>
          </a:xfrm>
        </p:spPr>
        <p:txBody>
          <a:bodyPr/>
          <a:lstStyle/>
          <a:p>
            <a:pPr marL="432" indent="0">
              <a:buNone/>
            </a:pPr>
            <a:r>
              <a:rPr lang="en-US" b="1" dirty="0"/>
              <a:t>Figure 4-43: </a:t>
            </a:r>
            <a:r>
              <a:rPr lang="en-US" dirty="0"/>
              <a:t>Malware infections are found globally.</a:t>
            </a:r>
          </a:p>
        </p:txBody>
      </p:sp>
      <p:pic>
        <p:nvPicPr>
          <p:cNvPr id="6" name="Picture 5">
            <a:extLst>
              <a:ext uri="{FF2B5EF4-FFF2-40B4-BE49-F238E27FC236}">
                <a16:creationId xmlns:a16="http://schemas.microsoft.com/office/drawing/2014/main" id="{D836CFE0-D306-4AB6-8718-96843C939A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083" y="2220661"/>
            <a:ext cx="7053835" cy="3894053"/>
          </a:xfrm>
          <a:prstGeom prst="rect">
            <a:avLst/>
          </a:prstGeom>
        </p:spPr>
      </p:pic>
      <p:sp>
        <p:nvSpPr>
          <p:cNvPr id="7" name="Rectangle 5"/>
          <p:cNvSpPr>
            <a:spLocks noChangeArrowheads="1"/>
          </p:cNvSpPr>
          <p:nvPr/>
        </p:nvSpPr>
        <p:spPr bwMode="auto">
          <a:xfrm>
            <a:off x="1955339" y="4591166"/>
            <a:ext cx="21480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100°</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8" name="Rectangle 6"/>
          <p:cNvSpPr>
            <a:spLocks noChangeArrowheads="1"/>
          </p:cNvSpPr>
          <p:nvPr/>
        </p:nvSpPr>
        <p:spPr bwMode="auto">
          <a:xfrm>
            <a:off x="1056988" y="3441373"/>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40°</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9" name="Rectangle 7"/>
          <p:cNvSpPr>
            <a:spLocks noChangeArrowheads="1"/>
          </p:cNvSpPr>
          <p:nvPr/>
        </p:nvSpPr>
        <p:spPr bwMode="auto">
          <a:xfrm>
            <a:off x="1069395" y="3956393"/>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20°</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10" name="Rectangle 8"/>
          <p:cNvSpPr>
            <a:spLocks noChangeArrowheads="1"/>
          </p:cNvSpPr>
          <p:nvPr/>
        </p:nvSpPr>
        <p:spPr bwMode="auto">
          <a:xfrm>
            <a:off x="3392996" y="5963506"/>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40°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11" name="Rectangle 9"/>
          <p:cNvSpPr>
            <a:spLocks noChangeArrowheads="1"/>
          </p:cNvSpPr>
          <p:nvPr/>
        </p:nvSpPr>
        <p:spPr bwMode="auto">
          <a:xfrm>
            <a:off x="4830683" y="5963506"/>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40°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12" name="Rectangle 10"/>
          <p:cNvSpPr>
            <a:spLocks noChangeArrowheads="1"/>
          </p:cNvSpPr>
          <p:nvPr/>
        </p:nvSpPr>
        <p:spPr bwMode="auto">
          <a:xfrm>
            <a:off x="3730586" y="5963506"/>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20°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13" name="Rectangle 11"/>
          <p:cNvSpPr>
            <a:spLocks noChangeArrowheads="1"/>
          </p:cNvSpPr>
          <p:nvPr/>
        </p:nvSpPr>
        <p:spPr bwMode="auto">
          <a:xfrm>
            <a:off x="4464895" y="5963506"/>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20°</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14" name="Rectangle 12"/>
          <p:cNvSpPr>
            <a:spLocks noChangeArrowheads="1"/>
          </p:cNvSpPr>
          <p:nvPr/>
        </p:nvSpPr>
        <p:spPr bwMode="auto">
          <a:xfrm>
            <a:off x="7974955" y="4470856"/>
            <a:ext cx="9938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0°</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15" name="Rectangle 13"/>
          <p:cNvSpPr>
            <a:spLocks noChangeArrowheads="1"/>
          </p:cNvSpPr>
          <p:nvPr/>
        </p:nvSpPr>
        <p:spPr bwMode="auto">
          <a:xfrm>
            <a:off x="1056988" y="4463928"/>
            <a:ext cx="9938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0°</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16" name="Rectangle 14"/>
          <p:cNvSpPr>
            <a:spLocks noChangeArrowheads="1"/>
          </p:cNvSpPr>
          <p:nvPr/>
        </p:nvSpPr>
        <p:spPr bwMode="auto">
          <a:xfrm>
            <a:off x="2303736" y="4980274"/>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20°</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17" name="Rectangle 15"/>
          <p:cNvSpPr>
            <a:spLocks noChangeArrowheads="1"/>
          </p:cNvSpPr>
          <p:nvPr/>
        </p:nvSpPr>
        <p:spPr bwMode="auto">
          <a:xfrm>
            <a:off x="2433255" y="5503688"/>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40°</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18" name="Rectangle 16"/>
          <p:cNvSpPr>
            <a:spLocks noChangeArrowheads="1"/>
          </p:cNvSpPr>
          <p:nvPr/>
        </p:nvSpPr>
        <p:spPr bwMode="auto">
          <a:xfrm>
            <a:off x="7559992" y="2940894"/>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60°</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19" name="Rectangle 17"/>
          <p:cNvSpPr>
            <a:spLocks noChangeArrowheads="1"/>
          </p:cNvSpPr>
          <p:nvPr/>
        </p:nvSpPr>
        <p:spPr bwMode="auto">
          <a:xfrm>
            <a:off x="1091255" y="2927011"/>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60°</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20" name="Rectangle 18"/>
          <p:cNvSpPr>
            <a:spLocks noChangeArrowheads="1"/>
          </p:cNvSpPr>
          <p:nvPr/>
        </p:nvSpPr>
        <p:spPr bwMode="auto">
          <a:xfrm>
            <a:off x="6919871" y="2415578"/>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80°</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21" name="Rectangle 19"/>
          <p:cNvSpPr>
            <a:spLocks noChangeArrowheads="1"/>
          </p:cNvSpPr>
          <p:nvPr/>
        </p:nvSpPr>
        <p:spPr bwMode="auto">
          <a:xfrm>
            <a:off x="1740182" y="2412879"/>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80°</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22" name="Rectangle 20"/>
          <p:cNvSpPr>
            <a:spLocks noChangeArrowheads="1"/>
          </p:cNvSpPr>
          <p:nvPr/>
        </p:nvSpPr>
        <p:spPr bwMode="auto">
          <a:xfrm>
            <a:off x="7881852" y="3441373"/>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40°</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23" name="Rectangle 21"/>
          <p:cNvSpPr>
            <a:spLocks noChangeArrowheads="1"/>
          </p:cNvSpPr>
          <p:nvPr/>
        </p:nvSpPr>
        <p:spPr bwMode="auto">
          <a:xfrm>
            <a:off x="7866025" y="5489221"/>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40°</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24" name="Rectangle 22"/>
          <p:cNvSpPr>
            <a:spLocks noChangeArrowheads="1"/>
          </p:cNvSpPr>
          <p:nvPr/>
        </p:nvSpPr>
        <p:spPr bwMode="auto">
          <a:xfrm>
            <a:off x="7938007" y="3959177"/>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20°</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25" name="Rectangle 23"/>
          <p:cNvSpPr>
            <a:spLocks noChangeArrowheads="1"/>
          </p:cNvSpPr>
          <p:nvPr/>
        </p:nvSpPr>
        <p:spPr bwMode="auto">
          <a:xfrm>
            <a:off x="7916208" y="4976517"/>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20°</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26" name="Rectangle 24"/>
          <p:cNvSpPr>
            <a:spLocks noChangeArrowheads="1"/>
          </p:cNvSpPr>
          <p:nvPr/>
        </p:nvSpPr>
        <p:spPr bwMode="auto">
          <a:xfrm>
            <a:off x="3039865" y="5963506"/>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60°</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27" name="Rectangle 25"/>
          <p:cNvSpPr>
            <a:spLocks noChangeArrowheads="1"/>
          </p:cNvSpPr>
          <p:nvPr/>
        </p:nvSpPr>
        <p:spPr bwMode="auto">
          <a:xfrm>
            <a:off x="2707819" y="5963506"/>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80°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28" name="Rectangle 26"/>
          <p:cNvSpPr>
            <a:spLocks noChangeArrowheads="1"/>
          </p:cNvSpPr>
          <p:nvPr/>
        </p:nvSpPr>
        <p:spPr bwMode="auto">
          <a:xfrm>
            <a:off x="1561173" y="4591166"/>
            <a:ext cx="21480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120°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29" name="Rectangle 27"/>
          <p:cNvSpPr>
            <a:spLocks noChangeArrowheads="1"/>
          </p:cNvSpPr>
          <p:nvPr/>
        </p:nvSpPr>
        <p:spPr bwMode="auto">
          <a:xfrm>
            <a:off x="1158801" y="4591166"/>
            <a:ext cx="21480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140°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31" name="Rectangle 29"/>
          <p:cNvSpPr>
            <a:spLocks noChangeArrowheads="1"/>
          </p:cNvSpPr>
          <p:nvPr/>
        </p:nvSpPr>
        <p:spPr bwMode="auto">
          <a:xfrm>
            <a:off x="4155841" y="5963506"/>
            <a:ext cx="9938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32" name="Rectangle 30"/>
          <p:cNvSpPr>
            <a:spLocks noChangeArrowheads="1"/>
          </p:cNvSpPr>
          <p:nvPr/>
        </p:nvSpPr>
        <p:spPr bwMode="auto">
          <a:xfrm>
            <a:off x="5229421" y="5963506"/>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60°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33" name="Rectangle 31"/>
          <p:cNvSpPr>
            <a:spLocks noChangeArrowheads="1"/>
          </p:cNvSpPr>
          <p:nvPr/>
        </p:nvSpPr>
        <p:spPr bwMode="auto">
          <a:xfrm>
            <a:off x="5845313" y="5963506"/>
            <a:ext cx="21480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100°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34" name="Rectangle 32"/>
          <p:cNvSpPr>
            <a:spLocks noChangeArrowheads="1"/>
          </p:cNvSpPr>
          <p:nvPr/>
        </p:nvSpPr>
        <p:spPr bwMode="auto">
          <a:xfrm>
            <a:off x="6207212" y="5963506"/>
            <a:ext cx="21480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120°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35" name="Rectangle 33"/>
          <p:cNvSpPr>
            <a:spLocks noChangeArrowheads="1"/>
          </p:cNvSpPr>
          <p:nvPr/>
        </p:nvSpPr>
        <p:spPr bwMode="auto">
          <a:xfrm>
            <a:off x="5537776" y="5963506"/>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80°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36" name="Rectangle 34"/>
          <p:cNvSpPr>
            <a:spLocks noChangeArrowheads="1"/>
          </p:cNvSpPr>
          <p:nvPr/>
        </p:nvSpPr>
        <p:spPr bwMode="auto">
          <a:xfrm>
            <a:off x="6952808" y="5963506"/>
            <a:ext cx="21480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160°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37" name="Rectangle 35"/>
          <p:cNvSpPr>
            <a:spLocks noChangeArrowheads="1"/>
          </p:cNvSpPr>
          <p:nvPr/>
        </p:nvSpPr>
        <p:spPr bwMode="auto">
          <a:xfrm>
            <a:off x="6575604" y="5963506"/>
            <a:ext cx="21480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140°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38" name="Rectangle 36"/>
          <p:cNvSpPr>
            <a:spLocks noChangeArrowheads="1"/>
          </p:cNvSpPr>
          <p:nvPr/>
        </p:nvSpPr>
        <p:spPr bwMode="auto">
          <a:xfrm>
            <a:off x="7293536" y="5963506"/>
            <a:ext cx="21480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180°</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39" name="Rectangle 37"/>
          <p:cNvSpPr>
            <a:spLocks noChangeArrowheads="1"/>
          </p:cNvSpPr>
          <p:nvPr/>
        </p:nvSpPr>
        <p:spPr bwMode="auto">
          <a:xfrm>
            <a:off x="7393553" y="4376088"/>
            <a:ext cx="51296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EQUATOR</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40" name="Rectangle 42"/>
          <p:cNvSpPr>
            <a:spLocks noChangeArrowheads="1"/>
          </p:cNvSpPr>
          <p:nvPr/>
        </p:nvSpPr>
        <p:spPr bwMode="auto">
          <a:xfrm>
            <a:off x="5315122" y="5149204"/>
            <a:ext cx="113556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spc="-30" normalizeH="0" dirty="0" smtClean="0">
                <a:ln>
                  <a:noFill/>
                </a:ln>
                <a:solidFill>
                  <a:srgbClr val="00AEEF"/>
                </a:solidFill>
                <a:effectLst>
                  <a:glow rad="50800">
                    <a:schemeClr val="bg1"/>
                  </a:glow>
                </a:effectLst>
                <a:latin typeface="+mj-lt"/>
              </a:rPr>
              <a:t>TROPIC OF CAPRICORN</a:t>
            </a:r>
            <a:endParaRPr kumimoji="0" lang="en-US" altLang="en-US" sz="2000" b="1" i="0" u="none" strike="noStrike" cap="none" spc="-30" normalizeH="0" dirty="0" smtClean="0">
              <a:ln>
                <a:noFill/>
              </a:ln>
              <a:solidFill>
                <a:schemeClr val="tx1"/>
              </a:solidFill>
              <a:effectLst>
                <a:glow rad="50800">
                  <a:schemeClr val="bg1"/>
                </a:glow>
              </a:effectLst>
              <a:latin typeface="+mj-lt"/>
            </a:endParaRPr>
          </a:p>
        </p:txBody>
      </p:sp>
      <p:sp>
        <p:nvSpPr>
          <p:cNvPr id="41" name="Rectangle 45"/>
          <p:cNvSpPr>
            <a:spLocks noChangeArrowheads="1"/>
          </p:cNvSpPr>
          <p:nvPr/>
        </p:nvSpPr>
        <p:spPr bwMode="auto">
          <a:xfrm>
            <a:off x="6823927" y="3787551"/>
            <a:ext cx="96436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spc="-30" normalizeH="0" dirty="0" smtClean="0">
                <a:ln>
                  <a:noFill/>
                </a:ln>
                <a:solidFill>
                  <a:srgbClr val="00AEEF"/>
                </a:solidFill>
                <a:effectLst>
                  <a:glow rad="50800">
                    <a:schemeClr val="bg1"/>
                  </a:glow>
                </a:effectLst>
                <a:latin typeface="+mj-lt"/>
              </a:rPr>
              <a:t>TROPIC OF CANCER</a:t>
            </a:r>
            <a:endParaRPr kumimoji="0" lang="en-US" altLang="en-US" sz="2000" b="1" i="0" u="none" strike="noStrike" cap="none" spc="-30" normalizeH="0" dirty="0" smtClean="0">
              <a:ln>
                <a:noFill/>
              </a:ln>
              <a:solidFill>
                <a:schemeClr val="tx1"/>
              </a:solidFill>
              <a:effectLst>
                <a:glow rad="50800">
                  <a:schemeClr val="bg1"/>
                </a:glow>
              </a:effectLst>
              <a:latin typeface="+mj-lt"/>
            </a:endParaRPr>
          </a:p>
        </p:txBody>
      </p:sp>
      <p:sp>
        <p:nvSpPr>
          <p:cNvPr id="42" name="Rectangle 46"/>
          <p:cNvSpPr>
            <a:spLocks noChangeArrowheads="1"/>
          </p:cNvSpPr>
          <p:nvPr/>
        </p:nvSpPr>
        <p:spPr bwMode="auto">
          <a:xfrm>
            <a:off x="4226469" y="2264727"/>
            <a:ext cx="9938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0°</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43" name="Rectangle 47"/>
          <p:cNvSpPr>
            <a:spLocks noChangeArrowheads="1"/>
          </p:cNvSpPr>
          <p:nvPr/>
        </p:nvSpPr>
        <p:spPr bwMode="auto">
          <a:xfrm>
            <a:off x="3947995" y="2264727"/>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20°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44" name="Rectangle 48"/>
          <p:cNvSpPr>
            <a:spLocks noChangeArrowheads="1"/>
          </p:cNvSpPr>
          <p:nvPr/>
        </p:nvSpPr>
        <p:spPr bwMode="auto">
          <a:xfrm>
            <a:off x="4434882" y="2264727"/>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20°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45" name="Rectangle 49"/>
          <p:cNvSpPr>
            <a:spLocks noChangeArrowheads="1"/>
          </p:cNvSpPr>
          <p:nvPr/>
        </p:nvSpPr>
        <p:spPr bwMode="auto">
          <a:xfrm>
            <a:off x="3708478" y="2264727"/>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40°</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46" name="Rectangle 50"/>
          <p:cNvSpPr>
            <a:spLocks noChangeArrowheads="1"/>
          </p:cNvSpPr>
          <p:nvPr/>
        </p:nvSpPr>
        <p:spPr bwMode="auto">
          <a:xfrm>
            <a:off x="4674832" y="2264727"/>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40°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47" name="Rectangle 51"/>
          <p:cNvSpPr>
            <a:spLocks noChangeArrowheads="1"/>
          </p:cNvSpPr>
          <p:nvPr/>
        </p:nvSpPr>
        <p:spPr bwMode="auto">
          <a:xfrm>
            <a:off x="3475415" y="2264727"/>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60°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48" name="Rectangle 52"/>
          <p:cNvSpPr>
            <a:spLocks noChangeArrowheads="1"/>
          </p:cNvSpPr>
          <p:nvPr/>
        </p:nvSpPr>
        <p:spPr bwMode="auto">
          <a:xfrm>
            <a:off x="3247615" y="2264727"/>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80°</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49" name="Rectangle 53"/>
          <p:cNvSpPr>
            <a:spLocks noChangeArrowheads="1"/>
          </p:cNvSpPr>
          <p:nvPr/>
        </p:nvSpPr>
        <p:spPr bwMode="auto">
          <a:xfrm>
            <a:off x="5132924" y="2264727"/>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80°</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50" name="Rectangle 54"/>
          <p:cNvSpPr>
            <a:spLocks noChangeArrowheads="1"/>
          </p:cNvSpPr>
          <p:nvPr/>
        </p:nvSpPr>
        <p:spPr bwMode="auto">
          <a:xfrm>
            <a:off x="2982116" y="2264727"/>
            <a:ext cx="21480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100°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51" name="Rectangle 55"/>
          <p:cNvSpPr>
            <a:spLocks noChangeArrowheads="1"/>
          </p:cNvSpPr>
          <p:nvPr/>
        </p:nvSpPr>
        <p:spPr bwMode="auto">
          <a:xfrm>
            <a:off x="5326764" y="2264727"/>
            <a:ext cx="21480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100°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52" name="Rectangle 56"/>
          <p:cNvSpPr>
            <a:spLocks noChangeArrowheads="1"/>
          </p:cNvSpPr>
          <p:nvPr/>
        </p:nvSpPr>
        <p:spPr bwMode="auto">
          <a:xfrm>
            <a:off x="2740362" y="2264727"/>
            <a:ext cx="21480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120°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53" name="Rectangle 57"/>
          <p:cNvSpPr>
            <a:spLocks noChangeArrowheads="1"/>
          </p:cNvSpPr>
          <p:nvPr/>
        </p:nvSpPr>
        <p:spPr bwMode="auto">
          <a:xfrm>
            <a:off x="5579701" y="2264727"/>
            <a:ext cx="21480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120°</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54" name="Rectangle 58"/>
          <p:cNvSpPr>
            <a:spLocks noChangeArrowheads="1"/>
          </p:cNvSpPr>
          <p:nvPr/>
        </p:nvSpPr>
        <p:spPr bwMode="auto">
          <a:xfrm>
            <a:off x="2491550" y="2264727"/>
            <a:ext cx="21480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140°</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55" name="Rectangle 59"/>
          <p:cNvSpPr>
            <a:spLocks noChangeArrowheads="1"/>
          </p:cNvSpPr>
          <p:nvPr/>
        </p:nvSpPr>
        <p:spPr bwMode="auto">
          <a:xfrm>
            <a:off x="2231741" y="2264727"/>
            <a:ext cx="21480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160°</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56" name="Rectangle 60"/>
          <p:cNvSpPr>
            <a:spLocks noChangeArrowheads="1"/>
          </p:cNvSpPr>
          <p:nvPr/>
        </p:nvSpPr>
        <p:spPr bwMode="auto">
          <a:xfrm>
            <a:off x="5822829" y="2264727"/>
            <a:ext cx="21480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EEF"/>
                </a:solidFill>
                <a:effectLst>
                  <a:glow rad="50800">
                    <a:schemeClr val="bg1"/>
                  </a:glow>
                </a:effectLst>
                <a:latin typeface="+mj-lt"/>
              </a:rPr>
              <a:t>140°</a:t>
            </a:r>
            <a:endParaRPr kumimoji="0" lang="en-US" altLang="en-US" sz="2000" b="1" i="0" u="none" strike="noStrike" cap="none" normalizeH="0" baseline="0" smtClean="0">
              <a:ln>
                <a:noFill/>
              </a:ln>
              <a:solidFill>
                <a:schemeClr val="tx1"/>
              </a:solidFill>
              <a:effectLst>
                <a:glow rad="50800">
                  <a:schemeClr val="bg1"/>
                </a:glow>
              </a:effectLst>
              <a:latin typeface="+mj-lt"/>
            </a:endParaRPr>
          </a:p>
        </p:txBody>
      </p:sp>
      <p:sp>
        <p:nvSpPr>
          <p:cNvPr id="57" name="Rectangle 61"/>
          <p:cNvSpPr>
            <a:spLocks noChangeArrowheads="1"/>
          </p:cNvSpPr>
          <p:nvPr/>
        </p:nvSpPr>
        <p:spPr bwMode="auto">
          <a:xfrm>
            <a:off x="6094829" y="2262925"/>
            <a:ext cx="21480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160°</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58" name="Rectangle 62"/>
          <p:cNvSpPr>
            <a:spLocks noChangeArrowheads="1"/>
          </p:cNvSpPr>
          <p:nvPr/>
        </p:nvSpPr>
        <p:spPr bwMode="auto">
          <a:xfrm>
            <a:off x="4912112" y="2262925"/>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60°</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59" name="Rectangle 63"/>
          <p:cNvSpPr>
            <a:spLocks noChangeArrowheads="1"/>
          </p:cNvSpPr>
          <p:nvPr/>
        </p:nvSpPr>
        <p:spPr bwMode="auto">
          <a:xfrm>
            <a:off x="6365881" y="2262925"/>
            <a:ext cx="21480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glow rad="50800">
                    <a:schemeClr val="bg1"/>
                  </a:glow>
                </a:effectLst>
                <a:latin typeface="+mj-lt"/>
              </a:rPr>
              <a:t>180°</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60" name="Rectangle 64"/>
          <p:cNvSpPr>
            <a:spLocks noChangeArrowheads="1"/>
          </p:cNvSpPr>
          <p:nvPr/>
        </p:nvSpPr>
        <p:spPr bwMode="auto">
          <a:xfrm>
            <a:off x="3084162" y="3576453"/>
            <a:ext cx="6428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rad="50800">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rad="50800">
                    <a:schemeClr val="bg1"/>
                  </a:glow>
                </a:effectLst>
                <a:latin typeface="+mj-lt"/>
              </a:rPr>
              <a:t>OCEAN</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61" name="Rectangle 66"/>
          <p:cNvSpPr>
            <a:spLocks noChangeArrowheads="1"/>
          </p:cNvSpPr>
          <p:nvPr/>
        </p:nvSpPr>
        <p:spPr bwMode="auto">
          <a:xfrm>
            <a:off x="3987332" y="2562265"/>
            <a:ext cx="39350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rad="50800">
                    <a:schemeClr val="bg1"/>
                  </a:glow>
                </a:effectLst>
                <a:latin typeface="+mj-lt"/>
              </a:rPr>
              <a:t>ARCTIC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rad="50800">
                    <a:schemeClr val="bg1"/>
                  </a:glow>
                </a:effectLst>
                <a:latin typeface="+mj-lt"/>
              </a:rPr>
              <a:t>OCEAN</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62" name="Rectangle 68"/>
          <p:cNvSpPr>
            <a:spLocks noChangeArrowheads="1"/>
          </p:cNvSpPr>
          <p:nvPr/>
        </p:nvSpPr>
        <p:spPr bwMode="auto">
          <a:xfrm>
            <a:off x="3588916" y="4668681"/>
            <a:ext cx="6428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rad="50800">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rad="50800">
                    <a:schemeClr val="bg1"/>
                  </a:glow>
                </a:effectLst>
                <a:latin typeface="+mj-lt"/>
              </a:rPr>
              <a:t>OCEAN</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63" name="Rectangle 70"/>
          <p:cNvSpPr>
            <a:spLocks noChangeArrowheads="1"/>
          </p:cNvSpPr>
          <p:nvPr/>
        </p:nvSpPr>
        <p:spPr bwMode="auto">
          <a:xfrm>
            <a:off x="5549709" y="4653016"/>
            <a:ext cx="4632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rad="50800">
                    <a:schemeClr val="bg1"/>
                  </a:glow>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rad="50800">
                    <a:schemeClr val="bg1"/>
                  </a:glow>
                </a:effectLst>
                <a:latin typeface="+mj-lt"/>
              </a:rPr>
              <a:t>OCEAN</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64" name="Rectangle 72"/>
          <p:cNvSpPr>
            <a:spLocks noChangeArrowheads="1"/>
          </p:cNvSpPr>
          <p:nvPr/>
        </p:nvSpPr>
        <p:spPr bwMode="auto">
          <a:xfrm>
            <a:off x="1410689" y="4130765"/>
            <a:ext cx="5129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rad="50800">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rad="50800">
                    <a:schemeClr val="bg1"/>
                  </a:glow>
                </a:effectLst>
                <a:latin typeface="+mj-lt"/>
              </a:rPr>
              <a:t>OCEAN</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65" name="Rectangle 74"/>
          <p:cNvSpPr>
            <a:spLocks noChangeArrowheads="1"/>
          </p:cNvSpPr>
          <p:nvPr/>
        </p:nvSpPr>
        <p:spPr bwMode="auto">
          <a:xfrm>
            <a:off x="6952808" y="4046784"/>
            <a:ext cx="5129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rad="50800">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glow rad="50800">
                    <a:schemeClr val="bg1"/>
                  </a:glow>
                </a:effectLst>
                <a:latin typeface="+mj-lt"/>
              </a:rPr>
              <a:t>OCEAN</a:t>
            </a:r>
            <a:endParaRPr kumimoji="0" lang="en-US" altLang="en-US" sz="2000" b="1" i="0" u="none" strike="noStrike" cap="none" normalizeH="0" baseline="0" dirty="0" smtClean="0">
              <a:ln>
                <a:noFill/>
              </a:ln>
              <a:solidFill>
                <a:schemeClr val="tx1"/>
              </a:solidFill>
              <a:effectLst>
                <a:glow rad="50800">
                  <a:schemeClr val="bg1"/>
                </a:glow>
              </a:effectLst>
              <a:latin typeface="+mj-lt"/>
            </a:endParaRPr>
          </a:p>
        </p:txBody>
      </p:sp>
      <p:sp>
        <p:nvSpPr>
          <p:cNvPr id="66" name="Rectangle 76"/>
          <p:cNvSpPr>
            <a:spLocks noChangeArrowheads="1"/>
          </p:cNvSpPr>
          <p:nvPr/>
        </p:nvSpPr>
        <p:spPr bwMode="auto">
          <a:xfrm>
            <a:off x="5144927" y="5576013"/>
            <a:ext cx="5770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a:schemeClr val="bg1"/>
                  </a:glow>
                </a:effectLst>
                <a:latin typeface="+mj-lt"/>
              </a:rPr>
              <a:t>0</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
        <p:nvSpPr>
          <p:cNvPr id="67" name="Rectangle 77"/>
          <p:cNvSpPr>
            <a:spLocks noChangeArrowheads="1"/>
          </p:cNvSpPr>
          <p:nvPr/>
        </p:nvSpPr>
        <p:spPr bwMode="auto">
          <a:xfrm>
            <a:off x="5501009" y="5576013"/>
            <a:ext cx="25968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a:schemeClr val="bg1"/>
                  </a:glow>
                </a:effectLst>
                <a:latin typeface="+mj-lt"/>
              </a:rPr>
              <a:t>1,500</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
        <p:nvSpPr>
          <p:cNvPr id="68" name="Rectangle 78"/>
          <p:cNvSpPr>
            <a:spLocks noChangeArrowheads="1"/>
          </p:cNvSpPr>
          <p:nvPr/>
        </p:nvSpPr>
        <p:spPr bwMode="auto">
          <a:xfrm>
            <a:off x="5144927" y="5786264"/>
            <a:ext cx="5770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a:schemeClr val="bg1"/>
                  </a:glow>
                </a:effectLst>
                <a:latin typeface="+mj-lt"/>
              </a:rPr>
              <a:t>0</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
        <p:nvSpPr>
          <p:cNvPr id="69" name="Rectangle 79"/>
          <p:cNvSpPr>
            <a:spLocks noChangeArrowheads="1"/>
          </p:cNvSpPr>
          <p:nvPr/>
        </p:nvSpPr>
        <p:spPr bwMode="auto">
          <a:xfrm>
            <a:off x="5333217" y="5786264"/>
            <a:ext cx="25968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a:schemeClr val="bg1"/>
                  </a:glow>
                </a:effectLst>
                <a:latin typeface="+mj-lt"/>
              </a:rPr>
              <a:t>1,500</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
        <p:nvSpPr>
          <p:cNvPr id="70" name="Rectangle 80"/>
          <p:cNvSpPr>
            <a:spLocks noChangeArrowheads="1"/>
          </p:cNvSpPr>
          <p:nvPr/>
        </p:nvSpPr>
        <p:spPr bwMode="auto">
          <a:xfrm>
            <a:off x="5947736" y="5576013"/>
            <a:ext cx="54662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a:schemeClr val="bg1"/>
                  </a:glow>
                </a:effectLst>
                <a:latin typeface="+mj-lt"/>
              </a:rPr>
              <a:t>3,000 Miles</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
        <p:nvSpPr>
          <p:cNvPr id="71" name="Rectangle 81"/>
          <p:cNvSpPr>
            <a:spLocks noChangeArrowheads="1"/>
          </p:cNvSpPr>
          <p:nvPr/>
        </p:nvSpPr>
        <p:spPr bwMode="auto">
          <a:xfrm>
            <a:off x="5735264" y="5784459"/>
            <a:ext cx="82073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a:schemeClr val="bg1"/>
                  </a:glow>
                </a:effectLst>
                <a:latin typeface="+mj-lt"/>
              </a:rPr>
              <a:t>3,000 Kilometers</a:t>
            </a:r>
            <a:endParaRPr kumimoji="0" lang="en-US" altLang="en-US" sz="2400" b="1" i="0" u="none" strike="noStrike" cap="none" normalizeH="0" baseline="0" dirty="0" smtClean="0">
              <a:ln>
                <a:noFill/>
              </a:ln>
              <a:solidFill>
                <a:schemeClr val="tx1"/>
              </a:solidFill>
              <a:effectLst>
                <a:glow>
                  <a:schemeClr val="bg1"/>
                </a:glow>
              </a:effectLst>
              <a:latin typeface="+mj-lt"/>
            </a:endParaRPr>
          </a:p>
        </p:txBody>
      </p:sp>
      <p:sp>
        <p:nvSpPr>
          <p:cNvPr id="72" name="Rectangle 80"/>
          <p:cNvSpPr>
            <a:spLocks noChangeArrowheads="1"/>
          </p:cNvSpPr>
          <p:nvPr/>
        </p:nvSpPr>
        <p:spPr bwMode="auto">
          <a:xfrm>
            <a:off x="1066220" y="4778871"/>
            <a:ext cx="9794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100" b="1" dirty="0">
                <a:solidFill>
                  <a:srgbClr val="000000"/>
                </a:solidFill>
                <a:effectLst>
                  <a:glow>
                    <a:schemeClr val="bg1"/>
                  </a:glow>
                </a:effectLst>
                <a:latin typeface="Arial Black" panose="020B0A04020102020204" pitchFamily="34" charset="0"/>
              </a:rPr>
              <a:t>Malware</a:t>
            </a:r>
          </a:p>
          <a:p>
            <a:pPr lvl="0"/>
            <a:r>
              <a:rPr lang="en-US" altLang="en-US" sz="1100" b="1" dirty="0">
                <a:solidFill>
                  <a:srgbClr val="000000"/>
                </a:solidFill>
                <a:effectLst>
                  <a:glow>
                    <a:schemeClr val="bg1"/>
                  </a:glow>
                </a:effectLst>
                <a:latin typeface="Arial Black" panose="020B0A04020102020204" pitchFamily="34" charset="0"/>
              </a:rPr>
              <a:t>infection (%)</a:t>
            </a:r>
            <a:endParaRPr kumimoji="0" lang="en-US" altLang="en-US" sz="4000" b="1" i="0" u="none" strike="noStrike" cap="none" normalizeH="0" baseline="0" dirty="0" smtClean="0">
              <a:ln>
                <a:noFill/>
              </a:ln>
              <a:solidFill>
                <a:schemeClr val="tx1"/>
              </a:solidFill>
              <a:effectLst>
                <a:glow>
                  <a:schemeClr val="bg1"/>
                </a:glow>
              </a:effectLst>
              <a:latin typeface="Arial Black" panose="020B0A04020102020204" pitchFamily="34" charset="0"/>
            </a:endParaRPr>
          </a:p>
        </p:txBody>
      </p:sp>
      <p:sp>
        <p:nvSpPr>
          <p:cNvPr id="73" name="Rectangle 80"/>
          <p:cNvSpPr>
            <a:spLocks noChangeArrowheads="1"/>
          </p:cNvSpPr>
          <p:nvPr/>
        </p:nvSpPr>
        <p:spPr bwMode="auto">
          <a:xfrm>
            <a:off x="1385080" y="5211047"/>
            <a:ext cx="80791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000000"/>
                </a:solidFill>
                <a:effectLst>
                  <a:glow>
                    <a:schemeClr val="bg1"/>
                  </a:glow>
                </a:effectLst>
                <a:latin typeface="+mj-lt"/>
              </a:rPr>
              <a:t>33 and above</a:t>
            </a:r>
            <a:endParaRPr kumimoji="0" lang="en-US" altLang="en-US" sz="3200" b="1" i="0" u="none" strike="noStrike" cap="none" normalizeH="0" baseline="0" dirty="0" smtClean="0">
              <a:ln>
                <a:noFill/>
              </a:ln>
              <a:solidFill>
                <a:schemeClr val="tx1"/>
              </a:solidFill>
              <a:effectLst>
                <a:glow>
                  <a:schemeClr val="bg1"/>
                </a:glow>
              </a:effectLst>
              <a:latin typeface="+mj-lt"/>
            </a:endParaRPr>
          </a:p>
        </p:txBody>
      </p:sp>
      <p:sp>
        <p:nvSpPr>
          <p:cNvPr id="74" name="Rectangle 80"/>
          <p:cNvSpPr>
            <a:spLocks noChangeArrowheads="1"/>
          </p:cNvSpPr>
          <p:nvPr/>
        </p:nvSpPr>
        <p:spPr bwMode="auto">
          <a:xfrm>
            <a:off x="1385080" y="5455807"/>
            <a:ext cx="35266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000000"/>
                </a:solidFill>
                <a:effectLst>
                  <a:glow>
                    <a:schemeClr val="bg1"/>
                  </a:glow>
                </a:effectLst>
                <a:latin typeface="+mj-lt"/>
              </a:rPr>
              <a:t>25–32</a:t>
            </a:r>
            <a:endParaRPr kumimoji="0" lang="en-US" altLang="en-US" sz="3200" b="1" i="0" u="none" strike="noStrike" cap="none" normalizeH="0" baseline="0" dirty="0" smtClean="0">
              <a:ln>
                <a:noFill/>
              </a:ln>
              <a:solidFill>
                <a:schemeClr val="tx1"/>
              </a:solidFill>
              <a:effectLst>
                <a:glow>
                  <a:schemeClr val="bg1"/>
                </a:glow>
              </a:effectLst>
              <a:latin typeface="+mj-lt"/>
            </a:endParaRPr>
          </a:p>
        </p:txBody>
      </p:sp>
      <p:sp>
        <p:nvSpPr>
          <p:cNvPr id="75" name="Rectangle 80"/>
          <p:cNvSpPr>
            <a:spLocks noChangeArrowheads="1"/>
          </p:cNvSpPr>
          <p:nvPr/>
        </p:nvSpPr>
        <p:spPr bwMode="auto">
          <a:xfrm>
            <a:off x="1385080" y="5712682"/>
            <a:ext cx="53860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000000"/>
                </a:solidFill>
                <a:effectLst>
                  <a:glow>
                    <a:schemeClr val="bg1"/>
                  </a:glow>
                </a:effectLst>
                <a:latin typeface="+mj-lt"/>
              </a:rPr>
              <a:t>below 25</a:t>
            </a:r>
            <a:endParaRPr kumimoji="0" lang="en-US" altLang="en-US" sz="3200" b="1" i="0" u="none" strike="noStrike" cap="none" normalizeH="0" baseline="0" dirty="0" smtClean="0">
              <a:ln>
                <a:noFill/>
              </a:ln>
              <a:solidFill>
                <a:schemeClr val="tx1"/>
              </a:solidFill>
              <a:effectLst>
                <a:glow>
                  <a:schemeClr val="bg1"/>
                </a:glow>
              </a:effectLst>
              <a:latin typeface="+mj-lt"/>
            </a:endParaRPr>
          </a:p>
        </p:txBody>
      </p:sp>
      <p:sp>
        <p:nvSpPr>
          <p:cNvPr id="76" name="Rectangle 75"/>
          <p:cNvSpPr>
            <a:spLocks noChangeArrowheads="1"/>
          </p:cNvSpPr>
          <p:nvPr/>
        </p:nvSpPr>
        <p:spPr bwMode="auto">
          <a:xfrm>
            <a:off x="1385080" y="5957468"/>
            <a:ext cx="45525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000000"/>
                </a:solidFill>
                <a:effectLst>
                  <a:glow>
                    <a:schemeClr val="bg1"/>
                  </a:glow>
                </a:effectLst>
                <a:latin typeface="+mj-lt"/>
              </a:rPr>
              <a:t>no data</a:t>
            </a:r>
            <a:endParaRPr kumimoji="0" lang="en-US" altLang="en-US" sz="3200" b="1" i="0" u="none" strike="noStrike" cap="none" normalizeH="0" baseline="0" dirty="0" smtClean="0">
              <a:ln>
                <a:noFill/>
              </a:ln>
              <a:solidFill>
                <a:schemeClr val="tx1"/>
              </a:solidFill>
              <a:effectLst>
                <a:glow>
                  <a:schemeClr val="bg1"/>
                </a:glow>
              </a:effectLst>
              <a:latin typeface="+mj-lt"/>
            </a:endParaRPr>
          </a:p>
        </p:txBody>
      </p:sp>
    </p:spTree>
    <p:extLst>
      <p:ext uri="{BB962C8B-B14F-4D97-AF65-F5344CB8AC3E}">
        <p14:creationId xmlns:p14="http://schemas.microsoft.com/office/powerpoint/2010/main" val="163781582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695F9-30ED-4170-9BCF-38FF30AED801}"/>
              </a:ext>
            </a:extLst>
          </p:cNvPr>
          <p:cNvSpPr>
            <a:spLocks noGrp="1"/>
          </p:cNvSpPr>
          <p:nvPr>
            <p:ph type="title"/>
          </p:nvPr>
        </p:nvSpPr>
        <p:spPr/>
        <p:txBody>
          <a:bodyPr/>
          <a:lstStyle/>
          <a:p>
            <a:r>
              <a:rPr lang="en-US" sz="3400" dirty="0"/>
              <a:t>4.3.4 Spatial Dimensions to Cyberattacks </a:t>
            </a:r>
            <a:r>
              <a:rPr lang="en-US" sz="2000" b="0" dirty="0"/>
              <a:t>(3 of 7)</a:t>
            </a:r>
          </a:p>
        </p:txBody>
      </p:sp>
      <p:sp>
        <p:nvSpPr>
          <p:cNvPr id="3" name="Content Placeholder 2">
            <a:extLst>
              <a:ext uri="{FF2B5EF4-FFF2-40B4-BE49-F238E27FC236}">
                <a16:creationId xmlns:a16="http://schemas.microsoft.com/office/drawing/2014/main" id="{7CE4A077-0725-4D5A-9C58-0F4D805705BC}"/>
              </a:ext>
            </a:extLst>
          </p:cNvPr>
          <p:cNvSpPr>
            <a:spLocks noGrp="1"/>
          </p:cNvSpPr>
          <p:nvPr>
            <p:ph sz="quarter" idx="13"/>
          </p:nvPr>
        </p:nvSpPr>
        <p:spPr>
          <a:xfrm>
            <a:off x="457200" y="1556326"/>
            <a:ext cx="8229600" cy="825415"/>
          </a:xfrm>
        </p:spPr>
        <p:txBody>
          <a:bodyPr/>
          <a:lstStyle/>
          <a:p>
            <a:pPr marL="432" indent="0">
              <a:buNone/>
            </a:pPr>
            <a:r>
              <a:rPr lang="en-US" b="1" dirty="0" smtClean="0">
                <a:solidFill>
                  <a:schemeClr val="tx1"/>
                </a:solidFill>
              </a:rPr>
              <a:t>Figure 4-44</a:t>
            </a:r>
            <a:r>
              <a:rPr lang="en-US" b="1" dirty="0">
                <a:solidFill>
                  <a:schemeClr val="tx1"/>
                </a:solidFill>
              </a:rPr>
              <a:t>: </a:t>
            </a:r>
            <a:r>
              <a:rPr lang="en-US" dirty="0">
                <a:solidFill>
                  <a:schemeClr val="tx1"/>
                </a:solidFill>
              </a:rPr>
              <a:t>Americans are the most common victim of </a:t>
            </a:r>
            <a:r>
              <a:rPr lang="en-US" dirty="0" err="1">
                <a:solidFill>
                  <a:schemeClr val="tx1"/>
                </a:solidFill>
              </a:rPr>
              <a:t>cyberattacks</a:t>
            </a:r>
            <a:r>
              <a:rPr lang="en-US" dirty="0">
                <a:solidFill>
                  <a:schemeClr val="tx1"/>
                </a:solidFill>
              </a:rPr>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3788" y="2998180"/>
            <a:ext cx="3035631" cy="2792948"/>
          </a:xfrm>
          <a:prstGeom prst="rect">
            <a:avLst/>
          </a:prstGeom>
        </p:spPr>
      </p:pic>
      <p:sp>
        <p:nvSpPr>
          <p:cNvPr id="1153" name="Rectangle 448"/>
          <p:cNvSpPr>
            <a:spLocks noChangeArrowheads="1"/>
          </p:cNvSpPr>
          <p:nvPr/>
        </p:nvSpPr>
        <p:spPr bwMode="auto">
          <a:xfrm>
            <a:off x="5348288" y="3306763"/>
            <a:ext cx="5979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smtClean="0">
                <a:ln>
                  <a:noFill/>
                </a:ln>
                <a:solidFill>
                  <a:srgbClr val="000000"/>
                </a:solidFill>
                <a:effectLst/>
                <a:latin typeface="+mj-lt"/>
              </a:rPr>
              <a:t>India</a:t>
            </a:r>
            <a:endParaRPr kumimoji="0" lang="en-US" altLang="en-US" sz="1600" b="1" i="0" u="none" strike="noStrike" cap="none" normalizeH="0" baseline="0" smtClean="0">
              <a:ln>
                <a:noFill/>
              </a:ln>
              <a:solidFill>
                <a:schemeClr val="tx1"/>
              </a:solidFill>
              <a:effectLst/>
              <a:latin typeface="+mj-lt"/>
            </a:endParaRPr>
          </a:p>
        </p:txBody>
      </p:sp>
      <p:sp>
        <p:nvSpPr>
          <p:cNvPr id="1154" name="Rectangle 449"/>
          <p:cNvSpPr>
            <a:spLocks noChangeArrowheads="1"/>
          </p:cNvSpPr>
          <p:nvPr/>
        </p:nvSpPr>
        <p:spPr bwMode="auto">
          <a:xfrm>
            <a:off x="5335588" y="3592513"/>
            <a:ext cx="7181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rgbClr val="000000"/>
                </a:solidFill>
                <a:effectLst/>
                <a:latin typeface="Arial Black" panose="020B0A04020102020204" pitchFamily="34" charset="0"/>
              </a:rPr>
              <a:t>10%</a:t>
            </a:r>
            <a:endParaRPr kumimoji="0" lang="en-US" altLang="en-US" sz="1800" b="1" i="0" u="none" strike="noStrike" cap="none" normalizeH="0" baseline="0" smtClean="0">
              <a:ln>
                <a:noFill/>
              </a:ln>
              <a:solidFill>
                <a:schemeClr val="tx1"/>
              </a:solidFill>
              <a:effectLst/>
              <a:latin typeface="Arial Black" panose="020B0A04020102020204" pitchFamily="34" charset="0"/>
            </a:endParaRPr>
          </a:p>
        </p:txBody>
      </p:sp>
      <p:sp>
        <p:nvSpPr>
          <p:cNvPr id="1155" name="Rectangle 450"/>
          <p:cNvSpPr>
            <a:spLocks noChangeArrowheads="1"/>
          </p:cNvSpPr>
          <p:nvPr/>
        </p:nvSpPr>
        <p:spPr bwMode="auto">
          <a:xfrm>
            <a:off x="5657944" y="4093053"/>
            <a:ext cx="8415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0000"/>
                </a:solidFill>
                <a:effectLst/>
                <a:latin typeface="+mj-lt"/>
              </a:rPr>
              <a:t>Russia</a:t>
            </a:r>
            <a:endParaRPr kumimoji="0" lang="en-US" altLang="en-US" sz="1600" b="1" i="0" u="none" strike="noStrike" cap="none" normalizeH="0" baseline="0" dirty="0" smtClean="0">
              <a:ln>
                <a:noFill/>
              </a:ln>
              <a:solidFill>
                <a:schemeClr val="tx1"/>
              </a:solidFill>
              <a:effectLst/>
              <a:latin typeface="+mj-lt"/>
            </a:endParaRPr>
          </a:p>
        </p:txBody>
      </p:sp>
      <p:sp>
        <p:nvSpPr>
          <p:cNvPr id="1156" name="Rectangle 451"/>
          <p:cNvSpPr>
            <a:spLocks noChangeArrowheads="1"/>
          </p:cNvSpPr>
          <p:nvPr/>
        </p:nvSpPr>
        <p:spPr bwMode="auto">
          <a:xfrm>
            <a:off x="5883904" y="4378803"/>
            <a:ext cx="5129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000000"/>
                </a:solidFill>
                <a:effectLst/>
                <a:latin typeface="Arial Black" panose="020B0A04020102020204" pitchFamily="34" charset="0"/>
              </a:rPr>
              <a:t>6%</a:t>
            </a:r>
            <a:endParaRPr kumimoji="0" lang="en-US" altLang="en-US" sz="1800" b="1" i="0" u="none" strike="noStrike" cap="none" normalizeH="0" baseline="0" dirty="0" smtClean="0">
              <a:ln>
                <a:noFill/>
              </a:ln>
              <a:solidFill>
                <a:schemeClr val="tx1"/>
              </a:solidFill>
              <a:effectLst/>
              <a:latin typeface="Arial Black" panose="020B0A04020102020204" pitchFamily="34" charset="0"/>
            </a:endParaRPr>
          </a:p>
        </p:txBody>
      </p:sp>
      <p:sp>
        <p:nvSpPr>
          <p:cNvPr id="1157" name="Rectangle 452"/>
          <p:cNvSpPr>
            <a:spLocks noChangeArrowheads="1"/>
          </p:cNvSpPr>
          <p:nvPr/>
        </p:nvSpPr>
        <p:spPr bwMode="auto">
          <a:xfrm>
            <a:off x="5451475" y="5751513"/>
            <a:ext cx="14266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0000"/>
                </a:solidFill>
                <a:effectLst/>
                <a:latin typeface="+mj-lt"/>
              </a:rPr>
              <a:t>Kazakhstan</a:t>
            </a:r>
            <a:endParaRPr kumimoji="0" lang="en-US" altLang="en-US" sz="1600" b="1" i="0" u="none" strike="noStrike" cap="none" normalizeH="0" baseline="0" dirty="0" smtClean="0">
              <a:ln>
                <a:noFill/>
              </a:ln>
              <a:solidFill>
                <a:schemeClr val="tx1"/>
              </a:solidFill>
              <a:effectLst/>
              <a:latin typeface="+mj-lt"/>
            </a:endParaRPr>
          </a:p>
        </p:txBody>
      </p:sp>
      <p:sp>
        <p:nvSpPr>
          <p:cNvPr id="1158" name="Rectangle 453"/>
          <p:cNvSpPr>
            <a:spLocks noChangeArrowheads="1"/>
          </p:cNvSpPr>
          <p:nvPr/>
        </p:nvSpPr>
        <p:spPr bwMode="auto">
          <a:xfrm>
            <a:off x="5950810" y="6037263"/>
            <a:ext cx="5129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rgbClr val="000000"/>
                </a:solidFill>
                <a:effectLst/>
                <a:latin typeface="Arial Black" panose="020B0A04020102020204" pitchFamily="34" charset="0"/>
              </a:rPr>
              <a:t>6%</a:t>
            </a:r>
            <a:endParaRPr kumimoji="0" lang="en-US" altLang="en-US" sz="1800" b="1" i="0" u="none" strike="noStrike" cap="none" normalizeH="0" baseline="0" smtClean="0">
              <a:ln>
                <a:noFill/>
              </a:ln>
              <a:solidFill>
                <a:schemeClr val="tx1"/>
              </a:solidFill>
              <a:effectLst/>
              <a:latin typeface="Arial Black" panose="020B0A04020102020204" pitchFamily="34" charset="0"/>
            </a:endParaRPr>
          </a:p>
        </p:txBody>
      </p:sp>
      <p:sp>
        <p:nvSpPr>
          <p:cNvPr id="1159" name="Rectangle 454"/>
          <p:cNvSpPr>
            <a:spLocks noChangeArrowheads="1"/>
          </p:cNvSpPr>
          <p:nvPr/>
        </p:nvSpPr>
        <p:spPr bwMode="auto">
          <a:xfrm>
            <a:off x="4779963" y="4927600"/>
            <a:ext cx="5113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smtClean="0">
                <a:ln>
                  <a:noFill/>
                </a:ln>
                <a:solidFill>
                  <a:srgbClr val="000000"/>
                </a:solidFill>
                <a:effectLst/>
                <a:latin typeface="+mj-lt"/>
              </a:rPr>
              <a:t>Italy</a:t>
            </a:r>
            <a:endParaRPr kumimoji="0" lang="en-US" altLang="en-US" sz="1600" b="1" i="0" u="none" strike="noStrike" cap="none" normalizeH="0" baseline="0" smtClean="0">
              <a:ln>
                <a:noFill/>
              </a:ln>
              <a:solidFill>
                <a:schemeClr val="tx1"/>
              </a:solidFill>
              <a:effectLst/>
              <a:latin typeface="+mj-lt"/>
            </a:endParaRPr>
          </a:p>
        </p:txBody>
      </p:sp>
      <p:sp>
        <p:nvSpPr>
          <p:cNvPr id="1160" name="Rectangle 455"/>
          <p:cNvSpPr>
            <a:spLocks noChangeArrowheads="1"/>
          </p:cNvSpPr>
          <p:nvPr/>
        </p:nvSpPr>
        <p:spPr bwMode="auto">
          <a:xfrm>
            <a:off x="4806950" y="5211763"/>
            <a:ext cx="5129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rgbClr val="000000"/>
                </a:solidFill>
                <a:effectLst/>
                <a:latin typeface="Arial Black" panose="020B0A04020102020204" pitchFamily="34" charset="0"/>
              </a:rPr>
              <a:t>5%</a:t>
            </a:r>
            <a:endParaRPr kumimoji="0" lang="en-US" altLang="en-US" sz="1800" b="1" i="0" u="none" strike="noStrike" cap="none" normalizeH="0" baseline="0" smtClean="0">
              <a:ln>
                <a:noFill/>
              </a:ln>
              <a:solidFill>
                <a:schemeClr val="tx1"/>
              </a:solidFill>
              <a:effectLst/>
              <a:latin typeface="Arial Black" panose="020B0A04020102020204" pitchFamily="34" charset="0"/>
            </a:endParaRPr>
          </a:p>
        </p:txBody>
      </p:sp>
      <p:sp>
        <p:nvSpPr>
          <p:cNvPr id="1161" name="Rectangle 456"/>
          <p:cNvSpPr>
            <a:spLocks noChangeArrowheads="1"/>
          </p:cNvSpPr>
          <p:nvPr/>
        </p:nvSpPr>
        <p:spPr bwMode="auto">
          <a:xfrm>
            <a:off x="2889250" y="5487988"/>
            <a:ext cx="11108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0000"/>
                </a:solidFill>
                <a:effectLst/>
                <a:latin typeface="+mj-lt"/>
              </a:rPr>
              <a:t>Germany</a:t>
            </a:r>
            <a:endParaRPr kumimoji="0" lang="en-US" altLang="en-US" sz="1600" b="1" i="0" u="none" strike="noStrike" cap="none" normalizeH="0" baseline="0" dirty="0" smtClean="0">
              <a:ln>
                <a:noFill/>
              </a:ln>
              <a:solidFill>
                <a:schemeClr val="tx1"/>
              </a:solidFill>
              <a:effectLst/>
              <a:latin typeface="+mj-lt"/>
            </a:endParaRPr>
          </a:p>
        </p:txBody>
      </p:sp>
      <p:sp>
        <p:nvSpPr>
          <p:cNvPr id="1162" name="Rectangle 457"/>
          <p:cNvSpPr>
            <a:spLocks noChangeArrowheads="1"/>
          </p:cNvSpPr>
          <p:nvPr/>
        </p:nvSpPr>
        <p:spPr bwMode="auto">
          <a:xfrm>
            <a:off x="3455988" y="5770563"/>
            <a:ext cx="5129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rgbClr val="000000"/>
                </a:solidFill>
                <a:effectLst/>
                <a:latin typeface="Arial Black" panose="020B0A04020102020204" pitchFamily="34" charset="0"/>
              </a:rPr>
              <a:t>4%</a:t>
            </a:r>
            <a:endParaRPr kumimoji="0" lang="en-US" altLang="en-US" sz="1800" b="1" i="0" u="none" strike="noStrike" cap="none" normalizeH="0" baseline="0" smtClean="0">
              <a:ln>
                <a:noFill/>
              </a:ln>
              <a:solidFill>
                <a:schemeClr val="tx1"/>
              </a:solidFill>
              <a:effectLst/>
              <a:latin typeface="Arial Black" panose="020B0A04020102020204" pitchFamily="34" charset="0"/>
            </a:endParaRPr>
          </a:p>
        </p:txBody>
      </p:sp>
      <p:sp>
        <p:nvSpPr>
          <p:cNvPr id="1163" name="Rectangle 458"/>
          <p:cNvSpPr>
            <a:spLocks noChangeArrowheads="1"/>
          </p:cNvSpPr>
          <p:nvPr/>
        </p:nvSpPr>
        <p:spPr bwMode="auto">
          <a:xfrm>
            <a:off x="2396380" y="4699000"/>
            <a:ext cx="9970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0000"/>
                </a:solidFill>
                <a:effectLst/>
                <a:latin typeface="+mj-lt"/>
              </a:rPr>
              <a:t>Vietnam</a:t>
            </a:r>
            <a:endParaRPr kumimoji="0" lang="en-US" altLang="en-US" sz="1600" b="1" i="0" u="none" strike="noStrike" cap="none" normalizeH="0" baseline="0" dirty="0" smtClean="0">
              <a:ln>
                <a:noFill/>
              </a:ln>
              <a:solidFill>
                <a:schemeClr val="tx1"/>
              </a:solidFill>
              <a:effectLst/>
              <a:latin typeface="+mj-lt"/>
            </a:endParaRPr>
          </a:p>
        </p:txBody>
      </p:sp>
      <p:sp>
        <p:nvSpPr>
          <p:cNvPr id="1164" name="Rectangle 459"/>
          <p:cNvSpPr>
            <a:spLocks noChangeArrowheads="1"/>
          </p:cNvSpPr>
          <p:nvPr/>
        </p:nvSpPr>
        <p:spPr bwMode="auto">
          <a:xfrm>
            <a:off x="2857176" y="4984750"/>
            <a:ext cx="5129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rgbClr val="000000"/>
                </a:solidFill>
                <a:effectLst/>
                <a:latin typeface="Arial Black" panose="020B0A04020102020204" pitchFamily="34" charset="0"/>
              </a:rPr>
              <a:t>4%</a:t>
            </a:r>
            <a:endParaRPr kumimoji="0" lang="en-US" altLang="en-US" sz="1800" b="1" i="0" u="none" strike="noStrike" cap="none" normalizeH="0" baseline="0" smtClean="0">
              <a:ln>
                <a:noFill/>
              </a:ln>
              <a:solidFill>
                <a:schemeClr val="tx1"/>
              </a:solidFill>
              <a:effectLst/>
              <a:latin typeface="Arial Black" panose="020B0A04020102020204" pitchFamily="34" charset="0"/>
            </a:endParaRPr>
          </a:p>
        </p:txBody>
      </p:sp>
      <p:sp>
        <p:nvSpPr>
          <p:cNvPr id="1165" name="Rectangle 460"/>
          <p:cNvSpPr>
            <a:spLocks noChangeArrowheads="1"/>
          </p:cNvSpPr>
          <p:nvPr/>
        </p:nvSpPr>
        <p:spPr bwMode="auto">
          <a:xfrm>
            <a:off x="4799013" y="2268538"/>
            <a:ext cx="16382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0000"/>
                </a:solidFill>
                <a:effectLst/>
                <a:latin typeface="+mj-lt"/>
              </a:rPr>
              <a:t>United States</a:t>
            </a:r>
            <a:endParaRPr kumimoji="0" lang="en-US" altLang="en-US" sz="1600" b="1" i="0" u="none" strike="noStrike" cap="none" normalizeH="0" baseline="0" dirty="0" smtClean="0">
              <a:ln>
                <a:noFill/>
              </a:ln>
              <a:solidFill>
                <a:schemeClr val="tx1"/>
              </a:solidFill>
              <a:effectLst/>
              <a:latin typeface="+mj-lt"/>
            </a:endParaRPr>
          </a:p>
        </p:txBody>
      </p:sp>
      <p:sp>
        <p:nvSpPr>
          <p:cNvPr id="1166" name="Rectangle 461"/>
          <p:cNvSpPr>
            <a:spLocks noChangeArrowheads="1"/>
          </p:cNvSpPr>
          <p:nvPr/>
        </p:nvSpPr>
        <p:spPr bwMode="auto">
          <a:xfrm>
            <a:off x="4799013" y="2554288"/>
            <a:ext cx="5129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000000"/>
                </a:solidFill>
                <a:effectLst/>
                <a:latin typeface="Arial Black" panose="020B0A04020102020204" pitchFamily="34" charset="0"/>
              </a:rPr>
              <a:t>1%</a:t>
            </a:r>
            <a:endParaRPr kumimoji="0" lang="en-US" altLang="en-US" sz="1800" b="1" i="0" u="none" strike="noStrike" cap="none" normalizeH="0" baseline="0" dirty="0" smtClean="0">
              <a:ln>
                <a:noFill/>
              </a:ln>
              <a:solidFill>
                <a:schemeClr val="tx1"/>
              </a:solidFill>
              <a:effectLst/>
              <a:latin typeface="Arial Black" panose="020B0A04020102020204" pitchFamily="34" charset="0"/>
            </a:endParaRPr>
          </a:p>
        </p:txBody>
      </p:sp>
      <p:sp>
        <p:nvSpPr>
          <p:cNvPr id="1167" name="Rectangle 462"/>
          <p:cNvSpPr>
            <a:spLocks noChangeArrowheads="1"/>
          </p:cNvSpPr>
          <p:nvPr/>
        </p:nvSpPr>
        <p:spPr bwMode="auto">
          <a:xfrm>
            <a:off x="2995553" y="2622550"/>
            <a:ext cx="9409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0000"/>
                </a:solidFill>
                <a:effectLst/>
                <a:latin typeface="+mj-lt"/>
              </a:rPr>
              <a:t>Ukraine</a:t>
            </a:r>
            <a:endParaRPr kumimoji="0" lang="en-US" altLang="en-US" sz="1600" b="1" i="0" u="none" strike="noStrike" cap="none" normalizeH="0" baseline="0" dirty="0" smtClean="0">
              <a:ln>
                <a:noFill/>
              </a:ln>
              <a:solidFill>
                <a:schemeClr val="tx1"/>
              </a:solidFill>
              <a:effectLst/>
              <a:latin typeface="+mj-lt"/>
            </a:endParaRPr>
          </a:p>
        </p:txBody>
      </p:sp>
      <p:sp>
        <p:nvSpPr>
          <p:cNvPr id="1168" name="Rectangle 463"/>
          <p:cNvSpPr>
            <a:spLocks noChangeArrowheads="1"/>
          </p:cNvSpPr>
          <p:nvPr/>
        </p:nvSpPr>
        <p:spPr bwMode="auto">
          <a:xfrm>
            <a:off x="4011613" y="2622550"/>
            <a:ext cx="5129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000000"/>
                </a:solidFill>
                <a:effectLst/>
                <a:latin typeface="Arial Black" panose="020B0A04020102020204" pitchFamily="34" charset="0"/>
              </a:rPr>
              <a:t>4%</a:t>
            </a:r>
            <a:endParaRPr kumimoji="0" lang="en-US" altLang="en-US" sz="1800" b="1" i="0" u="none" strike="noStrike" cap="none" normalizeH="0" baseline="0" dirty="0" smtClean="0">
              <a:ln>
                <a:noFill/>
              </a:ln>
              <a:solidFill>
                <a:schemeClr val="tx1"/>
              </a:solidFill>
              <a:effectLst/>
              <a:latin typeface="Arial Black" panose="020B0A04020102020204" pitchFamily="34" charset="0"/>
            </a:endParaRPr>
          </a:p>
        </p:txBody>
      </p:sp>
      <p:sp>
        <p:nvSpPr>
          <p:cNvPr id="1169" name="Rectangle 464"/>
          <p:cNvSpPr>
            <a:spLocks noChangeArrowheads="1"/>
          </p:cNvSpPr>
          <p:nvPr/>
        </p:nvSpPr>
        <p:spPr bwMode="auto">
          <a:xfrm>
            <a:off x="2904590" y="3136900"/>
            <a:ext cx="6973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smtClean="0">
                <a:ln>
                  <a:noFill/>
                </a:ln>
                <a:solidFill>
                  <a:srgbClr val="000000"/>
                </a:solidFill>
                <a:effectLst/>
                <a:latin typeface="+mj-lt"/>
              </a:rPr>
              <a:t>Brazil</a:t>
            </a:r>
            <a:endParaRPr kumimoji="0" lang="en-US" altLang="en-US" sz="1600" b="1" i="0" u="none" strike="noStrike" cap="none" normalizeH="0" baseline="0" smtClean="0">
              <a:ln>
                <a:noFill/>
              </a:ln>
              <a:solidFill>
                <a:schemeClr val="tx1"/>
              </a:solidFill>
              <a:effectLst/>
              <a:latin typeface="+mj-lt"/>
            </a:endParaRPr>
          </a:p>
        </p:txBody>
      </p:sp>
      <p:sp>
        <p:nvSpPr>
          <p:cNvPr id="1170" name="Rectangle 465"/>
          <p:cNvSpPr>
            <a:spLocks noChangeArrowheads="1"/>
          </p:cNvSpPr>
          <p:nvPr/>
        </p:nvSpPr>
        <p:spPr bwMode="auto">
          <a:xfrm>
            <a:off x="3079215" y="3422650"/>
            <a:ext cx="5129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000000"/>
                </a:solidFill>
                <a:effectLst/>
                <a:latin typeface="Arial Black" panose="020B0A04020102020204" pitchFamily="34" charset="0"/>
              </a:rPr>
              <a:t>4%</a:t>
            </a:r>
            <a:endParaRPr kumimoji="0" lang="en-US" altLang="en-US" sz="1800" b="1" i="0" u="none" strike="noStrike" cap="none" normalizeH="0" baseline="0" dirty="0" smtClean="0">
              <a:ln>
                <a:noFill/>
              </a:ln>
              <a:solidFill>
                <a:schemeClr val="tx1"/>
              </a:solidFill>
              <a:effectLst/>
              <a:latin typeface="Arial Black" panose="020B0A04020102020204" pitchFamily="34" charset="0"/>
            </a:endParaRPr>
          </a:p>
        </p:txBody>
      </p:sp>
      <p:sp>
        <p:nvSpPr>
          <p:cNvPr id="1171" name="Rectangle 466"/>
          <p:cNvSpPr>
            <a:spLocks noChangeArrowheads="1"/>
          </p:cNvSpPr>
          <p:nvPr/>
        </p:nvSpPr>
        <p:spPr bwMode="auto">
          <a:xfrm>
            <a:off x="2469826" y="3879850"/>
            <a:ext cx="8688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0000"/>
                </a:solidFill>
                <a:effectLst/>
                <a:latin typeface="+mj-lt"/>
              </a:rPr>
              <a:t>Algeria</a:t>
            </a:r>
            <a:endParaRPr kumimoji="0" lang="en-US" altLang="en-US" sz="1600" b="1" i="0" u="none" strike="noStrike" cap="none" normalizeH="0" baseline="0" dirty="0" smtClean="0">
              <a:ln>
                <a:noFill/>
              </a:ln>
              <a:solidFill>
                <a:schemeClr val="tx1"/>
              </a:solidFill>
              <a:effectLst/>
              <a:latin typeface="+mj-lt"/>
            </a:endParaRPr>
          </a:p>
        </p:txBody>
      </p:sp>
      <p:sp>
        <p:nvSpPr>
          <p:cNvPr id="1172" name="Rectangle 467"/>
          <p:cNvSpPr>
            <a:spLocks noChangeArrowheads="1"/>
          </p:cNvSpPr>
          <p:nvPr/>
        </p:nvSpPr>
        <p:spPr bwMode="auto">
          <a:xfrm>
            <a:off x="2817488" y="4165600"/>
            <a:ext cx="5129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rgbClr val="000000"/>
                </a:solidFill>
                <a:effectLst/>
                <a:latin typeface="Arial Black" panose="020B0A04020102020204" pitchFamily="34" charset="0"/>
              </a:rPr>
              <a:t>4%</a:t>
            </a:r>
            <a:endParaRPr kumimoji="0" lang="en-US" altLang="en-US" sz="1800" b="1" i="0" u="none" strike="noStrike" cap="none" normalizeH="0" baseline="0" smtClean="0">
              <a:ln>
                <a:noFill/>
              </a:ln>
              <a:solidFill>
                <a:schemeClr val="tx1"/>
              </a:solidFill>
              <a:effectLst/>
              <a:latin typeface="Arial Black" panose="020B0A04020102020204" pitchFamily="34" charset="0"/>
            </a:endParaRPr>
          </a:p>
        </p:txBody>
      </p:sp>
      <p:sp>
        <p:nvSpPr>
          <p:cNvPr id="1173" name="Freeform 468"/>
          <p:cNvSpPr>
            <a:spLocks/>
          </p:cNvSpPr>
          <p:nvPr/>
        </p:nvSpPr>
        <p:spPr bwMode="auto">
          <a:xfrm>
            <a:off x="5878513" y="5214938"/>
            <a:ext cx="303213" cy="566737"/>
          </a:xfrm>
          <a:custGeom>
            <a:avLst/>
            <a:gdLst>
              <a:gd name="T0" fmla="*/ 0 w 191"/>
              <a:gd name="T1" fmla="*/ 0 h 357"/>
              <a:gd name="T2" fmla="*/ 191 w 191"/>
              <a:gd name="T3" fmla="*/ 228 h 357"/>
              <a:gd name="T4" fmla="*/ 191 w 191"/>
              <a:gd name="T5" fmla="*/ 357 h 357"/>
            </a:gdLst>
            <a:ahLst/>
            <a:cxnLst>
              <a:cxn ang="0">
                <a:pos x="T0" y="T1"/>
              </a:cxn>
              <a:cxn ang="0">
                <a:pos x="T2" y="T3"/>
              </a:cxn>
              <a:cxn ang="0">
                <a:pos x="T4" y="T5"/>
              </a:cxn>
            </a:cxnLst>
            <a:rect l="0" t="0" r="r" b="b"/>
            <a:pathLst>
              <a:path w="191" h="357">
                <a:moveTo>
                  <a:pt x="0" y="0"/>
                </a:moveTo>
                <a:lnTo>
                  <a:pt x="191" y="228"/>
                </a:lnTo>
                <a:lnTo>
                  <a:pt x="191" y="357"/>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1174" name="Line 469"/>
          <p:cNvSpPr>
            <a:spLocks noChangeShapeType="1"/>
          </p:cNvSpPr>
          <p:nvPr/>
        </p:nvSpPr>
        <p:spPr bwMode="auto">
          <a:xfrm flipH="1">
            <a:off x="3889375" y="5208588"/>
            <a:ext cx="315913" cy="36830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1175" name="Line 470"/>
          <p:cNvSpPr>
            <a:spLocks noChangeShapeType="1"/>
          </p:cNvSpPr>
          <p:nvPr/>
        </p:nvSpPr>
        <p:spPr bwMode="auto">
          <a:xfrm flipH="1">
            <a:off x="3389313" y="4686300"/>
            <a:ext cx="407988" cy="1809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1176" name="Line 471"/>
          <p:cNvSpPr>
            <a:spLocks noChangeShapeType="1"/>
          </p:cNvSpPr>
          <p:nvPr/>
        </p:nvSpPr>
        <p:spPr bwMode="auto">
          <a:xfrm flipH="1" flipV="1">
            <a:off x="3359150" y="4060825"/>
            <a:ext cx="342900" cy="5080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1177" name="Line 472"/>
          <p:cNvSpPr>
            <a:spLocks noChangeShapeType="1"/>
          </p:cNvSpPr>
          <p:nvPr/>
        </p:nvSpPr>
        <p:spPr bwMode="auto">
          <a:xfrm flipH="1" flipV="1">
            <a:off x="3635375" y="3351213"/>
            <a:ext cx="333375" cy="24130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1178" name="Line 473"/>
          <p:cNvSpPr>
            <a:spLocks noChangeShapeType="1"/>
          </p:cNvSpPr>
          <p:nvPr/>
        </p:nvSpPr>
        <p:spPr bwMode="auto">
          <a:xfrm flipH="1" flipV="1">
            <a:off x="4365625" y="2962275"/>
            <a:ext cx="138113" cy="28733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1179" name="Line 474"/>
          <p:cNvSpPr>
            <a:spLocks noChangeShapeType="1"/>
          </p:cNvSpPr>
          <p:nvPr/>
        </p:nvSpPr>
        <p:spPr bwMode="auto">
          <a:xfrm flipH="1" flipV="1">
            <a:off x="4895850" y="2878138"/>
            <a:ext cx="25400" cy="26035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Tree>
    <p:extLst>
      <p:ext uri="{BB962C8B-B14F-4D97-AF65-F5344CB8AC3E}">
        <p14:creationId xmlns:p14="http://schemas.microsoft.com/office/powerpoint/2010/main" val="5770852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695F9-30ED-4170-9BCF-38FF30AED801}"/>
              </a:ext>
            </a:extLst>
          </p:cNvPr>
          <p:cNvSpPr>
            <a:spLocks noGrp="1"/>
          </p:cNvSpPr>
          <p:nvPr>
            <p:ph type="title"/>
          </p:nvPr>
        </p:nvSpPr>
        <p:spPr/>
        <p:txBody>
          <a:bodyPr/>
          <a:lstStyle/>
          <a:p>
            <a:r>
              <a:rPr lang="en-US" sz="3400" dirty="0"/>
              <a:t>4.3.4 Spatial Dimensions to Cyberattacks </a:t>
            </a:r>
            <a:r>
              <a:rPr lang="en-US" sz="2000" b="0" dirty="0"/>
              <a:t>(4 of 7)</a:t>
            </a:r>
          </a:p>
        </p:txBody>
      </p:sp>
      <p:sp>
        <p:nvSpPr>
          <p:cNvPr id="3" name="Content Placeholder 2">
            <a:extLst>
              <a:ext uri="{FF2B5EF4-FFF2-40B4-BE49-F238E27FC236}">
                <a16:creationId xmlns:a16="http://schemas.microsoft.com/office/drawing/2014/main" id="{7CE4A077-0725-4D5A-9C58-0F4D805705BC}"/>
              </a:ext>
            </a:extLst>
          </p:cNvPr>
          <p:cNvSpPr>
            <a:spLocks noGrp="1"/>
          </p:cNvSpPr>
          <p:nvPr>
            <p:ph sz="quarter" idx="13"/>
          </p:nvPr>
        </p:nvSpPr>
        <p:spPr>
          <a:xfrm>
            <a:off x="457200" y="1556326"/>
            <a:ext cx="8229600" cy="805873"/>
          </a:xfrm>
        </p:spPr>
        <p:txBody>
          <a:bodyPr/>
          <a:lstStyle/>
          <a:p>
            <a:pPr marL="432" indent="0">
              <a:buNone/>
            </a:pPr>
            <a:r>
              <a:rPr lang="en-US" b="1" dirty="0" smtClean="0">
                <a:solidFill>
                  <a:schemeClr val="tx1"/>
                </a:solidFill>
              </a:rPr>
              <a:t>Figure 4-45</a:t>
            </a:r>
            <a:r>
              <a:rPr lang="en-US" b="1" dirty="0">
                <a:solidFill>
                  <a:schemeClr val="tx1"/>
                </a:solidFill>
              </a:rPr>
              <a:t>: </a:t>
            </a:r>
            <a:r>
              <a:rPr lang="en-US" dirty="0">
                <a:solidFill>
                  <a:schemeClr val="tx1"/>
                </a:solidFill>
              </a:rPr>
              <a:t>Americans are the most common victim of </a:t>
            </a:r>
            <a:r>
              <a:rPr lang="en-US" dirty="0" err="1">
                <a:solidFill>
                  <a:schemeClr val="tx1"/>
                </a:solidFill>
              </a:rPr>
              <a:t>cyberattacks</a:t>
            </a:r>
            <a:r>
              <a:rPr lang="en-US" dirty="0">
                <a:solidFill>
                  <a:schemeClr val="tx1"/>
                </a:solidFill>
              </a:rPr>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6297" y="3307098"/>
            <a:ext cx="3299276" cy="3018787"/>
          </a:xfrm>
          <a:prstGeom prst="rect">
            <a:avLst/>
          </a:prstGeom>
        </p:spPr>
      </p:pic>
      <p:sp>
        <p:nvSpPr>
          <p:cNvPr id="10" name="AutoShape 3"/>
          <p:cNvSpPr>
            <a:spLocks noChangeAspect="1" noChangeArrowheads="1" noTextEdit="1"/>
          </p:cNvSpPr>
          <p:nvPr/>
        </p:nvSpPr>
        <p:spPr bwMode="auto">
          <a:xfrm>
            <a:off x="2389188" y="2328231"/>
            <a:ext cx="433705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11" name="Rectangle 5"/>
          <p:cNvSpPr>
            <a:spLocks noChangeArrowheads="1"/>
          </p:cNvSpPr>
          <p:nvPr/>
        </p:nvSpPr>
        <p:spPr bwMode="auto">
          <a:xfrm>
            <a:off x="5013326" y="2955294"/>
            <a:ext cx="13673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0000"/>
                </a:solidFill>
                <a:effectLst/>
                <a:latin typeface="+mj-lt"/>
              </a:rPr>
              <a:t>Philippines</a:t>
            </a:r>
            <a:endParaRPr kumimoji="0" lang="en-US" altLang="en-US" sz="1600" b="1" i="0" u="none" strike="noStrike" cap="none" normalizeH="0" baseline="0" dirty="0" smtClean="0">
              <a:ln>
                <a:noFill/>
              </a:ln>
              <a:solidFill>
                <a:schemeClr val="tx1"/>
              </a:solidFill>
              <a:effectLst/>
              <a:latin typeface="+mj-lt"/>
            </a:endParaRPr>
          </a:p>
        </p:txBody>
      </p:sp>
      <p:sp>
        <p:nvSpPr>
          <p:cNvPr id="12" name="Rectangle 6"/>
          <p:cNvSpPr>
            <a:spLocks noChangeArrowheads="1"/>
          </p:cNvSpPr>
          <p:nvPr/>
        </p:nvSpPr>
        <p:spPr bwMode="auto">
          <a:xfrm>
            <a:off x="6431077" y="2926719"/>
            <a:ext cx="5129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rgbClr val="000000"/>
                </a:solidFill>
                <a:effectLst/>
                <a:latin typeface="Arial Black" panose="020B0A04020102020204" pitchFamily="34" charset="0"/>
              </a:rPr>
              <a:t>1%</a:t>
            </a:r>
            <a:endParaRPr kumimoji="0" lang="en-US" altLang="en-US" sz="1600" b="1" i="0" u="none" strike="noStrike" cap="none" normalizeH="0" baseline="0" smtClean="0">
              <a:ln>
                <a:noFill/>
              </a:ln>
              <a:solidFill>
                <a:schemeClr val="tx1"/>
              </a:solidFill>
              <a:effectLst/>
              <a:latin typeface="Arial Black" panose="020B0A04020102020204" pitchFamily="34" charset="0"/>
            </a:endParaRPr>
          </a:p>
        </p:txBody>
      </p:sp>
      <p:sp>
        <p:nvSpPr>
          <p:cNvPr id="13" name="Rectangle 7"/>
          <p:cNvSpPr>
            <a:spLocks noChangeArrowheads="1"/>
          </p:cNvSpPr>
          <p:nvPr/>
        </p:nvSpPr>
        <p:spPr bwMode="auto">
          <a:xfrm>
            <a:off x="4776788" y="2609219"/>
            <a:ext cx="14266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0000"/>
                </a:solidFill>
                <a:effectLst/>
                <a:latin typeface="+mj-lt"/>
              </a:rPr>
              <a:t>Kazakhstan</a:t>
            </a:r>
            <a:endParaRPr kumimoji="0" lang="en-US" altLang="en-US" sz="1600" b="1" i="0" u="none" strike="noStrike" cap="none" normalizeH="0" baseline="0" dirty="0" smtClean="0">
              <a:ln>
                <a:noFill/>
              </a:ln>
              <a:solidFill>
                <a:schemeClr val="tx1"/>
              </a:solidFill>
              <a:effectLst/>
              <a:latin typeface="+mj-lt"/>
            </a:endParaRPr>
          </a:p>
        </p:txBody>
      </p:sp>
      <p:sp>
        <p:nvSpPr>
          <p:cNvPr id="14" name="Rectangle 8"/>
          <p:cNvSpPr>
            <a:spLocks noChangeArrowheads="1"/>
          </p:cNvSpPr>
          <p:nvPr/>
        </p:nvSpPr>
        <p:spPr bwMode="auto">
          <a:xfrm>
            <a:off x="6251690" y="2580644"/>
            <a:ext cx="5129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rgbClr val="000000"/>
                </a:solidFill>
                <a:effectLst/>
                <a:latin typeface="Arial Black" panose="020B0A04020102020204" pitchFamily="34" charset="0"/>
              </a:rPr>
              <a:t>1%</a:t>
            </a:r>
            <a:endParaRPr kumimoji="0" lang="en-US" altLang="en-US" sz="1600" b="1" i="0" u="none" strike="noStrike" cap="none" normalizeH="0" baseline="0" smtClean="0">
              <a:ln>
                <a:noFill/>
              </a:ln>
              <a:solidFill>
                <a:schemeClr val="tx1"/>
              </a:solidFill>
              <a:effectLst/>
              <a:latin typeface="Arial Black" panose="020B0A04020102020204" pitchFamily="34" charset="0"/>
            </a:endParaRPr>
          </a:p>
        </p:txBody>
      </p:sp>
      <p:sp>
        <p:nvSpPr>
          <p:cNvPr id="15" name="Rectangle 9"/>
          <p:cNvSpPr>
            <a:spLocks noChangeArrowheads="1"/>
          </p:cNvSpPr>
          <p:nvPr/>
        </p:nvSpPr>
        <p:spPr bwMode="auto">
          <a:xfrm>
            <a:off x="4622801" y="2328231"/>
            <a:ext cx="9409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0000"/>
                </a:solidFill>
                <a:effectLst/>
                <a:latin typeface="+mj-lt"/>
              </a:rPr>
              <a:t>Belarus</a:t>
            </a:r>
            <a:endParaRPr kumimoji="0" lang="en-US" altLang="en-US" sz="1600" b="1" i="0" u="none" strike="noStrike" cap="none" normalizeH="0" baseline="0" dirty="0" smtClean="0">
              <a:ln>
                <a:noFill/>
              </a:ln>
              <a:solidFill>
                <a:schemeClr val="tx1"/>
              </a:solidFill>
              <a:effectLst/>
              <a:latin typeface="+mj-lt"/>
            </a:endParaRPr>
          </a:p>
        </p:txBody>
      </p:sp>
      <p:sp>
        <p:nvSpPr>
          <p:cNvPr id="16" name="Rectangle 10"/>
          <p:cNvSpPr>
            <a:spLocks noChangeArrowheads="1"/>
          </p:cNvSpPr>
          <p:nvPr/>
        </p:nvSpPr>
        <p:spPr bwMode="auto">
          <a:xfrm>
            <a:off x="5628912" y="2299656"/>
            <a:ext cx="5129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000000"/>
                </a:solidFill>
                <a:effectLst/>
                <a:latin typeface="Arial Black" panose="020B0A04020102020204" pitchFamily="34" charset="0"/>
              </a:rPr>
              <a:t>1%</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17" name="Rectangle 11"/>
          <p:cNvSpPr>
            <a:spLocks noChangeArrowheads="1"/>
          </p:cNvSpPr>
          <p:nvPr/>
        </p:nvSpPr>
        <p:spPr bwMode="auto">
          <a:xfrm>
            <a:off x="2969946" y="2407606"/>
            <a:ext cx="9970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0000"/>
                </a:solidFill>
                <a:effectLst/>
                <a:latin typeface="+mj-lt"/>
              </a:rPr>
              <a:t>Vietnam</a:t>
            </a:r>
            <a:endParaRPr kumimoji="0" lang="en-US" altLang="en-US" sz="1600" b="1" i="0" u="none" strike="noStrike" cap="none" normalizeH="0" baseline="0" dirty="0" smtClean="0">
              <a:ln>
                <a:noFill/>
              </a:ln>
              <a:solidFill>
                <a:schemeClr val="tx1"/>
              </a:solidFill>
              <a:effectLst/>
              <a:latin typeface="+mj-lt"/>
            </a:endParaRPr>
          </a:p>
        </p:txBody>
      </p:sp>
      <p:sp>
        <p:nvSpPr>
          <p:cNvPr id="18" name="Rectangle 12"/>
          <p:cNvSpPr>
            <a:spLocks noChangeArrowheads="1"/>
          </p:cNvSpPr>
          <p:nvPr/>
        </p:nvSpPr>
        <p:spPr bwMode="auto">
          <a:xfrm>
            <a:off x="4038601" y="2379031"/>
            <a:ext cx="5129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000000"/>
                </a:solidFill>
                <a:effectLst/>
                <a:latin typeface="Arial Black" panose="020B0A04020102020204" pitchFamily="34" charset="0"/>
              </a:rPr>
              <a:t>1%</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19" name="Rectangle 13"/>
          <p:cNvSpPr>
            <a:spLocks noChangeArrowheads="1"/>
          </p:cNvSpPr>
          <p:nvPr/>
        </p:nvSpPr>
        <p:spPr bwMode="auto">
          <a:xfrm>
            <a:off x="2874906" y="2756856"/>
            <a:ext cx="9409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0000"/>
                </a:solidFill>
                <a:effectLst/>
                <a:latin typeface="+mj-lt"/>
              </a:rPr>
              <a:t>Ukraine</a:t>
            </a:r>
            <a:endParaRPr kumimoji="0" lang="en-US" altLang="en-US" sz="1600" b="1" i="0" u="none" strike="noStrike" cap="none" normalizeH="0" baseline="0" dirty="0" smtClean="0">
              <a:ln>
                <a:noFill/>
              </a:ln>
              <a:solidFill>
                <a:schemeClr val="tx1"/>
              </a:solidFill>
              <a:effectLst/>
              <a:latin typeface="+mj-lt"/>
            </a:endParaRPr>
          </a:p>
        </p:txBody>
      </p:sp>
      <p:sp>
        <p:nvSpPr>
          <p:cNvPr id="20" name="Rectangle 14"/>
          <p:cNvSpPr>
            <a:spLocks noChangeArrowheads="1"/>
          </p:cNvSpPr>
          <p:nvPr/>
        </p:nvSpPr>
        <p:spPr bwMode="auto">
          <a:xfrm>
            <a:off x="3889376" y="2728281"/>
            <a:ext cx="5129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rgbClr val="000000"/>
                </a:solidFill>
                <a:effectLst/>
                <a:latin typeface="Arial Black" panose="020B0A04020102020204" pitchFamily="34" charset="0"/>
              </a:rPr>
              <a:t>2%</a:t>
            </a:r>
            <a:endParaRPr kumimoji="0" lang="en-US" altLang="en-US" sz="1600" b="1" i="0" u="none" strike="noStrike" cap="none" normalizeH="0" baseline="0" smtClean="0">
              <a:ln>
                <a:noFill/>
              </a:ln>
              <a:solidFill>
                <a:schemeClr val="tx1"/>
              </a:solidFill>
              <a:effectLst/>
              <a:latin typeface="Arial Black" panose="020B0A04020102020204" pitchFamily="34" charset="0"/>
            </a:endParaRPr>
          </a:p>
        </p:txBody>
      </p:sp>
      <p:sp>
        <p:nvSpPr>
          <p:cNvPr id="21" name="Rectangle 15"/>
          <p:cNvSpPr>
            <a:spLocks noChangeArrowheads="1"/>
          </p:cNvSpPr>
          <p:nvPr/>
        </p:nvSpPr>
        <p:spPr bwMode="auto">
          <a:xfrm>
            <a:off x="2474589" y="3104519"/>
            <a:ext cx="11685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0000"/>
                </a:solidFill>
                <a:effectLst/>
                <a:latin typeface="+mj-lt"/>
              </a:rPr>
              <a:t>Colombia</a:t>
            </a:r>
            <a:endParaRPr kumimoji="0" lang="en-US" altLang="en-US" sz="1600" b="1" i="0" u="none" strike="noStrike" cap="none" normalizeH="0" baseline="0" dirty="0" smtClean="0">
              <a:ln>
                <a:noFill/>
              </a:ln>
              <a:solidFill>
                <a:schemeClr val="tx1"/>
              </a:solidFill>
              <a:effectLst/>
              <a:latin typeface="+mj-lt"/>
            </a:endParaRPr>
          </a:p>
        </p:txBody>
      </p:sp>
      <p:sp>
        <p:nvSpPr>
          <p:cNvPr id="22" name="Rectangle 16"/>
          <p:cNvSpPr>
            <a:spLocks noChangeArrowheads="1"/>
          </p:cNvSpPr>
          <p:nvPr/>
        </p:nvSpPr>
        <p:spPr bwMode="auto">
          <a:xfrm>
            <a:off x="3711576" y="3075944"/>
            <a:ext cx="5129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rgbClr val="000000"/>
                </a:solidFill>
                <a:effectLst/>
                <a:latin typeface="Arial Black" panose="020B0A04020102020204" pitchFamily="34" charset="0"/>
              </a:rPr>
              <a:t>2%</a:t>
            </a:r>
            <a:endParaRPr kumimoji="0" lang="en-US" altLang="en-US" sz="1600" b="1" i="0" u="none" strike="noStrike" cap="none" normalizeH="0" baseline="0" smtClean="0">
              <a:ln>
                <a:noFill/>
              </a:ln>
              <a:solidFill>
                <a:schemeClr val="tx1"/>
              </a:solidFill>
              <a:effectLst/>
              <a:latin typeface="Arial Black" panose="020B0A04020102020204" pitchFamily="34" charset="0"/>
            </a:endParaRPr>
          </a:p>
        </p:txBody>
      </p:sp>
      <p:sp>
        <p:nvSpPr>
          <p:cNvPr id="23" name="Rectangle 17"/>
          <p:cNvSpPr>
            <a:spLocks noChangeArrowheads="1"/>
          </p:cNvSpPr>
          <p:nvPr/>
        </p:nvSpPr>
        <p:spPr bwMode="auto">
          <a:xfrm>
            <a:off x="2400397" y="3485997"/>
            <a:ext cx="8415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0000"/>
                </a:solidFill>
                <a:effectLst/>
                <a:latin typeface="+mj-lt"/>
              </a:rPr>
              <a:t>Russia</a:t>
            </a:r>
            <a:endParaRPr kumimoji="0" lang="en-US" altLang="en-US" sz="1600" b="1" i="0" u="none" strike="noStrike" cap="none" normalizeH="0" baseline="0" dirty="0" smtClean="0">
              <a:ln>
                <a:noFill/>
              </a:ln>
              <a:solidFill>
                <a:schemeClr val="tx1"/>
              </a:solidFill>
              <a:effectLst/>
              <a:latin typeface="+mj-lt"/>
            </a:endParaRPr>
          </a:p>
        </p:txBody>
      </p:sp>
      <p:sp>
        <p:nvSpPr>
          <p:cNvPr id="24" name="Rectangle 18"/>
          <p:cNvSpPr>
            <a:spLocks noChangeArrowheads="1"/>
          </p:cNvSpPr>
          <p:nvPr/>
        </p:nvSpPr>
        <p:spPr bwMode="auto">
          <a:xfrm>
            <a:off x="3310359" y="3457422"/>
            <a:ext cx="5129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rgbClr val="000000"/>
                </a:solidFill>
                <a:effectLst/>
                <a:latin typeface="Arial Black" panose="020B0A04020102020204" pitchFamily="34" charset="0"/>
              </a:rPr>
              <a:t>3%</a:t>
            </a:r>
            <a:endParaRPr kumimoji="0" lang="en-US" altLang="en-US" sz="1600" b="1" i="0" u="none" strike="noStrike" cap="none" normalizeH="0" baseline="0" smtClean="0">
              <a:ln>
                <a:noFill/>
              </a:ln>
              <a:solidFill>
                <a:schemeClr val="tx1"/>
              </a:solidFill>
              <a:effectLst/>
              <a:latin typeface="Arial Black" panose="020B0A04020102020204" pitchFamily="34" charset="0"/>
            </a:endParaRPr>
          </a:p>
        </p:txBody>
      </p:sp>
      <p:sp>
        <p:nvSpPr>
          <p:cNvPr id="25" name="Rectangle 19"/>
          <p:cNvSpPr>
            <a:spLocks noChangeArrowheads="1"/>
          </p:cNvSpPr>
          <p:nvPr/>
        </p:nvSpPr>
        <p:spPr bwMode="auto">
          <a:xfrm>
            <a:off x="2285676" y="3869062"/>
            <a:ext cx="7421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0000"/>
                </a:solidFill>
                <a:effectLst/>
                <a:latin typeface="+mj-lt"/>
              </a:rPr>
              <a:t>Japan</a:t>
            </a:r>
            <a:endParaRPr kumimoji="0" lang="en-US" altLang="en-US" sz="1600" b="1" i="0" u="none" strike="noStrike" cap="none" normalizeH="0" baseline="0" dirty="0" smtClean="0">
              <a:ln>
                <a:noFill/>
              </a:ln>
              <a:solidFill>
                <a:schemeClr val="tx1"/>
              </a:solidFill>
              <a:effectLst/>
              <a:latin typeface="+mj-lt"/>
            </a:endParaRPr>
          </a:p>
        </p:txBody>
      </p:sp>
      <p:sp>
        <p:nvSpPr>
          <p:cNvPr id="26" name="Rectangle 20"/>
          <p:cNvSpPr>
            <a:spLocks noChangeArrowheads="1"/>
          </p:cNvSpPr>
          <p:nvPr/>
        </p:nvSpPr>
        <p:spPr bwMode="auto">
          <a:xfrm>
            <a:off x="3094670" y="3840487"/>
            <a:ext cx="5129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000000"/>
                </a:solidFill>
                <a:effectLst/>
                <a:latin typeface="Arial Black" panose="020B0A04020102020204" pitchFamily="34" charset="0"/>
              </a:rPr>
              <a:t>4%</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27" name="Rectangle 21"/>
          <p:cNvSpPr>
            <a:spLocks noChangeArrowheads="1"/>
          </p:cNvSpPr>
          <p:nvPr/>
        </p:nvSpPr>
        <p:spPr bwMode="auto">
          <a:xfrm>
            <a:off x="4907384" y="4877756"/>
            <a:ext cx="16382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0000"/>
                </a:solidFill>
                <a:effectLst>
                  <a:glow rad="63500">
                    <a:schemeClr val="bg1">
                      <a:alpha val="60000"/>
                    </a:schemeClr>
                  </a:glow>
                </a:effectLst>
                <a:latin typeface="+mj-lt"/>
              </a:rPr>
              <a:t>United States</a:t>
            </a:r>
            <a:endParaRPr kumimoji="0" lang="en-US" altLang="en-US" sz="16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28" name="Rectangle 22"/>
          <p:cNvSpPr>
            <a:spLocks noChangeArrowheads="1"/>
          </p:cNvSpPr>
          <p:nvPr/>
        </p:nvSpPr>
        <p:spPr bwMode="auto">
          <a:xfrm>
            <a:off x="5417940" y="5182556"/>
            <a:ext cx="7181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rgbClr val="000000"/>
                </a:solidFill>
                <a:effectLst>
                  <a:glow rad="63500">
                    <a:schemeClr val="bg1">
                      <a:alpha val="60000"/>
                    </a:schemeClr>
                  </a:glow>
                </a:effectLst>
                <a:latin typeface="Arial Black" panose="020B0A04020102020204" pitchFamily="34" charset="0"/>
              </a:rPr>
              <a:t>54%</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Arial Black" panose="020B0A04020102020204" pitchFamily="34" charset="0"/>
            </a:endParaRPr>
          </a:p>
        </p:txBody>
      </p:sp>
      <p:sp>
        <p:nvSpPr>
          <p:cNvPr id="29" name="Rectangle 23"/>
          <p:cNvSpPr>
            <a:spLocks noChangeArrowheads="1"/>
          </p:cNvSpPr>
          <p:nvPr/>
        </p:nvSpPr>
        <p:spPr bwMode="auto">
          <a:xfrm>
            <a:off x="2487289" y="4417381"/>
            <a:ext cx="72776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0000"/>
                </a:solidFill>
                <a:effectLst/>
                <a:latin typeface="+mj-lt"/>
              </a:rPr>
              <a:t>South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0000"/>
                </a:solidFill>
                <a:effectLst/>
                <a:latin typeface="+mj-lt"/>
              </a:rPr>
              <a:t>Korea</a:t>
            </a:r>
            <a:endParaRPr kumimoji="0" lang="en-US" altLang="en-US" sz="1600" b="1" i="0" u="none" strike="noStrike" cap="none" normalizeH="0" baseline="0" dirty="0" smtClean="0">
              <a:ln>
                <a:noFill/>
              </a:ln>
              <a:solidFill>
                <a:schemeClr val="tx1"/>
              </a:solidFill>
              <a:effectLst/>
              <a:latin typeface="+mj-lt"/>
            </a:endParaRPr>
          </a:p>
        </p:txBody>
      </p:sp>
      <p:sp>
        <p:nvSpPr>
          <p:cNvPr id="31" name="Rectangle 25"/>
          <p:cNvSpPr>
            <a:spLocks noChangeArrowheads="1"/>
          </p:cNvSpPr>
          <p:nvPr/>
        </p:nvSpPr>
        <p:spPr bwMode="auto">
          <a:xfrm>
            <a:off x="2682551" y="5023806"/>
            <a:ext cx="5129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000000"/>
                </a:solidFill>
                <a:effectLst/>
                <a:latin typeface="Arial Black" panose="020B0A04020102020204" pitchFamily="34" charset="0"/>
              </a:rPr>
              <a:t>6%</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32" name="Line 26"/>
          <p:cNvSpPr>
            <a:spLocks noChangeShapeType="1"/>
          </p:cNvSpPr>
          <p:nvPr/>
        </p:nvSpPr>
        <p:spPr bwMode="auto">
          <a:xfrm flipV="1">
            <a:off x="5043488" y="3261681"/>
            <a:ext cx="0" cy="166688"/>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33" name="Line 27"/>
          <p:cNvSpPr>
            <a:spLocks noChangeShapeType="1"/>
          </p:cNvSpPr>
          <p:nvPr/>
        </p:nvSpPr>
        <p:spPr bwMode="auto">
          <a:xfrm flipH="1" flipV="1">
            <a:off x="4838701" y="2933069"/>
            <a:ext cx="74613" cy="4984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34" name="Line 28"/>
          <p:cNvSpPr>
            <a:spLocks noChangeShapeType="1"/>
          </p:cNvSpPr>
          <p:nvPr/>
        </p:nvSpPr>
        <p:spPr bwMode="auto">
          <a:xfrm flipH="1" flipV="1">
            <a:off x="4622801" y="2656844"/>
            <a:ext cx="150813" cy="78105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35" name="Line 29"/>
          <p:cNvSpPr>
            <a:spLocks noChangeShapeType="1"/>
          </p:cNvSpPr>
          <p:nvPr/>
        </p:nvSpPr>
        <p:spPr bwMode="auto">
          <a:xfrm flipH="1" flipV="1">
            <a:off x="4422776" y="2744156"/>
            <a:ext cx="231775" cy="73025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36" name="Line 30"/>
          <p:cNvSpPr>
            <a:spLocks noChangeShapeType="1"/>
          </p:cNvSpPr>
          <p:nvPr/>
        </p:nvSpPr>
        <p:spPr bwMode="auto">
          <a:xfrm flipH="1" flipV="1">
            <a:off x="4289426" y="3080706"/>
            <a:ext cx="188913" cy="44767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37" name="Line 31"/>
          <p:cNvSpPr>
            <a:spLocks noChangeShapeType="1"/>
          </p:cNvSpPr>
          <p:nvPr/>
        </p:nvSpPr>
        <p:spPr bwMode="auto">
          <a:xfrm flipH="1" flipV="1">
            <a:off x="4117976" y="3409319"/>
            <a:ext cx="152400" cy="23495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38" name="Line 32"/>
          <p:cNvSpPr>
            <a:spLocks noChangeShapeType="1"/>
          </p:cNvSpPr>
          <p:nvPr/>
        </p:nvSpPr>
        <p:spPr bwMode="auto">
          <a:xfrm flipH="1" flipV="1">
            <a:off x="3803651" y="3637919"/>
            <a:ext cx="203200" cy="174625"/>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39" name="Line 33"/>
          <p:cNvSpPr>
            <a:spLocks noChangeShapeType="1"/>
          </p:cNvSpPr>
          <p:nvPr/>
        </p:nvSpPr>
        <p:spPr bwMode="auto">
          <a:xfrm flipH="1" flipV="1">
            <a:off x="3584576" y="4018919"/>
            <a:ext cx="200025" cy="87313"/>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40" name="Line 34"/>
          <p:cNvSpPr>
            <a:spLocks noChangeShapeType="1"/>
          </p:cNvSpPr>
          <p:nvPr/>
        </p:nvSpPr>
        <p:spPr bwMode="auto">
          <a:xfrm flipH="1" flipV="1">
            <a:off x="3238501" y="4623756"/>
            <a:ext cx="415925" cy="4763"/>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Tree>
    <p:extLst>
      <p:ext uri="{BB962C8B-B14F-4D97-AF65-F5344CB8AC3E}">
        <p14:creationId xmlns:p14="http://schemas.microsoft.com/office/powerpoint/2010/main" val="4494812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695F9-30ED-4170-9BCF-38FF30AED801}"/>
              </a:ext>
            </a:extLst>
          </p:cNvPr>
          <p:cNvSpPr>
            <a:spLocks noGrp="1"/>
          </p:cNvSpPr>
          <p:nvPr>
            <p:ph type="title"/>
          </p:nvPr>
        </p:nvSpPr>
        <p:spPr/>
        <p:txBody>
          <a:bodyPr/>
          <a:lstStyle/>
          <a:p>
            <a:r>
              <a:rPr lang="en-US" sz="3400" dirty="0"/>
              <a:t>4.3.4 Spatial Dimensions to Cyberattacks </a:t>
            </a:r>
            <a:r>
              <a:rPr lang="en-US" sz="2000" b="0" dirty="0"/>
              <a:t>(5 of 7)</a:t>
            </a:r>
          </a:p>
        </p:txBody>
      </p:sp>
      <p:sp>
        <p:nvSpPr>
          <p:cNvPr id="3" name="Content Placeholder 2">
            <a:extLst>
              <a:ext uri="{FF2B5EF4-FFF2-40B4-BE49-F238E27FC236}">
                <a16:creationId xmlns:a16="http://schemas.microsoft.com/office/drawing/2014/main" id="{7CE4A077-0725-4D5A-9C58-0F4D805705BC}"/>
              </a:ext>
            </a:extLst>
          </p:cNvPr>
          <p:cNvSpPr>
            <a:spLocks noGrp="1"/>
          </p:cNvSpPr>
          <p:nvPr>
            <p:ph sz="quarter" idx="13"/>
          </p:nvPr>
        </p:nvSpPr>
        <p:spPr>
          <a:xfrm>
            <a:off x="457199" y="1556326"/>
            <a:ext cx="8436077" cy="780473"/>
          </a:xfrm>
        </p:spPr>
        <p:txBody>
          <a:bodyPr/>
          <a:lstStyle/>
          <a:p>
            <a:pPr marL="432" indent="0">
              <a:buNone/>
            </a:pPr>
            <a:r>
              <a:rPr lang="en-US" b="1" dirty="0" smtClean="0">
                <a:solidFill>
                  <a:schemeClr val="tx1"/>
                </a:solidFill>
              </a:rPr>
              <a:t>Figure 4-46</a:t>
            </a:r>
            <a:r>
              <a:rPr lang="en-US" b="1" dirty="0">
                <a:solidFill>
                  <a:schemeClr val="tx1"/>
                </a:solidFill>
              </a:rPr>
              <a:t>: </a:t>
            </a:r>
            <a:r>
              <a:rPr lang="en-US" dirty="0">
                <a:solidFill>
                  <a:schemeClr val="tx1"/>
                </a:solidFill>
              </a:rPr>
              <a:t>Americans are the most common victim of </a:t>
            </a:r>
            <a:r>
              <a:rPr lang="en-US" dirty="0" err="1">
                <a:solidFill>
                  <a:schemeClr val="tx1"/>
                </a:solidFill>
              </a:rPr>
              <a:t>cyberattacks</a:t>
            </a:r>
            <a:r>
              <a:rPr lang="en-US" dirty="0">
                <a:solidFill>
                  <a:schemeClr val="tx1"/>
                </a:solidFill>
              </a:rPr>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1912" y="3388679"/>
            <a:ext cx="3279090" cy="2991077"/>
          </a:xfrm>
          <a:prstGeom prst="rect">
            <a:avLst/>
          </a:prstGeom>
        </p:spPr>
      </p:pic>
      <p:sp>
        <p:nvSpPr>
          <p:cNvPr id="11" name="Rectangle 5"/>
          <p:cNvSpPr>
            <a:spLocks noChangeArrowheads="1"/>
          </p:cNvSpPr>
          <p:nvPr/>
        </p:nvSpPr>
        <p:spPr bwMode="auto">
          <a:xfrm>
            <a:off x="4995863" y="2954338"/>
            <a:ext cx="6828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0000"/>
                </a:solidFill>
                <a:effectLst/>
                <a:latin typeface="+mj-lt"/>
              </a:rPr>
              <a:t>Other</a:t>
            </a:r>
            <a:endParaRPr kumimoji="0" lang="en-US" altLang="en-US" sz="1600" b="1" i="0" u="none" strike="noStrike" cap="none" normalizeH="0" baseline="0" dirty="0" smtClean="0">
              <a:ln>
                <a:noFill/>
              </a:ln>
              <a:solidFill>
                <a:schemeClr val="tx1"/>
              </a:solidFill>
              <a:effectLst/>
              <a:latin typeface="+mj-lt"/>
            </a:endParaRPr>
          </a:p>
        </p:txBody>
      </p:sp>
      <p:sp>
        <p:nvSpPr>
          <p:cNvPr id="12" name="Rectangle 6"/>
          <p:cNvSpPr>
            <a:spLocks noChangeArrowheads="1"/>
          </p:cNvSpPr>
          <p:nvPr/>
        </p:nvSpPr>
        <p:spPr bwMode="auto">
          <a:xfrm>
            <a:off x="5761038" y="2914650"/>
            <a:ext cx="5129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000000"/>
                </a:solidFill>
                <a:effectLst/>
                <a:latin typeface="Arial Black" panose="020B0A04020102020204" pitchFamily="34" charset="0"/>
              </a:rPr>
              <a:t>7%</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13" name="Rectangle 7"/>
          <p:cNvSpPr>
            <a:spLocks noChangeArrowheads="1"/>
          </p:cNvSpPr>
          <p:nvPr/>
        </p:nvSpPr>
        <p:spPr bwMode="auto">
          <a:xfrm>
            <a:off x="4549775" y="2670175"/>
            <a:ext cx="7133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0000"/>
                </a:solidFill>
                <a:effectLst/>
                <a:latin typeface="+mj-lt"/>
              </a:rPr>
              <a:t>China</a:t>
            </a:r>
            <a:endParaRPr kumimoji="0" lang="en-US" altLang="en-US" sz="1600" b="1" i="0" u="none" strike="noStrike" cap="none" normalizeH="0" baseline="0" dirty="0" smtClean="0">
              <a:ln>
                <a:noFill/>
              </a:ln>
              <a:solidFill>
                <a:schemeClr val="tx1"/>
              </a:solidFill>
              <a:effectLst/>
              <a:latin typeface="+mj-lt"/>
            </a:endParaRPr>
          </a:p>
        </p:txBody>
      </p:sp>
      <p:sp>
        <p:nvSpPr>
          <p:cNvPr id="14" name="Rectangle 8"/>
          <p:cNvSpPr>
            <a:spLocks noChangeArrowheads="1"/>
          </p:cNvSpPr>
          <p:nvPr/>
        </p:nvSpPr>
        <p:spPr bwMode="auto">
          <a:xfrm>
            <a:off x="5335588" y="2630488"/>
            <a:ext cx="5129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000000"/>
                </a:solidFill>
                <a:effectLst/>
                <a:latin typeface="Arial Black" panose="020B0A04020102020204" pitchFamily="34" charset="0"/>
              </a:rPr>
              <a:t>1%</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15" name="Rectangle 9"/>
          <p:cNvSpPr>
            <a:spLocks noChangeArrowheads="1"/>
          </p:cNvSpPr>
          <p:nvPr/>
        </p:nvSpPr>
        <p:spPr bwMode="auto">
          <a:xfrm>
            <a:off x="4387850" y="2381250"/>
            <a:ext cx="8415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0000"/>
                </a:solidFill>
                <a:effectLst/>
                <a:latin typeface="+mj-lt"/>
              </a:rPr>
              <a:t>France</a:t>
            </a:r>
            <a:endParaRPr kumimoji="0" lang="en-US" altLang="en-US" sz="1600" b="1" i="0" u="none" strike="noStrike" cap="none" normalizeH="0" baseline="0" dirty="0" smtClean="0">
              <a:ln>
                <a:noFill/>
              </a:ln>
              <a:solidFill>
                <a:schemeClr val="tx1"/>
              </a:solidFill>
              <a:effectLst/>
              <a:latin typeface="+mj-lt"/>
            </a:endParaRPr>
          </a:p>
        </p:txBody>
      </p:sp>
      <p:sp>
        <p:nvSpPr>
          <p:cNvPr id="16" name="Rectangle 10"/>
          <p:cNvSpPr>
            <a:spLocks noChangeArrowheads="1"/>
          </p:cNvSpPr>
          <p:nvPr/>
        </p:nvSpPr>
        <p:spPr bwMode="auto">
          <a:xfrm>
            <a:off x="5295900" y="2341563"/>
            <a:ext cx="5129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000000"/>
                </a:solidFill>
                <a:effectLst/>
                <a:latin typeface="Arial Black" panose="020B0A04020102020204" pitchFamily="34" charset="0"/>
              </a:rPr>
              <a:t>1%</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17" name="Rectangle 11"/>
          <p:cNvSpPr>
            <a:spLocks noChangeArrowheads="1"/>
          </p:cNvSpPr>
          <p:nvPr/>
        </p:nvSpPr>
        <p:spPr bwMode="auto">
          <a:xfrm>
            <a:off x="2671763" y="2687638"/>
            <a:ext cx="1067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0000"/>
                </a:solidFill>
                <a:effectLst/>
                <a:latin typeface="+mj-lt"/>
              </a:rPr>
              <a:t>Malaysia</a:t>
            </a:r>
            <a:endParaRPr kumimoji="0" lang="en-US" altLang="en-US" sz="1600" b="1" i="0" u="none" strike="noStrike" cap="none" normalizeH="0" baseline="0" dirty="0" smtClean="0">
              <a:ln>
                <a:noFill/>
              </a:ln>
              <a:solidFill>
                <a:schemeClr val="tx1"/>
              </a:solidFill>
              <a:effectLst/>
              <a:latin typeface="+mj-lt"/>
            </a:endParaRPr>
          </a:p>
        </p:txBody>
      </p:sp>
      <p:sp>
        <p:nvSpPr>
          <p:cNvPr id="18" name="Rectangle 12"/>
          <p:cNvSpPr>
            <a:spLocks noChangeArrowheads="1"/>
          </p:cNvSpPr>
          <p:nvPr/>
        </p:nvSpPr>
        <p:spPr bwMode="auto">
          <a:xfrm>
            <a:off x="3814763" y="2647950"/>
            <a:ext cx="5129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000000"/>
                </a:solidFill>
                <a:effectLst/>
                <a:latin typeface="Arial Black" panose="020B0A04020102020204" pitchFamily="34" charset="0"/>
              </a:rPr>
              <a:t>3%</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19" name="Rectangle 13"/>
          <p:cNvSpPr>
            <a:spLocks noChangeArrowheads="1"/>
          </p:cNvSpPr>
          <p:nvPr/>
        </p:nvSpPr>
        <p:spPr bwMode="auto">
          <a:xfrm>
            <a:off x="2986088" y="3043238"/>
            <a:ext cx="5979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smtClean="0">
                <a:ln>
                  <a:noFill/>
                </a:ln>
                <a:solidFill>
                  <a:srgbClr val="000000"/>
                </a:solidFill>
                <a:effectLst/>
                <a:latin typeface="+mj-lt"/>
              </a:rPr>
              <a:t>India</a:t>
            </a:r>
            <a:endParaRPr kumimoji="0" lang="en-US" altLang="en-US" sz="1600" b="1" i="0" u="none" strike="noStrike" cap="none" normalizeH="0" baseline="0" smtClean="0">
              <a:ln>
                <a:noFill/>
              </a:ln>
              <a:solidFill>
                <a:schemeClr val="tx1"/>
              </a:solidFill>
              <a:effectLst/>
              <a:latin typeface="+mj-lt"/>
            </a:endParaRPr>
          </a:p>
        </p:txBody>
      </p:sp>
      <p:sp>
        <p:nvSpPr>
          <p:cNvPr id="20" name="Rectangle 14"/>
          <p:cNvSpPr>
            <a:spLocks noChangeArrowheads="1"/>
          </p:cNvSpPr>
          <p:nvPr/>
        </p:nvSpPr>
        <p:spPr bwMode="auto">
          <a:xfrm>
            <a:off x="3683000" y="3003550"/>
            <a:ext cx="5129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rgbClr val="000000"/>
                </a:solidFill>
                <a:effectLst/>
                <a:latin typeface="Arial Black" panose="020B0A04020102020204" pitchFamily="34" charset="0"/>
              </a:rPr>
              <a:t>3%</a:t>
            </a:r>
            <a:endParaRPr kumimoji="0" lang="en-US" altLang="en-US" sz="1600" b="1" i="0" u="none" strike="noStrike" cap="none" normalizeH="0" baseline="0" smtClean="0">
              <a:ln>
                <a:noFill/>
              </a:ln>
              <a:solidFill>
                <a:schemeClr val="tx1"/>
              </a:solidFill>
              <a:effectLst/>
              <a:latin typeface="Arial Black" panose="020B0A04020102020204" pitchFamily="34" charset="0"/>
            </a:endParaRPr>
          </a:p>
        </p:txBody>
      </p:sp>
      <p:sp>
        <p:nvSpPr>
          <p:cNvPr id="21" name="Rectangle 15"/>
          <p:cNvSpPr>
            <a:spLocks noChangeArrowheads="1"/>
          </p:cNvSpPr>
          <p:nvPr/>
        </p:nvSpPr>
        <p:spPr bwMode="auto">
          <a:xfrm>
            <a:off x="2687638" y="3406775"/>
            <a:ext cx="7421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smtClean="0">
                <a:ln>
                  <a:noFill/>
                </a:ln>
                <a:solidFill>
                  <a:srgbClr val="000000"/>
                </a:solidFill>
                <a:effectLst/>
                <a:latin typeface="+mj-lt"/>
              </a:rPr>
              <a:t>Japan</a:t>
            </a:r>
            <a:endParaRPr kumimoji="0" lang="en-US" altLang="en-US" sz="1600" b="1" i="0" u="none" strike="noStrike" cap="none" normalizeH="0" baseline="0" smtClean="0">
              <a:ln>
                <a:noFill/>
              </a:ln>
              <a:solidFill>
                <a:schemeClr val="tx1"/>
              </a:solidFill>
              <a:effectLst/>
              <a:latin typeface="+mj-lt"/>
            </a:endParaRPr>
          </a:p>
        </p:txBody>
      </p:sp>
      <p:sp>
        <p:nvSpPr>
          <p:cNvPr id="22" name="Rectangle 16"/>
          <p:cNvSpPr>
            <a:spLocks noChangeArrowheads="1"/>
          </p:cNvSpPr>
          <p:nvPr/>
        </p:nvSpPr>
        <p:spPr bwMode="auto">
          <a:xfrm>
            <a:off x="3481388" y="3367088"/>
            <a:ext cx="5129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rgbClr val="000000"/>
                </a:solidFill>
                <a:effectLst/>
                <a:latin typeface="Arial Black" panose="020B0A04020102020204" pitchFamily="34" charset="0"/>
              </a:rPr>
              <a:t>3%</a:t>
            </a:r>
            <a:endParaRPr kumimoji="0" lang="en-US" altLang="en-US" sz="1600" b="1" i="0" u="none" strike="noStrike" cap="none" normalizeH="0" baseline="0" smtClean="0">
              <a:ln>
                <a:noFill/>
              </a:ln>
              <a:solidFill>
                <a:schemeClr val="tx1"/>
              </a:solidFill>
              <a:effectLst/>
              <a:latin typeface="Arial Black" panose="020B0A04020102020204" pitchFamily="34" charset="0"/>
            </a:endParaRPr>
          </a:p>
        </p:txBody>
      </p:sp>
      <p:sp>
        <p:nvSpPr>
          <p:cNvPr id="23" name="Rectangle 17"/>
          <p:cNvSpPr>
            <a:spLocks noChangeArrowheads="1"/>
          </p:cNvSpPr>
          <p:nvPr/>
        </p:nvSpPr>
        <p:spPr bwMode="auto">
          <a:xfrm>
            <a:off x="2479675" y="3733800"/>
            <a:ext cx="10964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smtClean="0">
                <a:ln>
                  <a:noFill/>
                </a:ln>
                <a:solidFill>
                  <a:srgbClr val="000000"/>
                </a:solidFill>
                <a:effectLst/>
                <a:latin typeface="+mj-lt"/>
              </a:rPr>
              <a:t>Australia</a:t>
            </a:r>
            <a:endParaRPr kumimoji="0" lang="en-US" altLang="en-US" sz="1600" b="1" i="0" u="none" strike="noStrike" cap="none" normalizeH="0" baseline="0" smtClean="0">
              <a:ln>
                <a:noFill/>
              </a:ln>
              <a:solidFill>
                <a:schemeClr val="tx1"/>
              </a:solidFill>
              <a:effectLst/>
              <a:latin typeface="+mj-lt"/>
            </a:endParaRPr>
          </a:p>
        </p:txBody>
      </p:sp>
      <p:sp>
        <p:nvSpPr>
          <p:cNvPr id="24" name="Rectangle 18"/>
          <p:cNvSpPr>
            <a:spLocks noChangeArrowheads="1"/>
          </p:cNvSpPr>
          <p:nvPr/>
        </p:nvSpPr>
        <p:spPr bwMode="auto">
          <a:xfrm>
            <a:off x="3051175" y="4027488"/>
            <a:ext cx="5129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000000"/>
                </a:solidFill>
                <a:effectLst/>
                <a:latin typeface="Arial Black" panose="020B0A04020102020204" pitchFamily="34" charset="0"/>
              </a:rPr>
              <a:t>3%</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25" name="Rectangle 19"/>
          <p:cNvSpPr>
            <a:spLocks noChangeArrowheads="1"/>
          </p:cNvSpPr>
          <p:nvPr/>
        </p:nvSpPr>
        <p:spPr bwMode="auto">
          <a:xfrm>
            <a:off x="5251450" y="4956175"/>
            <a:ext cx="16382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0000"/>
                </a:solidFill>
                <a:effectLst/>
                <a:latin typeface="+mj-lt"/>
              </a:rPr>
              <a:t>United States</a:t>
            </a:r>
            <a:endParaRPr kumimoji="0" lang="en-US" altLang="en-US" sz="1600" b="1" i="0" u="none" strike="noStrike" cap="none" normalizeH="0" baseline="0" dirty="0" smtClean="0">
              <a:ln>
                <a:noFill/>
              </a:ln>
              <a:solidFill>
                <a:schemeClr val="tx1"/>
              </a:solidFill>
              <a:effectLst/>
              <a:latin typeface="+mj-lt"/>
            </a:endParaRPr>
          </a:p>
        </p:txBody>
      </p:sp>
      <p:sp>
        <p:nvSpPr>
          <p:cNvPr id="26" name="Rectangle 20"/>
          <p:cNvSpPr>
            <a:spLocks noChangeArrowheads="1"/>
          </p:cNvSpPr>
          <p:nvPr/>
        </p:nvSpPr>
        <p:spPr bwMode="auto">
          <a:xfrm>
            <a:off x="5762006" y="5253038"/>
            <a:ext cx="6171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000000"/>
                </a:solidFill>
                <a:effectLst/>
                <a:latin typeface="+mj-lt"/>
              </a:rPr>
              <a:t>66%</a:t>
            </a:r>
            <a:endParaRPr kumimoji="0" lang="en-US" altLang="en-US" sz="1600" b="1" i="0" u="none" strike="noStrike" cap="none" normalizeH="0" baseline="0" dirty="0" smtClean="0">
              <a:ln>
                <a:noFill/>
              </a:ln>
              <a:solidFill>
                <a:schemeClr val="tx1"/>
              </a:solidFill>
              <a:effectLst/>
              <a:latin typeface="+mj-lt"/>
            </a:endParaRPr>
          </a:p>
        </p:txBody>
      </p:sp>
      <p:sp>
        <p:nvSpPr>
          <p:cNvPr id="27" name="Rectangle 21"/>
          <p:cNvSpPr>
            <a:spLocks noChangeArrowheads="1"/>
          </p:cNvSpPr>
          <p:nvPr/>
        </p:nvSpPr>
        <p:spPr bwMode="auto">
          <a:xfrm>
            <a:off x="2838450" y="6078538"/>
            <a:ext cx="6973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smtClean="0">
                <a:ln>
                  <a:noFill/>
                </a:ln>
                <a:solidFill>
                  <a:srgbClr val="000000"/>
                </a:solidFill>
                <a:effectLst/>
                <a:latin typeface="+mj-lt"/>
              </a:rPr>
              <a:t>Brazil</a:t>
            </a:r>
            <a:endParaRPr kumimoji="0" lang="en-US" altLang="en-US" sz="1600" b="1" i="0" u="none" strike="noStrike" cap="none" normalizeH="0" baseline="0" smtClean="0">
              <a:ln>
                <a:noFill/>
              </a:ln>
              <a:solidFill>
                <a:schemeClr val="tx1"/>
              </a:solidFill>
              <a:effectLst/>
              <a:latin typeface="+mj-lt"/>
            </a:endParaRPr>
          </a:p>
        </p:txBody>
      </p:sp>
      <p:sp>
        <p:nvSpPr>
          <p:cNvPr id="28" name="Rectangle 22"/>
          <p:cNvSpPr>
            <a:spLocks noChangeArrowheads="1"/>
          </p:cNvSpPr>
          <p:nvPr/>
        </p:nvSpPr>
        <p:spPr bwMode="auto">
          <a:xfrm>
            <a:off x="3619500" y="6038850"/>
            <a:ext cx="5129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rgbClr val="000000"/>
                </a:solidFill>
                <a:effectLst/>
                <a:latin typeface="Arial Black" panose="020B0A04020102020204" pitchFamily="34" charset="0"/>
              </a:rPr>
              <a:t>5%</a:t>
            </a:r>
            <a:endParaRPr kumimoji="0" lang="en-US" altLang="en-US" sz="1600" b="1" i="0" u="none" strike="noStrike" cap="none" normalizeH="0" baseline="0" smtClean="0">
              <a:ln>
                <a:noFill/>
              </a:ln>
              <a:solidFill>
                <a:schemeClr val="tx1"/>
              </a:solidFill>
              <a:effectLst/>
              <a:latin typeface="Arial Black" panose="020B0A04020102020204" pitchFamily="34" charset="0"/>
            </a:endParaRPr>
          </a:p>
        </p:txBody>
      </p:sp>
      <p:sp>
        <p:nvSpPr>
          <p:cNvPr id="29" name="Rectangle 23"/>
          <p:cNvSpPr>
            <a:spLocks noChangeArrowheads="1"/>
          </p:cNvSpPr>
          <p:nvPr/>
        </p:nvSpPr>
        <p:spPr bwMode="auto">
          <a:xfrm>
            <a:off x="2493963" y="5227638"/>
            <a:ext cx="11108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0000"/>
                </a:solidFill>
                <a:effectLst/>
                <a:latin typeface="+mj-lt"/>
              </a:rPr>
              <a:t>Germany</a:t>
            </a:r>
            <a:endParaRPr kumimoji="0" lang="en-US" altLang="en-US" sz="1600" b="1" i="0" u="none" strike="noStrike" cap="none" normalizeH="0" baseline="0" dirty="0" smtClean="0">
              <a:ln>
                <a:noFill/>
              </a:ln>
              <a:solidFill>
                <a:schemeClr val="tx1"/>
              </a:solidFill>
              <a:effectLst/>
              <a:latin typeface="+mj-lt"/>
            </a:endParaRPr>
          </a:p>
        </p:txBody>
      </p:sp>
      <p:sp>
        <p:nvSpPr>
          <p:cNvPr id="30" name="Rectangle 24"/>
          <p:cNvSpPr>
            <a:spLocks noChangeArrowheads="1"/>
          </p:cNvSpPr>
          <p:nvPr/>
        </p:nvSpPr>
        <p:spPr bwMode="auto">
          <a:xfrm>
            <a:off x="3086100" y="5521325"/>
            <a:ext cx="5129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000000"/>
                </a:solidFill>
                <a:effectLst/>
                <a:latin typeface="Arial Black" panose="020B0A04020102020204" pitchFamily="34" charset="0"/>
              </a:rPr>
              <a:t>5%</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31" name="Rectangle 25"/>
          <p:cNvSpPr>
            <a:spLocks noChangeArrowheads="1"/>
          </p:cNvSpPr>
          <p:nvPr/>
        </p:nvSpPr>
        <p:spPr bwMode="auto">
          <a:xfrm>
            <a:off x="2006600" y="4303713"/>
            <a:ext cx="111248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0000"/>
                </a:solidFill>
                <a:effectLst/>
                <a:latin typeface="+mj-lt"/>
              </a:rPr>
              <a:t>United</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0000"/>
                </a:solidFill>
                <a:effectLst/>
                <a:latin typeface="+mj-lt"/>
              </a:rPr>
              <a:t>Kingdom</a:t>
            </a:r>
            <a:endParaRPr kumimoji="0" lang="en-US" altLang="en-US" sz="1600" b="1" i="0" u="none" strike="noStrike" cap="none" normalizeH="0" baseline="0" dirty="0" smtClean="0">
              <a:ln>
                <a:noFill/>
              </a:ln>
              <a:solidFill>
                <a:schemeClr val="tx1"/>
              </a:solidFill>
              <a:effectLst/>
              <a:latin typeface="+mj-lt"/>
            </a:endParaRPr>
          </a:p>
        </p:txBody>
      </p:sp>
      <p:sp>
        <p:nvSpPr>
          <p:cNvPr id="33" name="Rectangle 27"/>
          <p:cNvSpPr>
            <a:spLocks noChangeArrowheads="1"/>
          </p:cNvSpPr>
          <p:nvPr/>
        </p:nvSpPr>
        <p:spPr bwMode="auto">
          <a:xfrm>
            <a:off x="2586038" y="4883150"/>
            <a:ext cx="5129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000000"/>
                </a:solidFill>
                <a:effectLst/>
                <a:latin typeface="Arial Black" panose="020B0A04020102020204" pitchFamily="34" charset="0"/>
              </a:rPr>
              <a:t>3%</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34" name="Line 28"/>
          <p:cNvSpPr>
            <a:spLocks noChangeShapeType="1"/>
          </p:cNvSpPr>
          <p:nvPr/>
        </p:nvSpPr>
        <p:spPr bwMode="auto">
          <a:xfrm flipH="1" flipV="1">
            <a:off x="5062538" y="3297238"/>
            <a:ext cx="66675" cy="293688"/>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35" name="Freeform 29"/>
          <p:cNvSpPr>
            <a:spLocks/>
          </p:cNvSpPr>
          <p:nvPr/>
        </p:nvSpPr>
        <p:spPr bwMode="auto">
          <a:xfrm>
            <a:off x="4618038" y="2990850"/>
            <a:ext cx="125413" cy="633413"/>
          </a:xfrm>
          <a:custGeom>
            <a:avLst/>
            <a:gdLst>
              <a:gd name="T0" fmla="*/ 79 w 79"/>
              <a:gd name="T1" fmla="*/ 399 h 399"/>
              <a:gd name="T2" fmla="*/ 0 w 79"/>
              <a:gd name="T3" fmla="*/ 245 h 399"/>
              <a:gd name="T4" fmla="*/ 0 w 79"/>
              <a:gd name="T5" fmla="*/ 0 h 399"/>
            </a:gdLst>
            <a:ahLst/>
            <a:cxnLst>
              <a:cxn ang="0">
                <a:pos x="T0" y="T1"/>
              </a:cxn>
              <a:cxn ang="0">
                <a:pos x="T2" y="T3"/>
              </a:cxn>
              <a:cxn ang="0">
                <a:pos x="T4" y="T5"/>
              </a:cxn>
            </a:cxnLst>
            <a:rect l="0" t="0" r="r" b="b"/>
            <a:pathLst>
              <a:path w="79" h="399">
                <a:moveTo>
                  <a:pt x="79" y="399"/>
                </a:moveTo>
                <a:lnTo>
                  <a:pt x="0" y="245"/>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36" name="Freeform 30"/>
          <p:cNvSpPr>
            <a:spLocks/>
          </p:cNvSpPr>
          <p:nvPr/>
        </p:nvSpPr>
        <p:spPr bwMode="auto">
          <a:xfrm>
            <a:off x="4162425" y="3021013"/>
            <a:ext cx="365125" cy="769938"/>
          </a:xfrm>
          <a:custGeom>
            <a:avLst/>
            <a:gdLst>
              <a:gd name="T0" fmla="*/ 230 w 230"/>
              <a:gd name="T1" fmla="*/ 485 h 485"/>
              <a:gd name="T2" fmla="*/ 117 w 230"/>
              <a:gd name="T3" fmla="*/ 371 h 485"/>
              <a:gd name="T4" fmla="*/ 0 w 230"/>
              <a:gd name="T5" fmla="*/ 0 h 485"/>
            </a:gdLst>
            <a:ahLst/>
            <a:cxnLst>
              <a:cxn ang="0">
                <a:pos x="T0" y="T1"/>
              </a:cxn>
              <a:cxn ang="0">
                <a:pos x="T2" y="T3"/>
              </a:cxn>
              <a:cxn ang="0">
                <a:pos x="T4" y="T5"/>
              </a:cxn>
            </a:cxnLst>
            <a:rect l="0" t="0" r="r" b="b"/>
            <a:pathLst>
              <a:path w="230" h="485">
                <a:moveTo>
                  <a:pt x="230" y="485"/>
                </a:moveTo>
                <a:lnTo>
                  <a:pt x="117" y="371"/>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37" name="Freeform 31"/>
          <p:cNvSpPr>
            <a:spLocks/>
          </p:cNvSpPr>
          <p:nvPr/>
        </p:nvSpPr>
        <p:spPr bwMode="auto">
          <a:xfrm>
            <a:off x="3997325" y="3357563"/>
            <a:ext cx="330200" cy="579438"/>
          </a:xfrm>
          <a:custGeom>
            <a:avLst/>
            <a:gdLst>
              <a:gd name="T0" fmla="*/ 208 w 208"/>
              <a:gd name="T1" fmla="*/ 365 h 365"/>
              <a:gd name="T2" fmla="*/ 89 w 208"/>
              <a:gd name="T3" fmla="*/ 285 h 365"/>
              <a:gd name="T4" fmla="*/ 0 w 208"/>
              <a:gd name="T5" fmla="*/ 0 h 365"/>
            </a:gdLst>
            <a:ahLst/>
            <a:cxnLst>
              <a:cxn ang="0">
                <a:pos x="T0" y="T1"/>
              </a:cxn>
              <a:cxn ang="0">
                <a:pos x="T2" y="T3"/>
              </a:cxn>
              <a:cxn ang="0">
                <a:pos x="T4" y="T5"/>
              </a:cxn>
            </a:cxnLst>
            <a:rect l="0" t="0" r="r" b="b"/>
            <a:pathLst>
              <a:path w="208" h="365">
                <a:moveTo>
                  <a:pt x="208" y="365"/>
                </a:moveTo>
                <a:lnTo>
                  <a:pt x="89" y="285"/>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38" name="Freeform 32"/>
          <p:cNvSpPr>
            <a:spLocks/>
          </p:cNvSpPr>
          <p:nvPr/>
        </p:nvSpPr>
        <p:spPr bwMode="auto">
          <a:xfrm>
            <a:off x="3792538" y="3735388"/>
            <a:ext cx="373063" cy="395288"/>
          </a:xfrm>
          <a:custGeom>
            <a:avLst/>
            <a:gdLst>
              <a:gd name="T0" fmla="*/ 235 w 235"/>
              <a:gd name="T1" fmla="*/ 249 h 249"/>
              <a:gd name="T2" fmla="*/ 82 w 235"/>
              <a:gd name="T3" fmla="*/ 184 h 249"/>
              <a:gd name="T4" fmla="*/ 0 w 235"/>
              <a:gd name="T5" fmla="*/ 0 h 249"/>
            </a:gdLst>
            <a:ahLst/>
            <a:cxnLst>
              <a:cxn ang="0">
                <a:pos x="T0" y="T1"/>
              </a:cxn>
              <a:cxn ang="0">
                <a:pos x="T2" y="T3"/>
              </a:cxn>
              <a:cxn ang="0">
                <a:pos x="T4" y="T5"/>
              </a:cxn>
            </a:cxnLst>
            <a:rect l="0" t="0" r="r" b="b"/>
            <a:pathLst>
              <a:path w="235" h="249">
                <a:moveTo>
                  <a:pt x="235" y="249"/>
                </a:moveTo>
                <a:lnTo>
                  <a:pt x="82" y="184"/>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39" name="Line 33"/>
          <p:cNvSpPr>
            <a:spLocks noChangeShapeType="1"/>
          </p:cNvSpPr>
          <p:nvPr/>
        </p:nvSpPr>
        <p:spPr bwMode="auto">
          <a:xfrm flipH="1" flipV="1">
            <a:off x="3567113" y="4243388"/>
            <a:ext cx="438150" cy="111125"/>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40" name="Freeform 34"/>
          <p:cNvSpPr>
            <a:spLocks/>
          </p:cNvSpPr>
          <p:nvPr/>
        </p:nvSpPr>
        <p:spPr bwMode="auto">
          <a:xfrm>
            <a:off x="4422775" y="2713038"/>
            <a:ext cx="238125" cy="958850"/>
          </a:xfrm>
          <a:custGeom>
            <a:avLst/>
            <a:gdLst>
              <a:gd name="T0" fmla="*/ 150 w 150"/>
              <a:gd name="T1" fmla="*/ 604 h 604"/>
              <a:gd name="T2" fmla="*/ 58 w 150"/>
              <a:gd name="T3" fmla="*/ 477 h 604"/>
              <a:gd name="T4" fmla="*/ 0 w 150"/>
              <a:gd name="T5" fmla="*/ 0 h 604"/>
            </a:gdLst>
            <a:ahLst/>
            <a:cxnLst>
              <a:cxn ang="0">
                <a:pos x="T0" y="T1"/>
              </a:cxn>
              <a:cxn ang="0">
                <a:pos x="T2" y="T3"/>
              </a:cxn>
              <a:cxn ang="0">
                <a:pos x="T4" y="T5"/>
              </a:cxn>
            </a:cxnLst>
            <a:rect l="0" t="0" r="r" b="b"/>
            <a:pathLst>
              <a:path w="150" h="604">
                <a:moveTo>
                  <a:pt x="150" y="604"/>
                </a:moveTo>
                <a:lnTo>
                  <a:pt x="58" y="477"/>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41" name="Freeform 35"/>
          <p:cNvSpPr>
            <a:spLocks/>
          </p:cNvSpPr>
          <p:nvPr/>
        </p:nvSpPr>
        <p:spPr bwMode="auto">
          <a:xfrm>
            <a:off x="3454400" y="4916488"/>
            <a:ext cx="517525" cy="360363"/>
          </a:xfrm>
          <a:custGeom>
            <a:avLst/>
            <a:gdLst>
              <a:gd name="T0" fmla="*/ 326 w 326"/>
              <a:gd name="T1" fmla="*/ 0 h 227"/>
              <a:gd name="T2" fmla="*/ 88 w 326"/>
              <a:gd name="T3" fmla="*/ 38 h 227"/>
              <a:gd name="T4" fmla="*/ 0 w 326"/>
              <a:gd name="T5" fmla="*/ 227 h 227"/>
            </a:gdLst>
            <a:ahLst/>
            <a:cxnLst>
              <a:cxn ang="0">
                <a:pos x="T0" y="T1"/>
              </a:cxn>
              <a:cxn ang="0">
                <a:pos x="T2" y="T3"/>
              </a:cxn>
              <a:cxn ang="0">
                <a:pos x="T4" y="T5"/>
              </a:cxn>
            </a:cxnLst>
            <a:rect l="0" t="0" r="r" b="b"/>
            <a:pathLst>
              <a:path w="326" h="227">
                <a:moveTo>
                  <a:pt x="326" y="0"/>
                </a:moveTo>
                <a:lnTo>
                  <a:pt x="88" y="38"/>
                </a:lnTo>
                <a:lnTo>
                  <a:pt x="0" y="227"/>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42" name="Line 36"/>
          <p:cNvSpPr>
            <a:spLocks noChangeShapeType="1"/>
          </p:cNvSpPr>
          <p:nvPr/>
        </p:nvSpPr>
        <p:spPr bwMode="auto">
          <a:xfrm flipH="1">
            <a:off x="3141663" y="4589463"/>
            <a:ext cx="823913" cy="193675"/>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43" name="Freeform 37"/>
          <p:cNvSpPr>
            <a:spLocks/>
          </p:cNvSpPr>
          <p:nvPr/>
        </p:nvSpPr>
        <p:spPr bwMode="auto">
          <a:xfrm>
            <a:off x="3641725" y="5300663"/>
            <a:ext cx="441325" cy="739775"/>
          </a:xfrm>
          <a:custGeom>
            <a:avLst/>
            <a:gdLst>
              <a:gd name="T0" fmla="*/ 278 w 278"/>
              <a:gd name="T1" fmla="*/ 0 h 466"/>
              <a:gd name="T2" fmla="*/ 46 w 278"/>
              <a:gd name="T3" fmla="*/ 114 h 466"/>
              <a:gd name="T4" fmla="*/ 0 w 278"/>
              <a:gd name="T5" fmla="*/ 466 h 466"/>
            </a:gdLst>
            <a:ahLst/>
            <a:cxnLst>
              <a:cxn ang="0">
                <a:pos x="T0" y="T1"/>
              </a:cxn>
              <a:cxn ang="0">
                <a:pos x="T2" y="T3"/>
              </a:cxn>
              <a:cxn ang="0">
                <a:pos x="T4" y="T5"/>
              </a:cxn>
            </a:cxnLst>
            <a:rect l="0" t="0" r="r" b="b"/>
            <a:pathLst>
              <a:path w="278" h="466">
                <a:moveTo>
                  <a:pt x="278" y="0"/>
                </a:moveTo>
                <a:lnTo>
                  <a:pt x="46" y="114"/>
                </a:lnTo>
                <a:lnTo>
                  <a:pt x="0" y="4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Tree>
    <p:extLst>
      <p:ext uri="{BB962C8B-B14F-4D97-AF65-F5344CB8AC3E}">
        <p14:creationId xmlns:p14="http://schemas.microsoft.com/office/powerpoint/2010/main" val="27485270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695F9-30ED-4170-9BCF-38FF30AED801}"/>
              </a:ext>
            </a:extLst>
          </p:cNvPr>
          <p:cNvSpPr>
            <a:spLocks noGrp="1"/>
          </p:cNvSpPr>
          <p:nvPr>
            <p:ph type="title"/>
          </p:nvPr>
        </p:nvSpPr>
        <p:spPr/>
        <p:txBody>
          <a:bodyPr/>
          <a:lstStyle/>
          <a:p>
            <a:r>
              <a:rPr lang="en-US" sz="3400" dirty="0"/>
              <a:t>4.3.4 Spatial Dimensions to Cyberattacks </a:t>
            </a:r>
            <a:r>
              <a:rPr lang="en-US" sz="2000" b="0" dirty="0"/>
              <a:t>(6 of 7)</a:t>
            </a:r>
          </a:p>
        </p:txBody>
      </p:sp>
      <p:sp>
        <p:nvSpPr>
          <p:cNvPr id="3" name="Content Placeholder 2">
            <a:extLst>
              <a:ext uri="{FF2B5EF4-FFF2-40B4-BE49-F238E27FC236}">
                <a16:creationId xmlns:a16="http://schemas.microsoft.com/office/drawing/2014/main" id="{7CE4A077-0725-4D5A-9C58-0F4D805705BC}"/>
              </a:ext>
            </a:extLst>
          </p:cNvPr>
          <p:cNvSpPr>
            <a:spLocks noGrp="1"/>
          </p:cNvSpPr>
          <p:nvPr>
            <p:ph sz="quarter" idx="13"/>
          </p:nvPr>
        </p:nvSpPr>
        <p:spPr>
          <a:xfrm>
            <a:off x="457199" y="1556326"/>
            <a:ext cx="8436077" cy="767773"/>
          </a:xfrm>
        </p:spPr>
        <p:txBody>
          <a:bodyPr/>
          <a:lstStyle/>
          <a:p>
            <a:pPr marL="432" indent="0">
              <a:buNone/>
            </a:pPr>
            <a:r>
              <a:rPr lang="en-US" b="1" dirty="0" smtClean="0">
                <a:solidFill>
                  <a:schemeClr val="tx1"/>
                </a:solidFill>
              </a:rPr>
              <a:t>Figure 4-47</a:t>
            </a:r>
            <a:r>
              <a:rPr lang="en-US" b="1" dirty="0">
                <a:solidFill>
                  <a:schemeClr val="tx1"/>
                </a:solidFill>
              </a:rPr>
              <a:t>: </a:t>
            </a:r>
            <a:r>
              <a:rPr lang="en-US" dirty="0">
                <a:solidFill>
                  <a:schemeClr val="tx1"/>
                </a:solidFill>
              </a:rPr>
              <a:t>The United States is most often the country of origin of </a:t>
            </a:r>
            <a:r>
              <a:rPr lang="en-US" dirty="0" err="1">
                <a:solidFill>
                  <a:schemeClr val="tx1"/>
                </a:solidFill>
              </a:rPr>
              <a:t>cyberattacks</a:t>
            </a:r>
            <a:r>
              <a:rPr lang="en-US" dirty="0">
                <a:solidFill>
                  <a:schemeClr val="tx1"/>
                </a:solidFill>
              </a:rPr>
              <a:t>. </a:t>
            </a:r>
          </a:p>
        </p:txBody>
      </p:sp>
      <p:pic>
        <p:nvPicPr>
          <p:cNvPr id="5" name="Picture 4">
            <a:extLst>
              <a:ext uri="{FF2B5EF4-FFF2-40B4-BE49-F238E27FC236}">
                <a16:creationId xmlns:a16="http://schemas.microsoft.com/office/drawing/2014/main" id="{F43AA965-FC6D-40A6-A40B-9399070239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9663" y="2494155"/>
            <a:ext cx="6304674" cy="3798970"/>
          </a:xfrm>
          <a:prstGeom prst="rect">
            <a:avLst/>
          </a:prstGeom>
        </p:spPr>
      </p:pic>
      <p:sp>
        <p:nvSpPr>
          <p:cNvPr id="292" name="Rectangle 513"/>
          <p:cNvSpPr>
            <a:spLocks noChangeArrowheads="1"/>
          </p:cNvSpPr>
          <p:nvPr/>
        </p:nvSpPr>
        <p:spPr bwMode="auto">
          <a:xfrm>
            <a:off x="7186253" y="4312551"/>
            <a:ext cx="351689" cy="8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spc="-20" dirty="0" smtClean="0">
                <a:solidFill>
                  <a:srgbClr val="00AEEF"/>
                </a:solidFill>
                <a:latin typeface="Arial"/>
                <a:cs typeface="Arial"/>
                <a:sym typeface="Arial"/>
              </a:rPr>
              <a:t>EQUATOR</a:t>
            </a:r>
            <a:endParaRPr lang="en-US" altLang="en-US" sz="1600" b="1" kern="0" spc="-20" dirty="0" smtClean="0">
              <a:solidFill>
                <a:srgbClr val="000000"/>
              </a:solidFill>
              <a:latin typeface="Arial"/>
              <a:cs typeface="Arial"/>
              <a:sym typeface="Arial"/>
            </a:endParaRPr>
          </a:p>
        </p:txBody>
      </p:sp>
      <p:sp>
        <p:nvSpPr>
          <p:cNvPr id="293" name="Rectangle 514"/>
          <p:cNvSpPr>
            <a:spLocks noChangeArrowheads="1"/>
          </p:cNvSpPr>
          <p:nvPr/>
        </p:nvSpPr>
        <p:spPr bwMode="auto">
          <a:xfrm>
            <a:off x="5478313" y="4968219"/>
            <a:ext cx="821735" cy="8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spc="-20" dirty="0" smtClean="0">
                <a:solidFill>
                  <a:srgbClr val="00AEEF"/>
                </a:solidFill>
                <a:effectLst>
                  <a:glow rad="63500">
                    <a:srgbClr val="FFFFFF"/>
                  </a:glow>
                </a:effectLst>
                <a:latin typeface="Arial"/>
                <a:cs typeface="Arial"/>
                <a:sym typeface="Arial"/>
              </a:rPr>
              <a:t>TROPIC OF CAPRICORN</a:t>
            </a:r>
            <a:endParaRPr lang="en-US" altLang="en-US" sz="1600" b="1" kern="0" spc="-20" dirty="0" smtClean="0">
              <a:solidFill>
                <a:srgbClr val="000000"/>
              </a:solidFill>
              <a:effectLst>
                <a:glow rad="63500">
                  <a:srgbClr val="FFFFFF"/>
                </a:glow>
              </a:effectLst>
              <a:latin typeface="Arial"/>
              <a:cs typeface="Arial"/>
              <a:sym typeface="Arial"/>
            </a:endParaRPr>
          </a:p>
        </p:txBody>
      </p:sp>
      <p:sp>
        <p:nvSpPr>
          <p:cNvPr id="294" name="Rectangle 515"/>
          <p:cNvSpPr>
            <a:spLocks noChangeArrowheads="1"/>
          </p:cNvSpPr>
          <p:nvPr/>
        </p:nvSpPr>
        <p:spPr bwMode="auto">
          <a:xfrm>
            <a:off x="6756160" y="3824005"/>
            <a:ext cx="698460" cy="8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i="1" kern="0" spc="-20" dirty="0" smtClean="0">
                <a:solidFill>
                  <a:srgbClr val="00AEEF"/>
                </a:solidFill>
                <a:effectLst>
                  <a:glow rad="63500">
                    <a:srgbClr val="FFFFFF"/>
                  </a:glow>
                </a:effectLst>
                <a:latin typeface="Arial"/>
                <a:cs typeface="Arial"/>
                <a:sym typeface="Arial"/>
              </a:rPr>
              <a:t>TROPIC OF CANCER</a:t>
            </a:r>
            <a:endParaRPr lang="en-US" altLang="en-US" sz="1600" b="1" kern="0" spc="-20" dirty="0" smtClean="0">
              <a:solidFill>
                <a:srgbClr val="000000"/>
              </a:solidFill>
              <a:effectLst>
                <a:glow rad="63500">
                  <a:srgbClr val="FFFFFF"/>
                </a:glow>
              </a:effectLst>
              <a:latin typeface="Arial"/>
              <a:cs typeface="Arial"/>
              <a:sym typeface="Arial"/>
            </a:endParaRPr>
          </a:p>
        </p:txBody>
      </p:sp>
      <p:sp>
        <p:nvSpPr>
          <p:cNvPr id="295" name="Rectangle 535"/>
          <p:cNvSpPr>
            <a:spLocks noChangeArrowheads="1"/>
          </p:cNvSpPr>
          <p:nvPr/>
        </p:nvSpPr>
        <p:spPr bwMode="auto">
          <a:xfrm>
            <a:off x="3498241" y="3628064"/>
            <a:ext cx="5770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b="1" i="1" kern="0" dirty="0" smtClean="0">
                <a:solidFill>
                  <a:srgbClr val="44C8F5"/>
                </a:solidFill>
                <a:latin typeface="Arial"/>
                <a:cs typeface="Arial"/>
                <a:sym typeface="Arial"/>
              </a:rPr>
              <a:t>ATLANTIC</a:t>
            </a:r>
          </a:p>
          <a:p>
            <a:pPr algn="ctr"/>
            <a:r>
              <a:rPr lang="en-US" altLang="en-US" sz="900" b="1" i="1" kern="0" dirty="0" smtClean="0">
                <a:solidFill>
                  <a:srgbClr val="44C8F5"/>
                </a:solidFill>
                <a:latin typeface="Arial"/>
                <a:cs typeface="Arial"/>
                <a:sym typeface="Arial"/>
              </a:rPr>
              <a:t>OCEAN</a:t>
            </a:r>
            <a:endParaRPr lang="en-US" altLang="en-US" sz="2000" b="1" kern="0" dirty="0" smtClean="0">
              <a:solidFill>
                <a:srgbClr val="000000"/>
              </a:solidFill>
              <a:latin typeface="Arial"/>
              <a:cs typeface="Arial"/>
              <a:sym typeface="Arial"/>
            </a:endParaRPr>
          </a:p>
        </p:txBody>
      </p:sp>
      <p:sp>
        <p:nvSpPr>
          <p:cNvPr id="296" name="Rectangle 537"/>
          <p:cNvSpPr>
            <a:spLocks noChangeArrowheads="1"/>
          </p:cNvSpPr>
          <p:nvPr/>
        </p:nvSpPr>
        <p:spPr bwMode="auto">
          <a:xfrm>
            <a:off x="4239706" y="2739534"/>
            <a:ext cx="448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b="1" i="1" kern="0" dirty="0" smtClean="0">
                <a:solidFill>
                  <a:srgbClr val="44C8F5"/>
                </a:solidFill>
                <a:latin typeface="Arial"/>
                <a:cs typeface="Arial"/>
                <a:sym typeface="Arial"/>
              </a:rPr>
              <a:t>ARCTIC</a:t>
            </a:r>
          </a:p>
          <a:p>
            <a:pPr algn="ctr"/>
            <a:r>
              <a:rPr lang="en-US" altLang="en-US" sz="900" b="1" i="1" kern="0" dirty="0" smtClean="0">
                <a:solidFill>
                  <a:srgbClr val="44C8F5"/>
                </a:solidFill>
                <a:latin typeface="Arial"/>
                <a:cs typeface="Arial"/>
                <a:sym typeface="Arial"/>
              </a:rPr>
              <a:t>OCEAN</a:t>
            </a:r>
            <a:endParaRPr lang="en-US" altLang="en-US" sz="2000" b="1" kern="0" dirty="0" smtClean="0">
              <a:solidFill>
                <a:srgbClr val="000000"/>
              </a:solidFill>
              <a:latin typeface="Arial"/>
              <a:cs typeface="Arial"/>
              <a:sym typeface="Arial"/>
            </a:endParaRPr>
          </a:p>
        </p:txBody>
      </p:sp>
      <p:sp>
        <p:nvSpPr>
          <p:cNvPr id="297" name="Rectangle 539"/>
          <p:cNvSpPr>
            <a:spLocks noChangeArrowheads="1"/>
          </p:cNvSpPr>
          <p:nvPr/>
        </p:nvSpPr>
        <p:spPr bwMode="auto">
          <a:xfrm>
            <a:off x="3921737" y="4535881"/>
            <a:ext cx="5770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b="1" i="1" kern="0" dirty="0" smtClean="0">
                <a:solidFill>
                  <a:srgbClr val="44C8F5"/>
                </a:solidFill>
                <a:latin typeface="Arial"/>
                <a:cs typeface="Arial"/>
                <a:sym typeface="Arial"/>
              </a:rPr>
              <a:t>ATLANTIC</a:t>
            </a:r>
          </a:p>
          <a:p>
            <a:pPr algn="ctr"/>
            <a:r>
              <a:rPr lang="en-US" altLang="en-US" sz="900" b="1" i="1" kern="0" dirty="0" smtClean="0">
                <a:solidFill>
                  <a:srgbClr val="44C8F5"/>
                </a:solidFill>
                <a:latin typeface="Arial"/>
                <a:cs typeface="Arial"/>
                <a:sym typeface="Arial"/>
              </a:rPr>
              <a:t>OCEAN</a:t>
            </a:r>
            <a:endParaRPr lang="en-US" altLang="en-US" sz="2000" b="1" kern="0" dirty="0" smtClean="0">
              <a:solidFill>
                <a:srgbClr val="000000"/>
              </a:solidFill>
              <a:latin typeface="Arial"/>
              <a:cs typeface="Arial"/>
              <a:sym typeface="Arial"/>
            </a:endParaRPr>
          </a:p>
        </p:txBody>
      </p:sp>
      <p:sp>
        <p:nvSpPr>
          <p:cNvPr id="298" name="Rectangle 541"/>
          <p:cNvSpPr>
            <a:spLocks noChangeArrowheads="1"/>
          </p:cNvSpPr>
          <p:nvPr/>
        </p:nvSpPr>
        <p:spPr bwMode="auto">
          <a:xfrm>
            <a:off x="5574950" y="4523429"/>
            <a:ext cx="41915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b="1" i="1" kern="0" dirty="0" smtClean="0">
                <a:solidFill>
                  <a:srgbClr val="44C8F5"/>
                </a:solidFill>
                <a:latin typeface="Arial"/>
                <a:cs typeface="Arial"/>
                <a:sym typeface="Arial"/>
              </a:rPr>
              <a:t>INDIAN</a:t>
            </a:r>
          </a:p>
          <a:p>
            <a:pPr algn="ctr"/>
            <a:r>
              <a:rPr lang="en-US" altLang="en-US" sz="900" b="1" i="1" kern="0" dirty="0" smtClean="0">
                <a:solidFill>
                  <a:srgbClr val="44C8F5"/>
                </a:solidFill>
                <a:latin typeface="Arial"/>
                <a:cs typeface="Arial"/>
                <a:sym typeface="Arial"/>
              </a:rPr>
              <a:t>OCEAN</a:t>
            </a:r>
            <a:endParaRPr lang="en-US" altLang="en-US" sz="2000" b="1" kern="0" dirty="0" smtClean="0">
              <a:solidFill>
                <a:srgbClr val="000000"/>
              </a:solidFill>
              <a:latin typeface="Arial"/>
              <a:cs typeface="Arial"/>
              <a:sym typeface="Arial"/>
            </a:endParaRPr>
          </a:p>
        </p:txBody>
      </p:sp>
      <p:sp>
        <p:nvSpPr>
          <p:cNvPr id="299" name="Rectangle 543"/>
          <p:cNvSpPr>
            <a:spLocks noChangeArrowheads="1"/>
          </p:cNvSpPr>
          <p:nvPr/>
        </p:nvSpPr>
        <p:spPr bwMode="auto">
          <a:xfrm>
            <a:off x="2072673" y="4094267"/>
            <a:ext cx="4616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b="1" i="1" kern="0" dirty="0" smtClean="0">
                <a:solidFill>
                  <a:srgbClr val="44C8F5"/>
                </a:solidFill>
                <a:latin typeface="Arial"/>
                <a:cs typeface="Arial"/>
                <a:sym typeface="Arial"/>
              </a:rPr>
              <a:t>PACIFIC</a:t>
            </a:r>
          </a:p>
          <a:p>
            <a:pPr algn="ctr"/>
            <a:r>
              <a:rPr lang="en-US" altLang="en-US" sz="900" b="1" i="1" kern="0" dirty="0" smtClean="0">
                <a:solidFill>
                  <a:srgbClr val="44C8F5"/>
                </a:solidFill>
                <a:latin typeface="Arial"/>
                <a:cs typeface="Arial"/>
                <a:sym typeface="Arial"/>
              </a:rPr>
              <a:t>OCEAN</a:t>
            </a:r>
            <a:endParaRPr lang="en-US" altLang="en-US" sz="2000" b="1" kern="0" dirty="0" smtClean="0">
              <a:solidFill>
                <a:srgbClr val="000000"/>
              </a:solidFill>
              <a:latin typeface="Arial"/>
              <a:cs typeface="Arial"/>
              <a:sym typeface="Arial"/>
            </a:endParaRPr>
          </a:p>
        </p:txBody>
      </p:sp>
      <p:sp>
        <p:nvSpPr>
          <p:cNvPr id="300" name="Rectangle 545"/>
          <p:cNvSpPr>
            <a:spLocks noChangeArrowheads="1"/>
          </p:cNvSpPr>
          <p:nvPr/>
        </p:nvSpPr>
        <p:spPr bwMode="auto">
          <a:xfrm>
            <a:off x="6746735" y="4023451"/>
            <a:ext cx="4616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b="1" i="1" kern="0" dirty="0" smtClean="0">
                <a:solidFill>
                  <a:srgbClr val="44C8F5"/>
                </a:solidFill>
                <a:latin typeface="Arial"/>
                <a:cs typeface="Arial"/>
                <a:sym typeface="Arial"/>
              </a:rPr>
              <a:t>PACIFIC</a:t>
            </a:r>
          </a:p>
          <a:p>
            <a:pPr algn="ctr"/>
            <a:r>
              <a:rPr lang="en-US" altLang="en-US" sz="900" b="1" i="1" kern="0" dirty="0" smtClean="0">
                <a:solidFill>
                  <a:srgbClr val="44C8F5"/>
                </a:solidFill>
                <a:latin typeface="Arial"/>
                <a:cs typeface="Arial"/>
                <a:sym typeface="Arial"/>
              </a:rPr>
              <a:t>OCEAN</a:t>
            </a:r>
            <a:endParaRPr lang="en-US" altLang="en-US" sz="2000" b="1" kern="0" dirty="0" smtClean="0">
              <a:solidFill>
                <a:srgbClr val="000000"/>
              </a:solidFill>
              <a:latin typeface="Arial"/>
              <a:cs typeface="Arial"/>
              <a:sym typeface="Arial"/>
            </a:endParaRPr>
          </a:p>
        </p:txBody>
      </p:sp>
      <p:sp>
        <p:nvSpPr>
          <p:cNvPr id="301" name="Rectangle 547"/>
          <p:cNvSpPr>
            <a:spLocks noChangeArrowheads="1"/>
          </p:cNvSpPr>
          <p:nvPr/>
        </p:nvSpPr>
        <p:spPr bwMode="auto">
          <a:xfrm>
            <a:off x="5241578" y="5316280"/>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kern="0" smtClean="0">
                <a:solidFill>
                  <a:srgbClr val="000000"/>
                </a:solidFill>
                <a:latin typeface="Arial"/>
                <a:cs typeface="Arial"/>
                <a:sym typeface="Arial"/>
              </a:rPr>
              <a:t>0</a:t>
            </a:r>
            <a:endParaRPr lang="en-US" altLang="en-US" sz="1800" b="1" kern="0" smtClean="0">
              <a:solidFill>
                <a:srgbClr val="000000"/>
              </a:solidFill>
              <a:latin typeface="Arial"/>
              <a:cs typeface="Arial"/>
              <a:sym typeface="Arial"/>
            </a:endParaRPr>
          </a:p>
        </p:txBody>
      </p:sp>
      <p:sp>
        <p:nvSpPr>
          <p:cNvPr id="302" name="Rectangle 548"/>
          <p:cNvSpPr>
            <a:spLocks noChangeArrowheads="1"/>
          </p:cNvSpPr>
          <p:nvPr/>
        </p:nvSpPr>
        <p:spPr bwMode="auto">
          <a:xfrm>
            <a:off x="5541350" y="5316280"/>
            <a:ext cx="22442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kern="0" smtClean="0">
                <a:solidFill>
                  <a:srgbClr val="000000"/>
                </a:solidFill>
                <a:latin typeface="Arial"/>
                <a:cs typeface="Arial"/>
                <a:sym typeface="Arial"/>
              </a:rPr>
              <a:t>1,500</a:t>
            </a:r>
            <a:endParaRPr lang="en-US" altLang="en-US" sz="1800" b="1" kern="0" smtClean="0">
              <a:solidFill>
                <a:srgbClr val="000000"/>
              </a:solidFill>
              <a:latin typeface="Arial"/>
              <a:cs typeface="Arial"/>
              <a:sym typeface="Arial"/>
            </a:endParaRPr>
          </a:p>
        </p:txBody>
      </p:sp>
      <p:sp>
        <p:nvSpPr>
          <p:cNvPr id="303" name="Rectangle 549"/>
          <p:cNvSpPr>
            <a:spLocks noChangeArrowheads="1"/>
          </p:cNvSpPr>
          <p:nvPr/>
        </p:nvSpPr>
        <p:spPr bwMode="auto">
          <a:xfrm>
            <a:off x="5241578" y="5486395"/>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kern="0" smtClean="0">
                <a:solidFill>
                  <a:srgbClr val="000000"/>
                </a:solidFill>
                <a:latin typeface="Arial"/>
                <a:cs typeface="Arial"/>
                <a:sym typeface="Arial"/>
              </a:rPr>
              <a:t>0</a:t>
            </a:r>
            <a:endParaRPr lang="en-US" altLang="en-US" sz="1800" b="1" kern="0" smtClean="0">
              <a:solidFill>
                <a:srgbClr val="000000"/>
              </a:solidFill>
              <a:latin typeface="Arial"/>
              <a:cs typeface="Arial"/>
              <a:sym typeface="Arial"/>
            </a:endParaRPr>
          </a:p>
        </p:txBody>
      </p:sp>
      <p:sp>
        <p:nvSpPr>
          <p:cNvPr id="304" name="Rectangle 550"/>
          <p:cNvSpPr>
            <a:spLocks noChangeArrowheads="1"/>
          </p:cNvSpPr>
          <p:nvPr/>
        </p:nvSpPr>
        <p:spPr bwMode="auto">
          <a:xfrm>
            <a:off x="5398601" y="5489963"/>
            <a:ext cx="22442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kern="0" smtClean="0">
                <a:solidFill>
                  <a:srgbClr val="000000"/>
                </a:solidFill>
                <a:latin typeface="Arial"/>
                <a:cs typeface="Arial"/>
                <a:sym typeface="Arial"/>
              </a:rPr>
              <a:t>1,500</a:t>
            </a:r>
            <a:endParaRPr lang="en-US" altLang="en-US" sz="1800" b="1" kern="0" smtClean="0">
              <a:solidFill>
                <a:srgbClr val="000000"/>
              </a:solidFill>
              <a:latin typeface="Arial"/>
              <a:cs typeface="Arial"/>
              <a:sym typeface="Arial"/>
            </a:endParaRPr>
          </a:p>
        </p:txBody>
      </p:sp>
      <p:sp>
        <p:nvSpPr>
          <p:cNvPr id="305" name="Rectangle 551"/>
          <p:cNvSpPr>
            <a:spLocks noChangeArrowheads="1"/>
          </p:cNvSpPr>
          <p:nvPr/>
        </p:nvSpPr>
        <p:spPr bwMode="auto">
          <a:xfrm>
            <a:off x="5916065" y="5316280"/>
            <a:ext cx="47609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kern="0" smtClean="0">
                <a:solidFill>
                  <a:srgbClr val="000000"/>
                </a:solidFill>
                <a:latin typeface="Arial"/>
                <a:cs typeface="Arial"/>
                <a:sym typeface="Arial"/>
              </a:rPr>
              <a:t>3,000 Miles</a:t>
            </a:r>
            <a:endParaRPr lang="en-US" altLang="en-US" sz="1800" b="1" kern="0" smtClean="0">
              <a:solidFill>
                <a:srgbClr val="000000"/>
              </a:solidFill>
              <a:latin typeface="Arial"/>
              <a:cs typeface="Arial"/>
              <a:sym typeface="Arial"/>
            </a:endParaRPr>
          </a:p>
        </p:txBody>
      </p:sp>
      <p:sp>
        <p:nvSpPr>
          <p:cNvPr id="306" name="Rectangle 552"/>
          <p:cNvSpPr>
            <a:spLocks noChangeArrowheads="1"/>
          </p:cNvSpPr>
          <p:nvPr/>
        </p:nvSpPr>
        <p:spPr bwMode="auto">
          <a:xfrm>
            <a:off x="5729381" y="5486395"/>
            <a:ext cx="71493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kern="0" dirty="0" smtClean="0">
                <a:solidFill>
                  <a:srgbClr val="000000"/>
                </a:solidFill>
                <a:latin typeface="Arial"/>
                <a:cs typeface="Arial"/>
                <a:sym typeface="Arial"/>
              </a:rPr>
              <a:t>3,000 Kilometers</a:t>
            </a:r>
            <a:endParaRPr lang="en-US" altLang="en-US" sz="1800" b="1" kern="0" dirty="0" smtClean="0">
              <a:solidFill>
                <a:srgbClr val="000000"/>
              </a:solidFill>
              <a:latin typeface="Arial"/>
              <a:cs typeface="Arial"/>
              <a:sym typeface="Arial"/>
            </a:endParaRPr>
          </a:p>
        </p:txBody>
      </p:sp>
      <p:sp>
        <p:nvSpPr>
          <p:cNvPr id="307" name="Rectangle 561"/>
          <p:cNvSpPr>
            <a:spLocks noChangeArrowheads="1"/>
          </p:cNvSpPr>
          <p:nvPr/>
        </p:nvSpPr>
        <p:spPr bwMode="auto">
          <a:xfrm>
            <a:off x="1425586" y="5087938"/>
            <a:ext cx="129362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b="1" dirty="0">
                <a:solidFill>
                  <a:srgbClr val="000000"/>
                </a:solidFill>
                <a:latin typeface="Arial Black" panose="020B0A04020102020204" pitchFamily="34" charset="0"/>
              </a:rPr>
              <a:t>Origin of attacks</a:t>
            </a:r>
            <a:endParaRPr lang="en-US" altLang="en-US" sz="2400" b="1" kern="0" dirty="0" smtClean="0">
              <a:solidFill>
                <a:srgbClr val="000000"/>
              </a:solidFill>
              <a:latin typeface="Arial Black" panose="020B0A04020102020204" pitchFamily="34" charset="0"/>
              <a:cs typeface="Arial"/>
              <a:sym typeface="Arial"/>
            </a:endParaRPr>
          </a:p>
        </p:txBody>
      </p:sp>
      <p:sp>
        <p:nvSpPr>
          <p:cNvPr id="308" name="Rectangle 563"/>
          <p:cNvSpPr>
            <a:spLocks noChangeArrowheads="1"/>
          </p:cNvSpPr>
          <p:nvPr/>
        </p:nvSpPr>
        <p:spPr bwMode="auto">
          <a:xfrm>
            <a:off x="1723387" y="5529689"/>
            <a:ext cx="9056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1" dirty="0">
                <a:solidFill>
                  <a:srgbClr val="000000"/>
                </a:solidFill>
                <a:latin typeface="Arial"/>
              </a:rPr>
              <a:t>10–24.9 million</a:t>
            </a:r>
            <a:endParaRPr lang="en-US" altLang="en-US" sz="1800" b="1" kern="0" dirty="0" smtClean="0">
              <a:solidFill>
                <a:srgbClr val="000000"/>
              </a:solidFill>
              <a:latin typeface="Arial"/>
              <a:cs typeface="Arial"/>
              <a:sym typeface="Arial"/>
            </a:endParaRPr>
          </a:p>
        </p:txBody>
      </p:sp>
      <p:sp>
        <p:nvSpPr>
          <p:cNvPr id="309" name="Rectangle 564"/>
          <p:cNvSpPr>
            <a:spLocks noChangeArrowheads="1"/>
          </p:cNvSpPr>
          <p:nvPr/>
        </p:nvSpPr>
        <p:spPr bwMode="auto">
          <a:xfrm>
            <a:off x="1723387" y="5734271"/>
            <a:ext cx="76463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1" dirty="0">
                <a:solidFill>
                  <a:srgbClr val="000000"/>
                </a:solidFill>
                <a:latin typeface="Arial"/>
              </a:rPr>
              <a:t>1–9.9 million</a:t>
            </a:r>
            <a:endParaRPr lang="en-US" altLang="en-US" sz="1800" b="1" kern="0" dirty="0" smtClean="0">
              <a:solidFill>
                <a:srgbClr val="000000"/>
              </a:solidFill>
              <a:latin typeface="Arial"/>
              <a:cs typeface="Arial"/>
              <a:sym typeface="Arial"/>
            </a:endParaRPr>
          </a:p>
        </p:txBody>
      </p:sp>
      <p:sp>
        <p:nvSpPr>
          <p:cNvPr id="310" name="Rectangle 565"/>
          <p:cNvSpPr>
            <a:spLocks noChangeArrowheads="1"/>
          </p:cNvSpPr>
          <p:nvPr/>
        </p:nvSpPr>
        <p:spPr bwMode="auto">
          <a:xfrm>
            <a:off x="1723387" y="5937688"/>
            <a:ext cx="91531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1" dirty="0">
                <a:solidFill>
                  <a:srgbClr val="000000"/>
                </a:solidFill>
                <a:latin typeface="Arial"/>
              </a:rPr>
              <a:t>below 1 million</a:t>
            </a:r>
            <a:endParaRPr lang="en-US" altLang="en-US" sz="1800" b="1" kern="0" dirty="0" smtClean="0">
              <a:solidFill>
                <a:srgbClr val="000000"/>
              </a:solidFill>
              <a:latin typeface="Arial"/>
              <a:cs typeface="Arial"/>
              <a:sym typeface="Arial"/>
            </a:endParaRPr>
          </a:p>
        </p:txBody>
      </p:sp>
      <p:sp>
        <p:nvSpPr>
          <p:cNvPr id="311" name="Rectangle 566"/>
          <p:cNvSpPr>
            <a:spLocks noChangeArrowheads="1"/>
          </p:cNvSpPr>
          <p:nvPr/>
        </p:nvSpPr>
        <p:spPr bwMode="auto">
          <a:xfrm>
            <a:off x="1723387" y="6141105"/>
            <a:ext cx="45525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1" kern="0" dirty="0" smtClean="0">
                <a:solidFill>
                  <a:srgbClr val="000000"/>
                </a:solidFill>
                <a:latin typeface="Arial"/>
                <a:cs typeface="Arial"/>
                <a:sym typeface="Arial"/>
              </a:rPr>
              <a:t>no data</a:t>
            </a:r>
            <a:endParaRPr lang="en-US" altLang="en-US" sz="1800" b="1" kern="0" dirty="0" smtClean="0">
              <a:solidFill>
                <a:srgbClr val="000000"/>
              </a:solidFill>
              <a:latin typeface="Arial"/>
              <a:cs typeface="Arial"/>
              <a:sym typeface="Arial"/>
            </a:endParaRPr>
          </a:p>
        </p:txBody>
      </p:sp>
      <p:sp>
        <p:nvSpPr>
          <p:cNvPr id="312" name="Rectangle 13"/>
          <p:cNvSpPr>
            <a:spLocks noChangeArrowheads="1"/>
          </p:cNvSpPr>
          <p:nvPr/>
        </p:nvSpPr>
        <p:spPr bwMode="auto">
          <a:xfrm>
            <a:off x="1804157" y="4378409"/>
            <a:ext cx="81467" cy="10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313" name="Rectangle 14"/>
          <p:cNvSpPr>
            <a:spLocks noChangeArrowheads="1"/>
          </p:cNvSpPr>
          <p:nvPr/>
        </p:nvSpPr>
        <p:spPr bwMode="auto">
          <a:xfrm>
            <a:off x="2844521" y="4809365"/>
            <a:ext cx="129117" cy="10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20°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314" name="Rectangle 15"/>
          <p:cNvSpPr>
            <a:spLocks noChangeArrowheads="1"/>
          </p:cNvSpPr>
          <p:nvPr/>
        </p:nvSpPr>
        <p:spPr bwMode="auto">
          <a:xfrm>
            <a:off x="2957097" y="5247480"/>
            <a:ext cx="129117" cy="10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40°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315" name="Rectangle 6"/>
          <p:cNvSpPr>
            <a:spLocks noChangeArrowheads="1"/>
          </p:cNvSpPr>
          <p:nvPr/>
        </p:nvSpPr>
        <p:spPr bwMode="auto">
          <a:xfrm>
            <a:off x="1804157" y="3517242"/>
            <a:ext cx="129117" cy="10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40°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316" name="Rectangle 7"/>
          <p:cNvSpPr>
            <a:spLocks noChangeArrowheads="1"/>
          </p:cNvSpPr>
          <p:nvPr/>
        </p:nvSpPr>
        <p:spPr bwMode="auto">
          <a:xfrm>
            <a:off x="1804157" y="3952449"/>
            <a:ext cx="129117" cy="10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20°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317" name="Rectangle 17"/>
          <p:cNvSpPr>
            <a:spLocks noChangeArrowheads="1"/>
          </p:cNvSpPr>
          <p:nvPr/>
        </p:nvSpPr>
        <p:spPr bwMode="auto">
          <a:xfrm>
            <a:off x="1830725" y="3089981"/>
            <a:ext cx="129117" cy="10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60°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318" name="Rectangle 19"/>
          <p:cNvSpPr>
            <a:spLocks noChangeArrowheads="1"/>
          </p:cNvSpPr>
          <p:nvPr/>
        </p:nvSpPr>
        <p:spPr bwMode="auto">
          <a:xfrm>
            <a:off x="2377625" y="2657752"/>
            <a:ext cx="129117" cy="10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80°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319" name="Rectangle 12"/>
          <p:cNvSpPr>
            <a:spLocks noChangeArrowheads="1"/>
          </p:cNvSpPr>
          <p:nvPr/>
        </p:nvSpPr>
        <p:spPr bwMode="auto">
          <a:xfrm>
            <a:off x="7603071" y="4366710"/>
            <a:ext cx="81467" cy="10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320" name="Rectangle 16"/>
          <p:cNvSpPr>
            <a:spLocks noChangeArrowheads="1"/>
          </p:cNvSpPr>
          <p:nvPr/>
        </p:nvSpPr>
        <p:spPr bwMode="auto">
          <a:xfrm>
            <a:off x="7261907" y="3098675"/>
            <a:ext cx="129117" cy="10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60°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321" name="Rectangle 18"/>
          <p:cNvSpPr>
            <a:spLocks noChangeArrowheads="1"/>
          </p:cNvSpPr>
          <p:nvPr/>
        </p:nvSpPr>
        <p:spPr bwMode="auto">
          <a:xfrm>
            <a:off x="6727168" y="2664770"/>
            <a:ext cx="129117" cy="10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80°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322" name="Rectangle 20"/>
          <p:cNvSpPr>
            <a:spLocks noChangeArrowheads="1"/>
          </p:cNvSpPr>
          <p:nvPr/>
        </p:nvSpPr>
        <p:spPr bwMode="auto">
          <a:xfrm>
            <a:off x="7538737" y="3520248"/>
            <a:ext cx="129117" cy="10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40°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323" name="Rectangle 21"/>
          <p:cNvSpPr>
            <a:spLocks noChangeArrowheads="1"/>
          </p:cNvSpPr>
          <p:nvPr/>
        </p:nvSpPr>
        <p:spPr bwMode="auto">
          <a:xfrm>
            <a:off x="7521516" y="5238338"/>
            <a:ext cx="129117" cy="10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40°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324" name="Rectangle 22"/>
          <p:cNvSpPr>
            <a:spLocks noChangeArrowheads="1"/>
          </p:cNvSpPr>
          <p:nvPr/>
        </p:nvSpPr>
        <p:spPr bwMode="auto">
          <a:xfrm>
            <a:off x="7572705" y="3949737"/>
            <a:ext cx="129117" cy="10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20°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325" name="Rectangle 23"/>
          <p:cNvSpPr>
            <a:spLocks noChangeArrowheads="1"/>
          </p:cNvSpPr>
          <p:nvPr/>
        </p:nvSpPr>
        <p:spPr bwMode="auto">
          <a:xfrm>
            <a:off x="7562006" y="4811217"/>
            <a:ext cx="129117" cy="10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20°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326" name="Rectangle 5"/>
          <p:cNvSpPr>
            <a:spLocks noChangeArrowheads="1"/>
          </p:cNvSpPr>
          <p:nvPr/>
        </p:nvSpPr>
        <p:spPr bwMode="auto">
          <a:xfrm>
            <a:off x="2574180" y="4657503"/>
            <a:ext cx="176767" cy="10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100°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327" name="Rectangle 26"/>
          <p:cNvSpPr>
            <a:spLocks noChangeArrowheads="1"/>
          </p:cNvSpPr>
          <p:nvPr/>
        </p:nvSpPr>
        <p:spPr bwMode="auto">
          <a:xfrm>
            <a:off x="2236940" y="4657503"/>
            <a:ext cx="176767" cy="10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120°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328" name="Rectangle 27"/>
          <p:cNvSpPr>
            <a:spLocks noChangeArrowheads="1"/>
          </p:cNvSpPr>
          <p:nvPr/>
        </p:nvSpPr>
        <p:spPr bwMode="auto">
          <a:xfrm>
            <a:off x="1896542" y="4657503"/>
            <a:ext cx="176767" cy="10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140°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330" name="Rectangle 8"/>
          <p:cNvSpPr>
            <a:spLocks noChangeArrowheads="1"/>
          </p:cNvSpPr>
          <p:nvPr/>
        </p:nvSpPr>
        <p:spPr bwMode="auto">
          <a:xfrm>
            <a:off x="3757335" y="5626397"/>
            <a:ext cx="129117" cy="10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smtClean="0">
                <a:solidFill>
                  <a:srgbClr val="00AEEF"/>
                </a:solidFill>
                <a:effectLst>
                  <a:glow rad="50800">
                    <a:srgbClr val="FFFFFF"/>
                  </a:glow>
                </a:effectLst>
                <a:latin typeface="Arial"/>
                <a:cs typeface="Arial"/>
                <a:sym typeface="Arial"/>
              </a:rPr>
              <a:t>40°</a:t>
            </a:r>
            <a:endParaRPr lang="en-US" altLang="en-US" sz="700" b="1" kern="0" smtClean="0">
              <a:solidFill>
                <a:srgbClr val="000000"/>
              </a:solidFill>
              <a:effectLst>
                <a:glow rad="50800">
                  <a:srgbClr val="FFFFFF"/>
                </a:glow>
              </a:effectLst>
              <a:latin typeface="Arial"/>
              <a:cs typeface="Arial"/>
              <a:sym typeface="Arial"/>
            </a:endParaRPr>
          </a:p>
        </p:txBody>
      </p:sp>
      <p:sp>
        <p:nvSpPr>
          <p:cNvPr id="331" name="Rectangle 9"/>
          <p:cNvSpPr>
            <a:spLocks noChangeArrowheads="1"/>
          </p:cNvSpPr>
          <p:nvPr/>
        </p:nvSpPr>
        <p:spPr bwMode="auto">
          <a:xfrm>
            <a:off x="4972356" y="5621830"/>
            <a:ext cx="129117" cy="10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smtClean="0">
                <a:solidFill>
                  <a:srgbClr val="00AEEF"/>
                </a:solidFill>
                <a:effectLst>
                  <a:glow rad="50800">
                    <a:srgbClr val="FFFFFF"/>
                  </a:glow>
                </a:effectLst>
                <a:latin typeface="Arial"/>
                <a:cs typeface="Arial"/>
                <a:sym typeface="Arial"/>
              </a:rPr>
              <a:t>40°</a:t>
            </a:r>
            <a:endParaRPr lang="en-US" altLang="en-US" sz="700" b="1" kern="0" smtClean="0">
              <a:solidFill>
                <a:srgbClr val="000000"/>
              </a:solidFill>
              <a:effectLst>
                <a:glow rad="50800">
                  <a:srgbClr val="FFFFFF"/>
                </a:glow>
              </a:effectLst>
              <a:latin typeface="Arial"/>
              <a:cs typeface="Arial"/>
              <a:sym typeface="Arial"/>
            </a:endParaRPr>
          </a:p>
        </p:txBody>
      </p:sp>
      <p:sp>
        <p:nvSpPr>
          <p:cNvPr id="332" name="Rectangle 10"/>
          <p:cNvSpPr>
            <a:spLocks noChangeArrowheads="1"/>
          </p:cNvSpPr>
          <p:nvPr/>
        </p:nvSpPr>
        <p:spPr bwMode="auto">
          <a:xfrm>
            <a:off x="4055616" y="5624875"/>
            <a:ext cx="129117" cy="10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smtClean="0">
                <a:solidFill>
                  <a:srgbClr val="00AEEF"/>
                </a:solidFill>
                <a:effectLst>
                  <a:glow rad="50800">
                    <a:srgbClr val="FFFFFF"/>
                  </a:glow>
                </a:effectLst>
                <a:latin typeface="Arial"/>
                <a:cs typeface="Arial"/>
                <a:sym typeface="Arial"/>
              </a:rPr>
              <a:t>20°</a:t>
            </a:r>
            <a:endParaRPr lang="en-US" altLang="en-US" sz="700" b="1" kern="0" smtClean="0">
              <a:solidFill>
                <a:srgbClr val="000000"/>
              </a:solidFill>
              <a:effectLst>
                <a:glow rad="50800">
                  <a:srgbClr val="FFFFFF"/>
                </a:glow>
              </a:effectLst>
              <a:latin typeface="Arial"/>
              <a:cs typeface="Arial"/>
              <a:sym typeface="Arial"/>
            </a:endParaRPr>
          </a:p>
        </p:txBody>
      </p:sp>
      <p:sp>
        <p:nvSpPr>
          <p:cNvPr id="333" name="Rectangle 11"/>
          <p:cNvSpPr>
            <a:spLocks noChangeArrowheads="1"/>
          </p:cNvSpPr>
          <p:nvPr/>
        </p:nvSpPr>
        <p:spPr bwMode="auto">
          <a:xfrm>
            <a:off x="4664555" y="5624875"/>
            <a:ext cx="129117" cy="10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20°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334" name="Rectangle 24"/>
          <p:cNvSpPr>
            <a:spLocks noChangeArrowheads="1"/>
          </p:cNvSpPr>
          <p:nvPr/>
        </p:nvSpPr>
        <p:spPr bwMode="auto">
          <a:xfrm>
            <a:off x="3458929" y="5632488"/>
            <a:ext cx="129117" cy="10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smtClean="0">
                <a:solidFill>
                  <a:srgbClr val="00AEEF"/>
                </a:solidFill>
                <a:effectLst>
                  <a:glow rad="50800">
                    <a:srgbClr val="FFFFFF"/>
                  </a:glow>
                </a:effectLst>
                <a:latin typeface="Arial"/>
                <a:cs typeface="Arial"/>
                <a:sym typeface="Arial"/>
              </a:rPr>
              <a:t>60°</a:t>
            </a:r>
            <a:endParaRPr lang="en-US" altLang="en-US" sz="700" b="1" kern="0" smtClean="0">
              <a:solidFill>
                <a:srgbClr val="000000"/>
              </a:solidFill>
              <a:effectLst>
                <a:glow rad="50800">
                  <a:srgbClr val="FFFFFF"/>
                </a:glow>
              </a:effectLst>
              <a:latin typeface="Arial"/>
              <a:cs typeface="Arial"/>
              <a:sym typeface="Arial"/>
            </a:endParaRPr>
          </a:p>
        </p:txBody>
      </p:sp>
      <p:sp>
        <p:nvSpPr>
          <p:cNvPr id="335" name="Rectangle 25"/>
          <p:cNvSpPr>
            <a:spLocks noChangeArrowheads="1"/>
          </p:cNvSpPr>
          <p:nvPr/>
        </p:nvSpPr>
        <p:spPr bwMode="auto">
          <a:xfrm>
            <a:off x="3180329" y="5632488"/>
            <a:ext cx="129117" cy="10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80°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336" name="Rectangle 29"/>
          <p:cNvSpPr>
            <a:spLocks noChangeArrowheads="1"/>
          </p:cNvSpPr>
          <p:nvPr/>
        </p:nvSpPr>
        <p:spPr bwMode="auto">
          <a:xfrm>
            <a:off x="4407867" y="5632488"/>
            <a:ext cx="81467" cy="10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smtClean="0">
                <a:solidFill>
                  <a:srgbClr val="00AEEF"/>
                </a:solidFill>
                <a:effectLst>
                  <a:glow rad="50800">
                    <a:srgbClr val="FFFFFF"/>
                  </a:glow>
                </a:effectLst>
                <a:latin typeface="Arial"/>
                <a:cs typeface="Arial"/>
                <a:sym typeface="Arial"/>
              </a:rPr>
              <a:t>0°</a:t>
            </a:r>
            <a:endParaRPr lang="en-US" altLang="en-US" sz="700" b="1" kern="0" smtClean="0">
              <a:solidFill>
                <a:srgbClr val="000000"/>
              </a:solidFill>
              <a:effectLst>
                <a:glow rad="50800">
                  <a:srgbClr val="FFFFFF"/>
                </a:glow>
              </a:effectLst>
              <a:latin typeface="Arial"/>
              <a:cs typeface="Arial"/>
              <a:sym typeface="Arial"/>
            </a:endParaRPr>
          </a:p>
        </p:txBody>
      </p:sp>
      <p:sp>
        <p:nvSpPr>
          <p:cNvPr id="337" name="Rectangle 30"/>
          <p:cNvSpPr>
            <a:spLocks noChangeArrowheads="1"/>
          </p:cNvSpPr>
          <p:nvPr/>
        </p:nvSpPr>
        <p:spPr bwMode="auto">
          <a:xfrm>
            <a:off x="5308605" y="5624875"/>
            <a:ext cx="129117" cy="10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smtClean="0">
                <a:solidFill>
                  <a:srgbClr val="00AEEF"/>
                </a:solidFill>
                <a:effectLst>
                  <a:glow rad="50800">
                    <a:srgbClr val="FFFFFF"/>
                  </a:glow>
                </a:effectLst>
                <a:latin typeface="Arial"/>
                <a:cs typeface="Arial"/>
                <a:sym typeface="Arial"/>
              </a:rPr>
              <a:t>60°</a:t>
            </a:r>
            <a:endParaRPr lang="en-US" altLang="en-US" sz="700" b="1" kern="0" smtClean="0">
              <a:solidFill>
                <a:srgbClr val="000000"/>
              </a:solidFill>
              <a:effectLst>
                <a:glow rad="50800">
                  <a:srgbClr val="FFFFFF"/>
                </a:glow>
              </a:effectLst>
              <a:latin typeface="Arial"/>
              <a:cs typeface="Arial"/>
              <a:sym typeface="Arial"/>
            </a:endParaRPr>
          </a:p>
        </p:txBody>
      </p:sp>
      <p:sp>
        <p:nvSpPr>
          <p:cNvPr id="338" name="Rectangle 31"/>
          <p:cNvSpPr>
            <a:spLocks noChangeArrowheads="1"/>
          </p:cNvSpPr>
          <p:nvPr/>
        </p:nvSpPr>
        <p:spPr bwMode="auto">
          <a:xfrm>
            <a:off x="5828941" y="5621832"/>
            <a:ext cx="176767" cy="10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smtClean="0">
                <a:solidFill>
                  <a:srgbClr val="00AEEF"/>
                </a:solidFill>
                <a:effectLst>
                  <a:glow rad="50800">
                    <a:srgbClr val="FFFFFF"/>
                  </a:glow>
                </a:effectLst>
                <a:latin typeface="Arial"/>
                <a:cs typeface="Arial"/>
                <a:sym typeface="Arial"/>
              </a:rPr>
              <a:t>100°</a:t>
            </a:r>
            <a:endParaRPr lang="en-US" altLang="en-US" sz="700" b="1" kern="0" smtClean="0">
              <a:solidFill>
                <a:srgbClr val="000000"/>
              </a:solidFill>
              <a:effectLst>
                <a:glow rad="50800">
                  <a:srgbClr val="FFFFFF"/>
                </a:glow>
              </a:effectLst>
              <a:latin typeface="Arial"/>
              <a:cs typeface="Arial"/>
              <a:sym typeface="Arial"/>
            </a:endParaRPr>
          </a:p>
        </p:txBody>
      </p:sp>
      <p:sp>
        <p:nvSpPr>
          <p:cNvPr id="339" name="Rectangle 32"/>
          <p:cNvSpPr>
            <a:spLocks noChangeArrowheads="1"/>
          </p:cNvSpPr>
          <p:nvPr/>
        </p:nvSpPr>
        <p:spPr bwMode="auto">
          <a:xfrm>
            <a:off x="6130393" y="5621832"/>
            <a:ext cx="176767" cy="10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smtClean="0">
                <a:solidFill>
                  <a:srgbClr val="00AEEF"/>
                </a:solidFill>
                <a:effectLst>
                  <a:glow rad="50800">
                    <a:srgbClr val="FFFFFF"/>
                  </a:glow>
                </a:effectLst>
                <a:latin typeface="Arial"/>
                <a:cs typeface="Arial"/>
                <a:sym typeface="Arial"/>
              </a:rPr>
              <a:t>120°</a:t>
            </a:r>
            <a:endParaRPr lang="en-US" altLang="en-US" sz="700" b="1" kern="0" smtClean="0">
              <a:solidFill>
                <a:srgbClr val="000000"/>
              </a:solidFill>
              <a:effectLst>
                <a:glow rad="50800">
                  <a:srgbClr val="FFFFFF"/>
                </a:glow>
              </a:effectLst>
              <a:latin typeface="Arial"/>
              <a:cs typeface="Arial"/>
              <a:sym typeface="Arial"/>
            </a:endParaRPr>
          </a:p>
        </p:txBody>
      </p:sp>
      <p:sp>
        <p:nvSpPr>
          <p:cNvPr id="340" name="Rectangle 33"/>
          <p:cNvSpPr>
            <a:spLocks noChangeArrowheads="1"/>
          </p:cNvSpPr>
          <p:nvPr/>
        </p:nvSpPr>
        <p:spPr bwMode="auto">
          <a:xfrm>
            <a:off x="5562302" y="5624875"/>
            <a:ext cx="129117" cy="10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smtClean="0">
                <a:solidFill>
                  <a:srgbClr val="00AEEF"/>
                </a:solidFill>
                <a:effectLst>
                  <a:glow rad="50800">
                    <a:srgbClr val="FFFFFF"/>
                  </a:glow>
                </a:effectLst>
                <a:latin typeface="Arial"/>
                <a:cs typeface="Arial"/>
                <a:sym typeface="Arial"/>
              </a:rPr>
              <a:t>80°</a:t>
            </a:r>
            <a:endParaRPr lang="en-US" altLang="en-US" sz="700" b="1" kern="0" smtClean="0">
              <a:solidFill>
                <a:srgbClr val="000000"/>
              </a:solidFill>
              <a:effectLst>
                <a:glow rad="50800">
                  <a:srgbClr val="FFFFFF"/>
                </a:glow>
              </a:effectLst>
              <a:latin typeface="Arial"/>
              <a:cs typeface="Arial"/>
              <a:sym typeface="Arial"/>
            </a:endParaRPr>
          </a:p>
        </p:txBody>
      </p:sp>
      <p:sp>
        <p:nvSpPr>
          <p:cNvPr id="341" name="Rectangle 34"/>
          <p:cNvSpPr>
            <a:spLocks noChangeArrowheads="1"/>
          </p:cNvSpPr>
          <p:nvPr/>
        </p:nvSpPr>
        <p:spPr bwMode="auto">
          <a:xfrm>
            <a:off x="6748647" y="5629443"/>
            <a:ext cx="176767" cy="10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smtClean="0">
                <a:solidFill>
                  <a:srgbClr val="00AEEF"/>
                </a:solidFill>
                <a:effectLst>
                  <a:glow rad="50800">
                    <a:srgbClr val="FFFFFF"/>
                  </a:glow>
                </a:effectLst>
                <a:latin typeface="Arial"/>
                <a:cs typeface="Arial"/>
                <a:sym typeface="Arial"/>
              </a:rPr>
              <a:t>160°</a:t>
            </a:r>
            <a:endParaRPr lang="en-US" altLang="en-US" sz="700" b="1" kern="0" smtClean="0">
              <a:solidFill>
                <a:srgbClr val="000000"/>
              </a:solidFill>
              <a:effectLst>
                <a:glow rad="50800">
                  <a:srgbClr val="FFFFFF"/>
                </a:glow>
              </a:effectLst>
              <a:latin typeface="Arial"/>
              <a:cs typeface="Arial"/>
              <a:sym typeface="Arial"/>
            </a:endParaRPr>
          </a:p>
        </p:txBody>
      </p:sp>
      <p:sp>
        <p:nvSpPr>
          <p:cNvPr id="342" name="Rectangle 35"/>
          <p:cNvSpPr>
            <a:spLocks noChangeArrowheads="1"/>
          </p:cNvSpPr>
          <p:nvPr/>
        </p:nvSpPr>
        <p:spPr bwMode="auto">
          <a:xfrm>
            <a:off x="6437932" y="5629443"/>
            <a:ext cx="176767" cy="10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smtClean="0">
                <a:solidFill>
                  <a:srgbClr val="00AEEF"/>
                </a:solidFill>
                <a:effectLst>
                  <a:glow rad="50800">
                    <a:srgbClr val="FFFFFF"/>
                  </a:glow>
                </a:effectLst>
                <a:latin typeface="Arial"/>
                <a:cs typeface="Arial"/>
                <a:sym typeface="Arial"/>
              </a:rPr>
              <a:t>140°</a:t>
            </a:r>
            <a:endParaRPr lang="en-US" altLang="en-US" sz="700" b="1" kern="0" smtClean="0">
              <a:solidFill>
                <a:srgbClr val="000000"/>
              </a:solidFill>
              <a:effectLst>
                <a:glow rad="50800">
                  <a:srgbClr val="FFFFFF"/>
                </a:glow>
              </a:effectLst>
              <a:latin typeface="Arial"/>
              <a:cs typeface="Arial"/>
              <a:sym typeface="Arial"/>
            </a:endParaRPr>
          </a:p>
        </p:txBody>
      </p:sp>
      <p:sp>
        <p:nvSpPr>
          <p:cNvPr id="343" name="Rectangle 36"/>
          <p:cNvSpPr>
            <a:spLocks noChangeArrowheads="1"/>
          </p:cNvSpPr>
          <p:nvPr/>
        </p:nvSpPr>
        <p:spPr bwMode="auto">
          <a:xfrm>
            <a:off x="7043724" y="5624875"/>
            <a:ext cx="176767" cy="10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smtClean="0">
                <a:solidFill>
                  <a:srgbClr val="00AEEF"/>
                </a:solidFill>
                <a:effectLst>
                  <a:glow rad="50800">
                    <a:srgbClr val="FFFFFF"/>
                  </a:glow>
                </a:effectLst>
                <a:latin typeface="Arial"/>
                <a:cs typeface="Arial"/>
                <a:sym typeface="Arial"/>
              </a:rPr>
              <a:t>180°</a:t>
            </a:r>
            <a:endParaRPr lang="en-US" altLang="en-US" sz="700" b="1" kern="0" smtClean="0">
              <a:solidFill>
                <a:srgbClr val="000000"/>
              </a:solidFill>
              <a:effectLst>
                <a:glow rad="50800">
                  <a:srgbClr val="FFFFFF"/>
                </a:glow>
              </a:effectLst>
              <a:latin typeface="Arial"/>
              <a:cs typeface="Arial"/>
              <a:sym typeface="Arial"/>
            </a:endParaRPr>
          </a:p>
        </p:txBody>
      </p:sp>
      <p:sp>
        <p:nvSpPr>
          <p:cNvPr id="344" name="Rectangle 46"/>
          <p:cNvSpPr>
            <a:spLocks noChangeArrowheads="1"/>
          </p:cNvSpPr>
          <p:nvPr/>
        </p:nvSpPr>
        <p:spPr bwMode="auto">
          <a:xfrm>
            <a:off x="4461844" y="2536406"/>
            <a:ext cx="81467" cy="10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345" name="Rectangle 47"/>
          <p:cNvSpPr>
            <a:spLocks noChangeArrowheads="1"/>
          </p:cNvSpPr>
          <p:nvPr/>
        </p:nvSpPr>
        <p:spPr bwMode="auto">
          <a:xfrm>
            <a:off x="4225594" y="2536406"/>
            <a:ext cx="129117" cy="10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smtClean="0">
                <a:solidFill>
                  <a:srgbClr val="00AEEF"/>
                </a:solidFill>
                <a:effectLst>
                  <a:glow rad="50800">
                    <a:srgbClr val="FFFFFF"/>
                  </a:glow>
                </a:effectLst>
                <a:latin typeface="Arial"/>
                <a:cs typeface="Arial"/>
                <a:sym typeface="Arial"/>
              </a:rPr>
              <a:t>20°</a:t>
            </a:r>
            <a:endParaRPr lang="en-US" altLang="en-US" sz="700" b="1" kern="0" smtClean="0">
              <a:solidFill>
                <a:srgbClr val="000000"/>
              </a:solidFill>
              <a:effectLst>
                <a:glow rad="50800">
                  <a:srgbClr val="FFFFFF"/>
                </a:glow>
              </a:effectLst>
              <a:latin typeface="Arial"/>
              <a:cs typeface="Arial"/>
              <a:sym typeface="Arial"/>
            </a:endParaRPr>
          </a:p>
        </p:txBody>
      </p:sp>
      <p:sp>
        <p:nvSpPr>
          <p:cNvPr id="346" name="Rectangle 48"/>
          <p:cNvSpPr>
            <a:spLocks noChangeArrowheads="1"/>
          </p:cNvSpPr>
          <p:nvPr/>
        </p:nvSpPr>
        <p:spPr bwMode="auto">
          <a:xfrm>
            <a:off x="4632797" y="2536406"/>
            <a:ext cx="129117" cy="10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smtClean="0">
                <a:solidFill>
                  <a:srgbClr val="00AEEF"/>
                </a:solidFill>
                <a:effectLst>
                  <a:glow rad="50800">
                    <a:srgbClr val="FFFFFF"/>
                  </a:glow>
                </a:effectLst>
                <a:latin typeface="Arial"/>
                <a:cs typeface="Arial"/>
                <a:sym typeface="Arial"/>
              </a:rPr>
              <a:t>20°</a:t>
            </a:r>
            <a:endParaRPr lang="en-US" altLang="en-US" sz="700" b="1" kern="0" smtClean="0">
              <a:solidFill>
                <a:srgbClr val="000000"/>
              </a:solidFill>
              <a:effectLst>
                <a:glow rad="50800">
                  <a:srgbClr val="FFFFFF"/>
                </a:glow>
              </a:effectLst>
              <a:latin typeface="Arial"/>
              <a:cs typeface="Arial"/>
              <a:sym typeface="Arial"/>
            </a:endParaRPr>
          </a:p>
        </p:txBody>
      </p:sp>
      <p:sp>
        <p:nvSpPr>
          <p:cNvPr id="347" name="Rectangle 49"/>
          <p:cNvSpPr>
            <a:spLocks noChangeArrowheads="1"/>
          </p:cNvSpPr>
          <p:nvPr/>
        </p:nvSpPr>
        <p:spPr bwMode="auto">
          <a:xfrm>
            <a:off x="4026149" y="2536406"/>
            <a:ext cx="129117" cy="10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40°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348" name="Rectangle 50"/>
          <p:cNvSpPr>
            <a:spLocks noChangeArrowheads="1"/>
          </p:cNvSpPr>
          <p:nvPr/>
        </p:nvSpPr>
        <p:spPr bwMode="auto">
          <a:xfrm>
            <a:off x="4838462" y="2536406"/>
            <a:ext cx="129117" cy="10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smtClean="0">
                <a:solidFill>
                  <a:srgbClr val="00AEEF"/>
                </a:solidFill>
                <a:effectLst>
                  <a:glow rad="50800">
                    <a:srgbClr val="FFFFFF"/>
                  </a:glow>
                </a:effectLst>
                <a:latin typeface="Arial"/>
                <a:cs typeface="Arial"/>
                <a:sym typeface="Arial"/>
              </a:rPr>
              <a:t>40°</a:t>
            </a:r>
            <a:endParaRPr lang="en-US" altLang="en-US" sz="700" b="1" kern="0" smtClean="0">
              <a:solidFill>
                <a:srgbClr val="000000"/>
              </a:solidFill>
              <a:effectLst>
                <a:glow rad="50800">
                  <a:srgbClr val="FFFFFF"/>
                </a:glow>
              </a:effectLst>
              <a:latin typeface="Arial"/>
              <a:cs typeface="Arial"/>
              <a:sym typeface="Arial"/>
            </a:endParaRPr>
          </a:p>
        </p:txBody>
      </p:sp>
      <p:sp>
        <p:nvSpPr>
          <p:cNvPr id="349" name="Rectangle 51"/>
          <p:cNvSpPr>
            <a:spLocks noChangeArrowheads="1"/>
          </p:cNvSpPr>
          <p:nvPr/>
        </p:nvSpPr>
        <p:spPr bwMode="auto">
          <a:xfrm>
            <a:off x="3829470" y="2536406"/>
            <a:ext cx="129117" cy="10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smtClean="0">
                <a:solidFill>
                  <a:srgbClr val="00AEEF"/>
                </a:solidFill>
                <a:effectLst>
                  <a:glow rad="50800">
                    <a:srgbClr val="FFFFFF"/>
                  </a:glow>
                </a:effectLst>
                <a:latin typeface="Arial"/>
                <a:cs typeface="Arial"/>
                <a:sym typeface="Arial"/>
              </a:rPr>
              <a:t>60°</a:t>
            </a:r>
            <a:endParaRPr lang="en-US" altLang="en-US" sz="700" b="1" kern="0" smtClean="0">
              <a:solidFill>
                <a:srgbClr val="000000"/>
              </a:solidFill>
              <a:effectLst>
                <a:glow rad="50800">
                  <a:srgbClr val="FFFFFF"/>
                </a:glow>
              </a:effectLst>
              <a:latin typeface="Arial"/>
              <a:cs typeface="Arial"/>
              <a:sym typeface="Arial"/>
            </a:endParaRPr>
          </a:p>
        </p:txBody>
      </p:sp>
      <p:sp>
        <p:nvSpPr>
          <p:cNvPr id="350" name="Rectangle 52"/>
          <p:cNvSpPr>
            <a:spLocks noChangeArrowheads="1"/>
          </p:cNvSpPr>
          <p:nvPr/>
        </p:nvSpPr>
        <p:spPr bwMode="auto">
          <a:xfrm>
            <a:off x="3637671" y="2536406"/>
            <a:ext cx="129117" cy="10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80°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351" name="Rectangle 53"/>
          <p:cNvSpPr>
            <a:spLocks noChangeArrowheads="1"/>
          </p:cNvSpPr>
          <p:nvPr/>
        </p:nvSpPr>
        <p:spPr bwMode="auto">
          <a:xfrm>
            <a:off x="5214924" y="2536406"/>
            <a:ext cx="129117" cy="10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80°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352" name="Rectangle 54"/>
          <p:cNvSpPr>
            <a:spLocks noChangeArrowheads="1"/>
          </p:cNvSpPr>
          <p:nvPr/>
        </p:nvSpPr>
        <p:spPr bwMode="auto">
          <a:xfrm>
            <a:off x="3411297" y="2536406"/>
            <a:ext cx="176767" cy="10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smtClean="0">
                <a:solidFill>
                  <a:srgbClr val="00AEEF"/>
                </a:solidFill>
                <a:effectLst>
                  <a:glow rad="50800">
                    <a:srgbClr val="FFFFFF"/>
                  </a:glow>
                </a:effectLst>
                <a:latin typeface="Arial"/>
                <a:cs typeface="Arial"/>
                <a:sym typeface="Arial"/>
              </a:rPr>
              <a:t>100°</a:t>
            </a:r>
            <a:endParaRPr lang="en-US" altLang="en-US" sz="700" b="1" kern="0" smtClean="0">
              <a:solidFill>
                <a:srgbClr val="000000"/>
              </a:solidFill>
              <a:effectLst>
                <a:glow rad="50800">
                  <a:srgbClr val="FFFFFF"/>
                </a:glow>
              </a:effectLst>
              <a:latin typeface="Arial"/>
              <a:cs typeface="Arial"/>
              <a:sym typeface="Arial"/>
            </a:endParaRPr>
          </a:p>
        </p:txBody>
      </p:sp>
      <p:sp>
        <p:nvSpPr>
          <p:cNvPr id="353" name="Rectangle 55"/>
          <p:cNvSpPr>
            <a:spLocks noChangeArrowheads="1"/>
          </p:cNvSpPr>
          <p:nvPr/>
        </p:nvSpPr>
        <p:spPr bwMode="auto">
          <a:xfrm>
            <a:off x="5385055" y="2536406"/>
            <a:ext cx="176767" cy="10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smtClean="0">
                <a:solidFill>
                  <a:srgbClr val="00AEEF"/>
                </a:solidFill>
                <a:effectLst>
                  <a:glow rad="50800">
                    <a:srgbClr val="FFFFFF"/>
                  </a:glow>
                </a:effectLst>
                <a:latin typeface="Arial"/>
                <a:cs typeface="Arial"/>
                <a:sym typeface="Arial"/>
              </a:rPr>
              <a:t>100°</a:t>
            </a:r>
            <a:endParaRPr lang="en-US" altLang="en-US" sz="700" b="1" kern="0" smtClean="0">
              <a:solidFill>
                <a:srgbClr val="000000"/>
              </a:solidFill>
              <a:effectLst>
                <a:glow rad="50800">
                  <a:srgbClr val="FFFFFF"/>
                </a:glow>
              </a:effectLst>
              <a:latin typeface="Arial"/>
              <a:cs typeface="Arial"/>
              <a:sym typeface="Arial"/>
            </a:endParaRPr>
          </a:p>
        </p:txBody>
      </p:sp>
      <p:sp>
        <p:nvSpPr>
          <p:cNvPr id="354" name="Rectangle 56"/>
          <p:cNvSpPr>
            <a:spLocks noChangeArrowheads="1"/>
          </p:cNvSpPr>
          <p:nvPr/>
        </p:nvSpPr>
        <p:spPr bwMode="auto">
          <a:xfrm>
            <a:off x="3213635" y="2536406"/>
            <a:ext cx="176767" cy="10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smtClean="0">
                <a:solidFill>
                  <a:srgbClr val="00AEEF"/>
                </a:solidFill>
                <a:effectLst>
                  <a:glow rad="50800">
                    <a:srgbClr val="FFFFFF"/>
                  </a:glow>
                </a:effectLst>
                <a:latin typeface="Arial"/>
                <a:cs typeface="Arial"/>
                <a:sym typeface="Arial"/>
              </a:rPr>
              <a:t>120°</a:t>
            </a:r>
            <a:endParaRPr lang="en-US" altLang="en-US" sz="700" b="1" kern="0" smtClean="0">
              <a:solidFill>
                <a:srgbClr val="000000"/>
              </a:solidFill>
              <a:effectLst>
                <a:glow rad="50800">
                  <a:srgbClr val="FFFFFF"/>
                </a:glow>
              </a:effectLst>
              <a:latin typeface="Arial"/>
              <a:cs typeface="Arial"/>
              <a:sym typeface="Arial"/>
            </a:endParaRPr>
          </a:p>
        </p:txBody>
      </p:sp>
      <p:sp>
        <p:nvSpPr>
          <p:cNvPr id="355" name="Rectangle 57"/>
          <p:cNvSpPr>
            <a:spLocks noChangeArrowheads="1"/>
          </p:cNvSpPr>
          <p:nvPr/>
        </p:nvSpPr>
        <p:spPr bwMode="auto">
          <a:xfrm>
            <a:off x="5592412" y="2536406"/>
            <a:ext cx="176767" cy="10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120°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356" name="Rectangle 58"/>
          <p:cNvSpPr>
            <a:spLocks noChangeArrowheads="1"/>
          </p:cNvSpPr>
          <p:nvPr/>
        </p:nvSpPr>
        <p:spPr bwMode="auto">
          <a:xfrm>
            <a:off x="3011705" y="2536406"/>
            <a:ext cx="176767" cy="10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smtClean="0">
                <a:solidFill>
                  <a:srgbClr val="00AEEF"/>
                </a:solidFill>
                <a:effectLst>
                  <a:glow rad="50800">
                    <a:srgbClr val="FFFFFF"/>
                  </a:glow>
                </a:effectLst>
                <a:latin typeface="Arial"/>
                <a:cs typeface="Arial"/>
                <a:sym typeface="Arial"/>
              </a:rPr>
              <a:t>140°</a:t>
            </a:r>
            <a:endParaRPr lang="en-US" altLang="en-US" sz="700" b="1" kern="0" smtClean="0">
              <a:solidFill>
                <a:srgbClr val="000000"/>
              </a:solidFill>
              <a:effectLst>
                <a:glow rad="50800">
                  <a:srgbClr val="FFFFFF"/>
                </a:glow>
              </a:effectLst>
              <a:latin typeface="Arial"/>
              <a:cs typeface="Arial"/>
              <a:sym typeface="Arial"/>
            </a:endParaRPr>
          </a:p>
        </p:txBody>
      </p:sp>
      <p:sp>
        <p:nvSpPr>
          <p:cNvPr id="357" name="Rectangle 59"/>
          <p:cNvSpPr>
            <a:spLocks noChangeArrowheads="1"/>
          </p:cNvSpPr>
          <p:nvPr/>
        </p:nvSpPr>
        <p:spPr bwMode="auto">
          <a:xfrm>
            <a:off x="2786308" y="2536406"/>
            <a:ext cx="176767" cy="10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160°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358" name="Rectangle 60"/>
          <p:cNvSpPr>
            <a:spLocks noChangeArrowheads="1"/>
          </p:cNvSpPr>
          <p:nvPr/>
        </p:nvSpPr>
        <p:spPr bwMode="auto">
          <a:xfrm>
            <a:off x="5802673" y="2536406"/>
            <a:ext cx="176767" cy="10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140°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359" name="Rectangle 61"/>
          <p:cNvSpPr>
            <a:spLocks noChangeArrowheads="1"/>
          </p:cNvSpPr>
          <p:nvPr/>
        </p:nvSpPr>
        <p:spPr bwMode="auto">
          <a:xfrm>
            <a:off x="6028372" y="2536406"/>
            <a:ext cx="176767" cy="10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160°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360" name="Rectangle 62"/>
          <p:cNvSpPr>
            <a:spLocks noChangeArrowheads="1"/>
          </p:cNvSpPr>
          <p:nvPr/>
        </p:nvSpPr>
        <p:spPr bwMode="auto">
          <a:xfrm>
            <a:off x="5046910" y="2536406"/>
            <a:ext cx="129117" cy="10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60°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361" name="Rectangle 63"/>
          <p:cNvSpPr>
            <a:spLocks noChangeArrowheads="1"/>
          </p:cNvSpPr>
          <p:nvPr/>
        </p:nvSpPr>
        <p:spPr bwMode="auto">
          <a:xfrm>
            <a:off x="6259787" y="2536406"/>
            <a:ext cx="176767" cy="10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b="1" i="1" kern="0" dirty="0" smtClean="0">
                <a:solidFill>
                  <a:srgbClr val="00AEEF"/>
                </a:solidFill>
                <a:effectLst>
                  <a:glow rad="50800">
                    <a:srgbClr val="FFFFFF"/>
                  </a:glow>
                </a:effectLst>
                <a:latin typeface="Arial"/>
                <a:cs typeface="Arial"/>
                <a:sym typeface="Arial"/>
              </a:rPr>
              <a:t>180°</a:t>
            </a:r>
            <a:endParaRPr lang="en-US" altLang="en-US" sz="700" b="1" kern="0" dirty="0" smtClean="0">
              <a:solidFill>
                <a:srgbClr val="000000"/>
              </a:solidFill>
              <a:effectLst>
                <a:glow rad="50800">
                  <a:srgbClr val="FFFFFF"/>
                </a:glow>
              </a:effectLst>
              <a:latin typeface="Arial"/>
              <a:cs typeface="Arial"/>
              <a:sym typeface="Arial"/>
            </a:endParaRPr>
          </a:p>
        </p:txBody>
      </p:sp>
      <p:sp>
        <p:nvSpPr>
          <p:cNvPr id="362" name="Rectangle 563"/>
          <p:cNvSpPr>
            <a:spLocks noChangeArrowheads="1"/>
          </p:cNvSpPr>
          <p:nvPr/>
        </p:nvSpPr>
        <p:spPr bwMode="auto">
          <a:xfrm>
            <a:off x="1723387" y="5311988"/>
            <a:ext cx="125515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1" dirty="0">
                <a:solidFill>
                  <a:srgbClr val="000000"/>
                </a:solidFill>
                <a:latin typeface="Arial"/>
              </a:rPr>
              <a:t>25 million and above</a:t>
            </a:r>
            <a:endParaRPr lang="en-US" altLang="en-US" sz="1800" b="1" kern="0" dirty="0" smtClean="0">
              <a:solidFill>
                <a:srgbClr val="000000"/>
              </a:solidFill>
              <a:latin typeface="Arial"/>
              <a:cs typeface="Arial"/>
              <a:sym typeface="Arial"/>
            </a:endParaRPr>
          </a:p>
        </p:txBody>
      </p:sp>
    </p:spTree>
    <p:extLst>
      <p:ext uri="{BB962C8B-B14F-4D97-AF65-F5344CB8AC3E}">
        <p14:creationId xmlns:p14="http://schemas.microsoft.com/office/powerpoint/2010/main" val="193244173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50FF-CD2F-4611-AEE2-93F786D42111}"/>
              </a:ext>
            </a:extLst>
          </p:cNvPr>
          <p:cNvSpPr>
            <a:spLocks noGrp="1"/>
          </p:cNvSpPr>
          <p:nvPr>
            <p:ph type="title"/>
          </p:nvPr>
        </p:nvSpPr>
        <p:spPr/>
        <p:txBody>
          <a:bodyPr/>
          <a:lstStyle/>
          <a:p>
            <a:r>
              <a:rPr lang="en-US" altLang="en-US" sz="3400" dirty="0"/>
              <a:t>4.3.4 Spatial Dimensions to Cyberattacks </a:t>
            </a:r>
            <a:r>
              <a:rPr lang="en-US" altLang="en-US" sz="2000" b="0" dirty="0"/>
              <a:t>(7 of 7)</a:t>
            </a:r>
            <a:endParaRPr lang="en-US" sz="2000" b="0" dirty="0"/>
          </a:p>
        </p:txBody>
      </p:sp>
      <p:sp>
        <p:nvSpPr>
          <p:cNvPr id="3" name="Content Placeholder 2">
            <a:extLst>
              <a:ext uri="{FF2B5EF4-FFF2-40B4-BE49-F238E27FC236}">
                <a16:creationId xmlns:a16="http://schemas.microsoft.com/office/drawing/2014/main" id="{7FDA149B-BF34-44AD-82E2-137890907D72}"/>
              </a:ext>
            </a:extLst>
          </p:cNvPr>
          <p:cNvSpPr>
            <a:spLocks noGrp="1"/>
          </p:cNvSpPr>
          <p:nvPr>
            <p:ph sz="quarter" idx="13"/>
          </p:nvPr>
        </p:nvSpPr>
        <p:spPr>
          <a:xfrm>
            <a:off x="457199" y="1556326"/>
            <a:ext cx="8077201" cy="4434275"/>
          </a:xfrm>
        </p:spPr>
        <p:txBody>
          <a:bodyPr/>
          <a:lstStyle/>
          <a:p>
            <a:r>
              <a:rPr lang="en-US" altLang="en-US" dirty="0"/>
              <a:t>Another risk posed by social media is the spread of </a:t>
            </a:r>
            <a:r>
              <a:rPr lang="en-US" altLang="en-US" b="1" dirty="0"/>
              <a:t>fake news—</a:t>
            </a:r>
            <a:r>
              <a:rPr lang="en-US" dirty="0"/>
              <a:t>a false, often sensational, report disseminated under the guise of an authentic news report</a:t>
            </a:r>
            <a:endParaRPr lang="en-US" altLang="en-US" dirty="0"/>
          </a:p>
          <a:p>
            <a:r>
              <a:rPr lang="en-US" altLang="en-US" dirty="0"/>
              <a:t>The spread of </a:t>
            </a:r>
            <a:r>
              <a:rPr lang="en-US" altLang="en-US" b="1" dirty="0"/>
              <a:t>alternative facts </a:t>
            </a:r>
            <a:r>
              <a:rPr lang="en-US" altLang="en-US" dirty="0"/>
              <a:t>(statements which can be proved false) creates mistrust and drains time resources to verify and fact-check</a:t>
            </a:r>
          </a:p>
          <a:p>
            <a:r>
              <a:rPr lang="en-US" b="1" dirty="0"/>
              <a:t>Trolling </a:t>
            </a:r>
            <a:r>
              <a:rPr lang="en-US" dirty="0"/>
              <a:t>is the practice of posting deliberately inflammatory messages on social media in order to provoke quarrels or to agitate people</a:t>
            </a:r>
            <a:endParaRPr lang="en-US" altLang="en-US" b="1" dirty="0"/>
          </a:p>
        </p:txBody>
      </p:sp>
    </p:spTree>
    <p:extLst>
      <p:ext uri="{BB962C8B-B14F-4D97-AF65-F5344CB8AC3E}">
        <p14:creationId xmlns:p14="http://schemas.microsoft.com/office/powerpoint/2010/main" val="390739668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37568-DA4E-4A14-8C4D-58A71056360E}"/>
              </a:ext>
            </a:extLst>
          </p:cNvPr>
          <p:cNvSpPr>
            <a:spLocks noGrp="1"/>
          </p:cNvSpPr>
          <p:nvPr>
            <p:ph type="title"/>
          </p:nvPr>
        </p:nvSpPr>
        <p:spPr/>
        <p:txBody>
          <a:bodyPr/>
          <a:lstStyle/>
          <a:p>
            <a:r>
              <a:rPr lang="en-US" sz="3400" dirty="0"/>
              <a:t>Key Issue 4: Why Do Cultures Face Sustainability Challenges?</a:t>
            </a:r>
          </a:p>
        </p:txBody>
      </p:sp>
      <p:sp>
        <p:nvSpPr>
          <p:cNvPr id="3" name="Content Placeholder 2">
            <a:extLst>
              <a:ext uri="{FF2B5EF4-FFF2-40B4-BE49-F238E27FC236}">
                <a16:creationId xmlns:a16="http://schemas.microsoft.com/office/drawing/2014/main" id="{DE3A3069-DCA0-47A5-A016-2A3F32F86246}"/>
              </a:ext>
            </a:extLst>
          </p:cNvPr>
          <p:cNvSpPr>
            <a:spLocks noGrp="1"/>
          </p:cNvSpPr>
          <p:nvPr>
            <p:ph sz="quarter" idx="13"/>
          </p:nvPr>
        </p:nvSpPr>
        <p:spPr/>
        <p:txBody>
          <a:bodyPr/>
          <a:lstStyle/>
          <a:p>
            <a:pPr marL="685800" indent="-685800">
              <a:spcBef>
                <a:spcPts val="600"/>
              </a:spcBef>
              <a:spcAft>
                <a:spcPts val="1200"/>
              </a:spcAft>
              <a:buFontTx/>
              <a:buNone/>
            </a:pPr>
            <a:r>
              <a:rPr lang="en-US" altLang="en-US" b="1" dirty="0">
                <a:solidFill>
                  <a:srgbClr val="007FA3"/>
                </a:solidFill>
              </a:rPr>
              <a:t>4.4.1</a:t>
            </a:r>
            <a:r>
              <a:rPr lang="en-US" altLang="en-US" dirty="0"/>
              <a:t> Maintaining Unique Folk Culture</a:t>
            </a:r>
          </a:p>
          <a:p>
            <a:pPr marL="685800" indent="-685800">
              <a:spcBef>
                <a:spcPts val="600"/>
              </a:spcBef>
              <a:spcAft>
                <a:spcPts val="1200"/>
              </a:spcAft>
              <a:buFontTx/>
              <a:buNone/>
            </a:pPr>
            <a:r>
              <a:rPr lang="en-US" altLang="en-US" b="1" dirty="0">
                <a:solidFill>
                  <a:srgbClr val="007FA3"/>
                </a:solidFill>
              </a:rPr>
              <a:t>4.4.2</a:t>
            </a:r>
            <a:r>
              <a:rPr lang="en-US" altLang="en-US" dirty="0"/>
              <a:t> Cultural Convergence</a:t>
            </a:r>
          </a:p>
          <a:p>
            <a:pPr marL="685800" indent="-685800">
              <a:spcBef>
                <a:spcPts val="600"/>
              </a:spcBef>
              <a:spcAft>
                <a:spcPts val="1200"/>
              </a:spcAft>
              <a:buFontTx/>
              <a:buNone/>
            </a:pPr>
            <a:r>
              <a:rPr lang="en-US" altLang="en-US" b="1" dirty="0">
                <a:solidFill>
                  <a:srgbClr val="007FA3"/>
                </a:solidFill>
              </a:rPr>
              <a:t>4.4.3</a:t>
            </a:r>
            <a:r>
              <a:rPr lang="en-US" altLang="en-US" dirty="0"/>
              <a:t> Cultural Divergence</a:t>
            </a:r>
          </a:p>
        </p:txBody>
      </p:sp>
    </p:spTree>
    <p:extLst>
      <p:ext uri="{BB962C8B-B14F-4D97-AF65-F5344CB8AC3E}">
        <p14:creationId xmlns:p14="http://schemas.microsoft.com/office/powerpoint/2010/main" val="27146045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E6C40-4611-4768-A1B1-ABD25A529DCA}"/>
              </a:ext>
            </a:extLst>
          </p:cNvPr>
          <p:cNvSpPr>
            <a:spLocks noGrp="1"/>
          </p:cNvSpPr>
          <p:nvPr>
            <p:ph type="title"/>
          </p:nvPr>
        </p:nvSpPr>
        <p:spPr>
          <a:xfrm>
            <a:off x="457200" y="215371"/>
            <a:ext cx="7331529" cy="1097279"/>
          </a:xfrm>
        </p:spPr>
        <p:txBody>
          <a:bodyPr/>
          <a:lstStyle/>
          <a:p>
            <a:r>
              <a:rPr lang="en-US" altLang="en-US" sz="3400" dirty="0"/>
              <a:t>4.4.1 Maintaining Unique Folk Culture </a:t>
            </a:r>
            <a:r>
              <a:rPr lang="en-US" altLang="en-US" sz="2000" b="0" dirty="0"/>
              <a:t>(1 of 5)</a:t>
            </a:r>
            <a:endParaRPr lang="en-US" sz="2000" b="0" dirty="0"/>
          </a:p>
        </p:txBody>
      </p:sp>
      <p:sp>
        <p:nvSpPr>
          <p:cNvPr id="3" name="Content Placeholder 2">
            <a:extLst>
              <a:ext uri="{FF2B5EF4-FFF2-40B4-BE49-F238E27FC236}">
                <a16:creationId xmlns:a16="http://schemas.microsoft.com/office/drawing/2014/main" id="{86A02D99-ED47-4910-8F64-4C04066AC579}"/>
              </a:ext>
            </a:extLst>
          </p:cNvPr>
          <p:cNvSpPr>
            <a:spLocks noGrp="1"/>
          </p:cNvSpPr>
          <p:nvPr>
            <p:ph sz="quarter" idx="13"/>
          </p:nvPr>
        </p:nvSpPr>
        <p:spPr/>
        <p:txBody>
          <a:bodyPr/>
          <a:lstStyle/>
          <a:p>
            <a:r>
              <a:rPr lang="en-US" altLang="en-US" dirty="0"/>
              <a:t>Many folk cultures are threatened by popular culture</a:t>
            </a:r>
          </a:p>
          <a:p>
            <a:pPr marL="740664" lvl="1" indent="-429768">
              <a:buFont typeface="+mj-lt"/>
              <a:buAutoNum type="arabicPeriod"/>
            </a:pPr>
            <a:r>
              <a:rPr lang="en-US" altLang="en-US" dirty="0"/>
              <a:t>The Amish are an example of a people attempting to maintain their folk culture within the culturally heterogenous United States</a:t>
            </a:r>
          </a:p>
          <a:p>
            <a:pPr marL="740664" lvl="1" indent="-429768">
              <a:buFont typeface="+mj-lt"/>
              <a:buAutoNum type="arabicPeriod"/>
            </a:pPr>
            <a:r>
              <a:rPr lang="en-US" altLang="en-US" dirty="0"/>
              <a:t>The practice of the wedding </a:t>
            </a:r>
            <a:r>
              <a:rPr lang="en-US" altLang="en-US" b="1" dirty="0"/>
              <a:t>dowry</a:t>
            </a:r>
            <a:r>
              <a:rPr lang="en-US" altLang="en-US" dirty="0"/>
              <a:t> in India has come under scrutiny, yet persists into modern times</a:t>
            </a:r>
          </a:p>
        </p:txBody>
      </p:sp>
    </p:spTree>
    <p:extLst>
      <p:ext uri="{BB962C8B-B14F-4D97-AF65-F5344CB8AC3E}">
        <p14:creationId xmlns:p14="http://schemas.microsoft.com/office/powerpoint/2010/main" val="18976867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D0A8A-01CA-4A3B-B64B-B30AF186B9DB}"/>
              </a:ext>
            </a:extLst>
          </p:cNvPr>
          <p:cNvSpPr>
            <a:spLocks noGrp="1"/>
          </p:cNvSpPr>
          <p:nvPr>
            <p:ph type="title"/>
          </p:nvPr>
        </p:nvSpPr>
        <p:spPr>
          <a:xfrm>
            <a:off x="457200" y="215371"/>
            <a:ext cx="7662672" cy="1097279"/>
          </a:xfrm>
        </p:spPr>
        <p:txBody>
          <a:bodyPr/>
          <a:lstStyle/>
          <a:p>
            <a:r>
              <a:rPr lang="en-US" altLang="en-US" sz="3400" dirty="0"/>
              <a:t>4.1.2 Elements of Cultural Geography </a:t>
            </a:r>
            <a:r>
              <a:rPr lang="en-US" altLang="en-US" sz="2000" b="0" dirty="0"/>
              <a:t>(1 of 3)</a:t>
            </a:r>
            <a:endParaRPr lang="en-US" sz="2000" dirty="0"/>
          </a:p>
        </p:txBody>
      </p:sp>
      <p:sp>
        <p:nvSpPr>
          <p:cNvPr id="3" name="Content Placeholder 2">
            <a:extLst>
              <a:ext uri="{FF2B5EF4-FFF2-40B4-BE49-F238E27FC236}">
                <a16:creationId xmlns:a16="http://schemas.microsoft.com/office/drawing/2014/main" id="{169F1E87-B1C4-45A0-BE2E-E176A7098743}"/>
              </a:ext>
            </a:extLst>
          </p:cNvPr>
          <p:cNvSpPr>
            <a:spLocks noGrp="1"/>
          </p:cNvSpPr>
          <p:nvPr>
            <p:ph sz="quarter" idx="13"/>
          </p:nvPr>
        </p:nvSpPr>
        <p:spPr>
          <a:xfrm>
            <a:off x="457199" y="1556326"/>
            <a:ext cx="4232031" cy="3869749"/>
          </a:xfrm>
        </p:spPr>
        <p:txBody>
          <a:bodyPr/>
          <a:lstStyle/>
          <a:p>
            <a:pPr marL="432" indent="0">
              <a:buNone/>
            </a:pPr>
            <a:r>
              <a:rPr lang="en-US" b="1" dirty="0"/>
              <a:t>Folk culture</a:t>
            </a:r>
          </a:p>
          <a:p>
            <a:r>
              <a:rPr lang="en-US" altLang="en-US" dirty="0"/>
              <a:t>Origin: anonymous, sometimes multiple hearths</a:t>
            </a:r>
          </a:p>
          <a:p>
            <a:r>
              <a:rPr lang="en-US" altLang="en-US" dirty="0"/>
              <a:t>Diffusion: slowly, through migration diffusion</a:t>
            </a:r>
          </a:p>
          <a:p>
            <a:r>
              <a:rPr lang="en-US" altLang="en-US" dirty="0"/>
              <a:t>Distribution: spatially isolated, influenced by local factors</a:t>
            </a:r>
          </a:p>
        </p:txBody>
      </p:sp>
      <p:sp>
        <p:nvSpPr>
          <p:cNvPr id="4" name="Content Placeholder 3">
            <a:extLst>
              <a:ext uri="{FF2B5EF4-FFF2-40B4-BE49-F238E27FC236}">
                <a16:creationId xmlns:a16="http://schemas.microsoft.com/office/drawing/2014/main" id="{B2B0A811-B191-47AE-8289-0C737C1FBCFD}"/>
              </a:ext>
            </a:extLst>
          </p:cNvPr>
          <p:cNvSpPr>
            <a:spLocks noGrp="1"/>
          </p:cNvSpPr>
          <p:nvPr>
            <p:ph sz="quarter" idx="14"/>
          </p:nvPr>
        </p:nvSpPr>
        <p:spPr>
          <a:xfrm>
            <a:off x="5029200" y="1556326"/>
            <a:ext cx="3962400" cy="4222174"/>
          </a:xfrm>
        </p:spPr>
        <p:txBody>
          <a:bodyPr/>
          <a:lstStyle/>
          <a:p>
            <a:pPr marL="432" indent="0">
              <a:buNone/>
            </a:pPr>
            <a:r>
              <a:rPr lang="en-US" b="1" dirty="0"/>
              <a:t>Popular culture</a:t>
            </a:r>
          </a:p>
          <a:p>
            <a:r>
              <a:rPr lang="en-US" dirty="0"/>
              <a:t>Origin: specific point of origin, usually developed country</a:t>
            </a:r>
          </a:p>
          <a:p>
            <a:r>
              <a:rPr lang="en-US" dirty="0"/>
              <a:t>Diffusion: rapidly through hierarchical diffusion</a:t>
            </a:r>
          </a:p>
          <a:p>
            <a:r>
              <a:rPr lang="en-US" dirty="0"/>
              <a:t>Distribution: widespread wherever technology allows</a:t>
            </a:r>
          </a:p>
        </p:txBody>
      </p:sp>
    </p:spTree>
    <p:extLst>
      <p:ext uri="{BB962C8B-B14F-4D97-AF65-F5344CB8AC3E}">
        <p14:creationId xmlns:p14="http://schemas.microsoft.com/office/powerpoint/2010/main" val="145987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695F9-30ED-4170-9BCF-38FF30AED801}"/>
              </a:ext>
            </a:extLst>
          </p:cNvPr>
          <p:cNvSpPr>
            <a:spLocks noGrp="1"/>
          </p:cNvSpPr>
          <p:nvPr>
            <p:ph type="title"/>
          </p:nvPr>
        </p:nvSpPr>
        <p:spPr>
          <a:xfrm>
            <a:off x="457200" y="215371"/>
            <a:ext cx="7351486" cy="1097279"/>
          </a:xfrm>
        </p:spPr>
        <p:txBody>
          <a:bodyPr/>
          <a:lstStyle/>
          <a:p>
            <a:r>
              <a:rPr lang="en-US" altLang="en-US" sz="3400" dirty="0"/>
              <a:t>4.4.1 Maintaining Unique Folk Culture </a:t>
            </a:r>
            <a:r>
              <a:rPr lang="en-US" altLang="en-US" sz="2000" b="0" dirty="0"/>
              <a:t>(2 of 5)</a:t>
            </a:r>
            <a:endParaRPr lang="en-US" sz="2000" b="0" dirty="0"/>
          </a:p>
        </p:txBody>
      </p:sp>
      <p:sp>
        <p:nvSpPr>
          <p:cNvPr id="3" name="Content Placeholder 2">
            <a:extLst>
              <a:ext uri="{FF2B5EF4-FFF2-40B4-BE49-F238E27FC236}">
                <a16:creationId xmlns:a16="http://schemas.microsoft.com/office/drawing/2014/main" id="{7CE4A077-0725-4D5A-9C58-0F4D805705BC}"/>
              </a:ext>
            </a:extLst>
          </p:cNvPr>
          <p:cNvSpPr>
            <a:spLocks noGrp="1"/>
          </p:cNvSpPr>
          <p:nvPr>
            <p:ph sz="quarter" idx="13"/>
          </p:nvPr>
        </p:nvSpPr>
        <p:spPr>
          <a:xfrm>
            <a:off x="457200" y="1556326"/>
            <a:ext cx="8229600" cy="767774"/>
          </a:xfrm>
        </p:spPr>
        <p:txBody>
          <a:bodyPr/>
          <a:lstStyle/>
          <a:p>
            <a:pPr marL="432" indent="0">
              <a:buNone/>
            </a:pPr>
            <a:r>
              <a:rPr lang="en-US" b="1" dirty="0"/>
              <a:t>Figure 4-49: </a:t>
            </a:r>
            <a:r>
              <a:rPr lang="en-US" dirty="0"/>
              <a:t>The Amish maintain a distinctive folk culture despite being surrounded by elements of popular culture.</a:t>
            </a:r>
          </a:p>
        </p:txBody>
      </p:sp>
      <p:pic>
        <p:nvPicPr>
          <p:cNvPr id="7" name="Picture 6" descr="A group of men bidding on farm equipment at a fire department fundraiser in Gordonville, Pennsylvania.">
            <a:extLst>
              <a:ext uri="{FF2B5EF4-FFF2-40B4-BE49-F238E27FC236}">
                <a16:creationId xmlns:a16="http://schemas.microsoft.com/office/drawing/2014/main" id="{C074067F-94B6-4296-81A8-5AC5B97065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5234" y="2527817"/>
            <a:ext cx="4542558" cy="3620281"/>
          </a:xfrm>
          <a:prstGeom prst="rect">
            <a:avLst/>
          </a:prstGeom>
        </p:spPr>
      </p:pic>
    </p:spTree>
    <p:extLst>
      <p:ext uri="{BB962C8B-B14F-4D97-AF65-F5344CB8AC3E}">
        <p14:creationId xmlns:p14="http://schemas.microsoft.com/office/powerpoint/2010/main" val="32942020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695F9-30ED-4170-9BCF-38FF30AED801}"/>
              </a:ext>
            </a:extLst>
          </p:cNvPr>
          <p:cNvSpPr>
            <a:spLocks noGrp="1"/>
          </p:cNvSpPr>
          <p:nvPr>
            <p:ph type="title"/>
          </p:nvPr>
        </p:nvSpPr>
        <p:spPr>
          <a:xfrm>
            <a:off x="457200" y="215371"/>
            <a:ext cx="7029608" cy="1097279"/>
          </a:xfrm>
        </p:spPr>
        <p:txBody>
          <a:bodyPr/>
          <a:lstStyle/>
          <a:p>
            <a:r>
              <a:rPr lang="en-US" altLang="en-US" sz="3400" dirty="0"/>
              <a:t>4.4.1 Maintaining Unique Folk Culture </a:t>
            </a:r>
            <a:r>
              <a:rPr lang="en-US" altLang="en-US" sz="2000" b="0" dirty="0"/>
              <a:t>(3 of 5)</a:t>
            </a:r>
            <a:endParaRPr lang="en-US" sz="2000" b="0" dirty="0"/>
          </a:p>
        </p:txBody>
      </p:sp>
      <p:sp>
        <p:nvSpPr>
          <p:cNvPr id="3" name="Content Placeholder 2">
            <a:extLst>
              <a:ext uri="{FF2B5EF4-FFF2-40B4-BE49-F238E27FC236}">
                <a16:creationId xmlns:a16="http://schemas.microsoft.com/office/drawing/2014/main" id="{7CE4A077-0725-4D5A-9C58-0F4D805705BC}"/>
              </a:ext>
            </a:extLst>
          </p:cNvPr>
          <p:cNvSpPr>
            <a:spLocks noGrp="1"/>
          </p:cNvSpPr>
          <p:nvPr>
            <p:ph sz="quarter" idx="13"/>
          </p:nvPr>
        </p:nvSpPr>
        <p:spPr>
          <a:xfrm>
            <a:off x="457200" y="1556326"/>
            <a:ext cx="8229600" cy="1161474"/>
          </a:xfrm>
        </p:spPr>
        <p:txBody>
          <a:bodyPr/>
          <a:lstStyle/>
          <a:p>
            <a:pPr marL="432" indent="0">
              <a:buNone/>
            </a:pPr>
            <a:r>
              <a:rPr lang="en-US" b="1" dirty="0"/>
              <a:t>Figure 4-50: </a:t>
            </a:r>
            <a:r>
              <a:rPr lang="en-US" dirty="0"/>
              <a:t>Influenced by the price of land, Amish settlements have diffused from the culture’s hearth in Pennsylvania.</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2626" y="2567291"/>
            <a:ext cx="5315021" cy="3767235"/>
          </a:xfrm>
          <a:prstGeom prst="rect">
            <a:avLst/>
          </a:prstGeom>
        </p:spPr>
      </p:pic>
      <p:sp>
        <p:nvSpPr>
          <p:cNvPr id="11" name="Rectangle 5"/>
          <p:cNvSpPr>
            <a:spLocks noChangeArrowheads="1"/>
          </p:cNvSpPr>
          <p:nvPr/>
        </p:nvSpPr>
        <p:spPr bwMode="auto">
          <a:xfrm rot="21540000">
            <a:off x="2326283" y="3099887"/>
            <a:ext cx="20518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50800">
                    <a:schemeClr val="bg1">
                      <a:alpha val="60000"/>
                    </a:schemeClr>
                  </a:glow>
                </a:effectLst>
                <a:latin typeface="+mj-lt"/>
              </a:rPr>
              <a:t>ND</a:t>
            </a:r>
            <a:endParaRPr kumimoji="0" lang="en-US" altLang="en-US" sz="18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12" name="Rectangle 6"/>
          <p:cNvSpPr>
            <a:spLocks noChangeArrowheads="1"/>
          </p:cNvSpPr>
          <p:nvPr/>
        </p:nvSpPr>
        <p:spPr bwMode="auto">
          <a:xfrm rot="21540000">
            <a:off x="2346959" y="3690437"/>
            <a:ext cx="1971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50800">
                    <a:schemeClr val="bg1">
                      <a:alpha val="60000"/>
                    </a:schemeClr>
                  </a:glow>
                </a:effectLst>
                <a:latin typeface="+mj-lt"/>
              </a:rPr>
              <a:t>SD</a:t>
            </a:r>
            <a:endParaRPr kumimoji="0" lang="en-US" altLang="en-US" sz="18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13" name="Rectangle 7"/>
          <p:cNvSpPr>
            <a:spLocks noChangeArrowheads="1"/>
          </p:cNvSpPr>
          <p:nvPr/>
        </p:nvSpPr>
        <p:spPr bwMode="auto">
          <a:xfrm rot="21540000">
            <a:off x="2362834" y="4379412"/>
            <a:ext cx="1971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50800">
                    <a:schemeClr val="bg1">
                      <a:alpha val="60000"/>
                    </a:schemeClr>
                  </a:glow>
                </a:effectLst>
                <a:latin typeface="+mj-lt"/>
              </a:rPr>
              <a:t>NE</a:t>
            </a:r>
            <a:endParaRPr kumimoji="0" lang="en-US" altLang="en-US" sz="18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14" name="Rectangle 8"/>
          <p:cNvSpPr>
            <a:spLocks noChangeArrowheads="1"/>
          </p:cNvSpPr>
          <p:nvPr/>
        </p:nvSpPr>
        <p:spPr bwMode="auto">
          <a:xfrm rot="21540000">
            <a:off x="2473165" y="4952500"/>
            <a:ext cx="1971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50800">
                    <a:schemeClr val="bg1">
                      <a:alpha val="60000"/>
                    </a:schemeClr>
                  </a:glow>
                </a:effectLst>
                <a:latin typeface="+mj-lt"/>
              </a:rPr>
              <a:t>KS</a:t>
            </a:r>
            <a:endParaRPr kumimoji="0" lang="en-US" altLang="en-US" sz="18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15" name="Rectangle 9"/>
          <p:cNvSpPr>
            <a:spLocks noChangeArrowheads="1"/>
          </p:cNvSpPr>
          <p:nvPr/>
        </p:nvSpPr>
        <p:spPr bwMode="auto">
          <a:xfrm rot="21540000">
            <a:off x="2635814" y="5612900"/>
            <a:ext cx="21159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50800">
                    <a:schemeClr val="bg1">
                      <a:alpha val="60000"/>
                    </a:schemeClr>
                  </a:glow>
                </a:effectLst>
                <a:latin typeface="+mj-lt"/>
              </a:rPr>
              <a:t>OK</a:t>
            </a:r>
            <a:endParaRPr kumimoji="0" lang="en-US" altLang="en-US" sz="18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16" name="Rectangle 10"/>
          <p:cNvSpPr>
            <a:spLocks noChangeArrowheads="1"/>
          </p:cNvSpPr>
          <p:nvPr/>
        </p:nvSpPr>
        <p:spPr bwMode="auto">
          <a:xfrm rot="21540000">
            <a:off x="3085038" y="3201487"/>
            <a:ext cx="21961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glow rad="50800">
                    <a:schemeClr val="bg1">
                      <a:alpha val="60000"/>
                    </a:schemeClr>
                  </a:glow>
                </a:effectLst>
                <a:latin typeface="+mj-lt"/>
              </a:rPr>
              <a:t>MN</a:t>
            </a:r>
            <a:endParaRPr kumimoji="0" lang="en-US" altLang="en-US" sz="18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17" name="Rectangle 11"/>
          <p:cNvSpPr>
            <a:spLocks noChangeArrowheads="1"/>
          </p:cNvSpPr>
          <p:nvPr/>
        </p:nvSpPr>
        <p:spPr bwMode="auto">
          <a:xfrm rot="21540000">
            <a:off x="3278300" y="4269875"/>
            <a:ext cx="14106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50800">
                    <a:schemeClr val="bg1">
                      <a:alpha val="60000"/>
                    </a:schemeClr>
                  </a:glow>
                </a:effectLst>
                <a:latin typeface="+mj-lt"/>
              </a:rPr>
              <a:t>IA</a:t>
            </a:r>
            <a:endParaRPr kumimoji="0" lang="en-US" altLang="en-US" sz="18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18" name="Rectangle 12"/>
          <p:cNvSpPr>
            <a:spLocks noChangeArrowheads="1"/>
          </p:cNvSpPr>
          <p:nvPr/>
        </p:nvSpPr>
        <p:spPr bwMode="auto">
          <a:xfrm rot="21540000">
            <a:off x="3822664" y="3507875"/>
            <a:ext cx="17152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glow rad="50800">
                    <a:schemeClr val="bg1">
                      <a:alpha val="60000"/>
                    </a:schemeClr>
                  </a:glow>
                </a:effectLst>
                <a:latin typeface="+mj-lt"/>
              </a:rPr>
              <a:t>WI</a:t>
            </a:r>
            <a:endParaRPr kumimoji="0" lang="en-US" altLang="en-US" sz="18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19" name="Rectangle 13"/>
          <p:cNvSpPr>
            <a:spLocks noChangeArrowheads="1"/>
          </p:cNvSpPr>
          <p:nvPr/>
        </p:nvSpPr>
        <p:spPr bwMode="auto">
          <a:xfrm rot="21540000">
            <a:off x="3980846" y="4604837"/>
            <a:ext cx="12503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glow rad="50800">
                    <a:schemeClr val="bg1">
                      <a:alpha val="60000"/>
                    </a:schemeClr>
                  </a:glow>
                </a:effectLst>
                <a:latin typeface="+mj-lt"/>
              </a:rPr>
              <a:t>IL</a:t>
            </a:r>
            <a:endParaRPr kumimoji="0" lang="en-US" altLang="en-US" sz="18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20" name="Rectangle 14"/>
          <p:cNvSpPr>
            <a:spLocks noChangeArrowheads="1"/>
          </p:cNvSpPr>
          <p:nvPr/>
        </p:nvSpPr>
        <p:spPr bwMode="auto">
          <a:xfrm rot="21540000">
            <a:off x="3421557" y="5008062"/>
            <a:ext cx="22602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glow rad="50800">
                    <a:schemeClr val="bg1">
                      <a:alpha val="60000"/>
                    </a:schemeClr>
                  </a:glow>
                </a:effectLst>
                <a:latin typeface="+mj-lt"/>
              </a:rPr>
              <a:t>MO</a:t>
            </a:r>
            <a:endParaRPr kumimoji="0" lang="en-US" altLang="en-US" sz="18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21" name="Rectangle 15"/>
          <p:cNvSpPr>
            <a:spLocks noChangeArrowheads="1"/>
          </p:cNvSpPr>
          <p:nvPr/>
        </p:nvSpPr>
        <p:spPr bwMode="auto">
          <a:xfrm rot="21540000">
            <a:off x="3459758" y="5779587"/>
            <a:ext cx="20518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50800">
                    <a:schemeClr val="bg1">
                      <a:alpha val="60000"/>
                    </a:schemeClr>
                  </a:glow>
                </a:effectLst>
                <a:latin typeface="+mj-lt"/>
              </a:rPr>
              <a:t>AR</a:t>
            </a:r>
            <a:endParaRPr kumimoji="0" lang="en-US" altLang="en-US" sz="18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22" name="Rectangle 16"/>
          <p:cNvSpPr>
            <a:spLocks noChangeArrowheads="1"/>
          </p:cNvSpPr>
          <p:nvPr/>
        </p:nvSpPr>
        <p:spPr bwMode="auto">
          <a:xfrm rot="21540000">
            <a:off x="3994715" y="6070100"/>
            <a:ext cx="21159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50800">
                    <a:schemeClr val="bg1">
                      <a:alpha val="60000"/>
                    </a:schemeClr>
                  </a:glow>
                </a:effectLst>
                <a:latin typeface="+mj-lt"/>
              </a:rPr>
              <a:t>MS</a:t>
            </a:r>
            <a:endParaRPr kumimoji="0" lang="en-US" altLang="en-US" sz="18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23" name="Rectangle 17"/>
          <p:cNvSpPr>
            <a:spLocks noChangeArrowheads="1"/>
          </p:cNvSpPr>
          <p:nvPr/>
        </p:nvSpPr>
        <p:spPr bwMode="auto">
          <a:xfrm rot="21540000">
            <a:off x="4527430" y="6066925"/>
            <a:ext cx="18915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50800">
                    <a:schemeClr val="bg1">
                      <a:alpha val="60000"/>
                    </a:schemeClr>
                  </a:glow>
                </a:effectLst>
                <a:latin typeface="+mj-lt"/>
              </a:rPr>
              <a:t>AL</a:t>
            </a:r>
            <a:endParaRPr kumimoji="0" lang="en-US" altLang="en-US" sz="18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24" name="Rectangle 18"/>
          <p:cNvSpPr>
            <a:spLocks noChangeArrowheads="1"/>
          </p:cNvSpPr>
          <p:nvPr/>
        </p:nvSpPr>
        <p:spPr bwMode="auto">
          <a:xfrm rot="21540000">
            <a:off x="4492504" y="5509712"/>
            <a:ext cx="18915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50800">
                    <a:schemeClr val="bg1">
                      <a:alpha val="60000"/>
                    </a:schemeClr>
                  </a:glow>
                </a:effectLst>
                <a:latin typeface="+mj-lt"/>
              </a:rPr>
              <a:t>TN</a:t>
            </a:r>
            <a:endParaRPr kumimoji="0" lang="en-US" altLang="en-US" sz="18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25" name="Rectangle 19"/>
          <p:cNvSpPr>
            <a:spLocks noChangeArrowheads="1"/>
          </p:cNvSpPr>
          <p:nvPr/>
        </p:nvSpPr>
        <p:spPr bwMode="auto">
          <a:xfrm rot="21540000">
            <a:off x="5058339" y="5992312"/>
            <a:ext cx="21159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50800">
                    <a:schemeClr val="bg1">
                      <a:alpha val="60000"/>
                    </a:schemeClr>
                  </a:glow>
                </a:effectLst>
                <a:latin typeface="+mj-lt"/>
              </a:rPr>
              <a:t>GA</a:t>
            </a:r>
            <a:endParaRPr kumimoji="0" lang="en-US" altLang="en-US" sz="18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26" name="Rectangle 20"/>
          <p:cNvSpPr>
            <a:spLocks noChangeArrowheads="1"/>
          </p:cNvSpPr>
          <p:nvPr/>
        </p:nvSpPr>
        <p:spPr bwMode="auto">
          <a:xfrm rot="21540000">
            <a:off x="5511640" y="5778000"/>
            <a:ext cx="1971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50800">
                    <a:schemeClr val="bg1">
                      <a:alpha val="60000"/>
                    </a:schemeClr>
                  </a:glow>
                </a:effectLst>
                <a:latin typeface="+mj-lt"/>
              </a:rPr>
              <a:t>SC</a:t>
            </a:r>
            <a:endParaRPr kumimoji="0" lang="en-US" altLang="en-US" sz="18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27" name="Rectangle 21"/>
          <p:cNvSpPr>
            <a:spLocks noChangeArrowheads="1"/>
          </p:cNvSpPr>
          <p:nvPr/>
        </p:nvSpPr>
        <p:spPr bwMode="auto">
          <a:xfrm rot="21540000">
            <a:off x="5760046" y="5390650"/>
            <a:ext cx="20518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50800">
                    <a:schemeClr val="bg1">
                      <a:alpha val="60000"/>
                    </a:schemeClr>
                  </a:glow>
                </a:effectLst>
                <a:latin typeface="+mj-lt"/>
              </a:rPr>
              <a:t>NC</a:t>
            </a:r>
            <a:endParaRPr kumimoji="0" lang="en-US" altLang="en-US" sz="18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28" name="Rectangle 22"/>
          <p:cNvSpPr>
            <a:spLocks noChangeArrowheads="1"/>
          </p:cNvSpPr>
          <p:nvPr/>
        </p:nvSpPr>
        <p:spPr bwMode="auto">
          <a:xfrm rot="21540000">
            <a:off x="5779134" y="4903287"/>
            <a:ext cx="1971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50800">
                    <a:schemeClr val="bg1">
                      <a:alpha val="60000"/>
                    </a:schemeClr>
                  </a:glow>
                </a:effectLst>
                <a:latin typeface="+mj-lt"/>
              </a:rPr>
              <a:t>VA</a:t>
            </a:r>
            <a:endParaRPr kumimoji="0" lang="en-US" altLang="en-US" sz="18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29" name="Rectangle 23"/>
          <p:cNvSpPr>
            <a:spLocks noChangeArrowheads="1"/>
          </p:cNvSpPr>
          <p:nvPr/>
        </p:nvSpPr>
        <p:spPr bwMode="auto">
          <a:xfrm rot="21540000">
            <a:off x="5353537" y="4817562"/>
            <a:ext cx="22762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50800">
                    <a:schemeClr val="bg1">
                      <a:alpha val="60000"/>
                    </a:schemeClr>
                  </a:glow>
                </a:effectLst>
                <a:latin typeface="+mj-lt"/>
              </a:rPr>
              <a:t>WV</a:t>
            </a:r>
            <a:endParaRPr kumimoji="0" lang="en-US" altLang="en-US" sz="18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30" name="Rectangle 24"/>
          <p:cNvSpPr>
            <a:spLocks noChangeArrowheads="1"/>
          </p:cNvSpPr>
          <p:nvPr/>
        </p:nvSpPr>
        <p:spPr bwMode="auto">
          <a:xfrm rot="21540000">
            <a:off x="4752021" y="5027112"/>
            <a:ext cx="1971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glow rad="50800">
                    <a:schemeClr val="bg1">
                      <a:alpha val="60000"/>
                    </a:schemeClr>
                  </a:glow>
                </a:effectLst>
                <a:latin typeface="+mj-lt"/>
              </a:rPr>
              <a:t>KY</a:t>
            </a:r>
            <a:endParaRPr kumimoji="0" lang="en-US" altLang="en-US" sz="18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31" name="Rectangle 25"/>
          <p:cNvSpPr>
            <a:spLocks noChangeArrowheads="1"/>
          </p:cNvSpPr>
          <p:nvPr/>
        </p:nvSpPr>
        <p:spPr bwMode="auto">
          <a:xfrm rot="21540000">
            <a:off x="4445112" y="4600075"/>
            <a:ext cx="14106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glow rad="50800">
                    <a:schemeClr val="bg1">
                      <a:alpha val="60000"/>
                    </a:schemeClr>
                  </a:glow>
                </a:effectLst>
                <a:latin typeface="+mj-lt"/>
              </a:rPr>
              <a:t>IN</a:t>
            </a:r>
            <a:endParaRPr kumimoji="0" lang="en-US" altLang="en-US" sz="18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32" name="Rectangle 26"/>
          <p:cNvSpPr>
            <a:spLocks noChangeArrowheads="1"/>
          </p:cNvSpPr>
          <p:nvPr/>
        </p:nvSpPr>
        <p:spPr bwMode="auto">
          <a:xfrm rot="21540000">
            <a:off x="4973408" y="4503237"/>
            <a:ext cx="21159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glow rad="50800">
                    <a:schemeClr val="bg1">
                      <a:alpha val="60000"/>
                    </a:schemeClr>
                  </a:glow>
                </a:effectLst>
                <a:latin typeface="+mj-lt"/>
              </a:rPr>
              <a:t>OH</a:t>
            </a:r>
            <a:endParaRPr kumimoji="0" lang="en-US" altLang="en-US" sz="1800" b="1" i="0" u="none" strike="noStrike" cap="none" normalizeH="0" baseline="0" dirty="0" smtClean="0">
              <a:ln>
                <a:noFill/>
              </a:ln>
              <a:solidFill>
                <a:schemeClr val="tx1"/>
              </a:solidFill>
              <a:effectLst>
                <a:glow rad="50800">
                  <a:schemeClr val="bg1">
                    <a:alpha val="60000"/>
                  </a:schemeClr>
                </a:glow>
              </a:effectLst>
              <a:latin typeface="+mj-lt"/>
            </a:endParaRPr>
          </a:p>
        </p:txBody>
      </p:sp>
      <p:sp>
        <p:nvSpPr>
          <p:cNvPr id="33" name="Rectangle 27"/>
          <p:cNvSpPr>
            <a:spLocks noChangeArrowheads="1"/>
          </p:cNvSpPr>
          <p:nvPr/>
        </p:nvSpPr>
        <p:spPr bwMode="auto">
          <a:xfrm rot="21540000">
            <a:off x="6053771" y="4109537"/>
            <a:ext cx="1971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50800">
                    <a:schemeClr val="bg1">
                      <a:alpha val="60000"/>
                    </a:schemeClr>
                  </a:glow>
                </a:effectLst>
                <a:latin typeface="+mj-lt"/>
              </a:rPr>
              <a:t>PA</a:t>
            </a:r>
            <a:endParaRPr kumimoji="0" lang="en-US" altLang="en-US" sz="18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34" name="Rectangle 28"/>
          <p:cNvSpPr>
            <a:spLocks noChangeArrowheads="1"/>
          </p:cNvSpPr>
          <p:nvPr/>
        </p:nvSpPr>
        <p:spPr bwMode="auto">
          <a:xfrm rot="21540000">
            <a:off x="5994132" y="4531812"/>
            <a:ext cx="21961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50800">
                    <a:schemeClr val="bg1">
                      <a:alpha val="60000"/>
                    </a:schemeClr>
                  </a:glow>
                </a:effectLst>
                <a:latin typeface="+mj-lt"/>
              </a:rPr>
              <a:t>MD</a:t>
            </a:r>
            <a:endParaRPr kumimoji="0" lang="en-US" altLang="en-US" sz="18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35" name="Rectangle 29"/>
          <p:cNvSpPr>
            <a:spLocks noChangeArrowheads="1"/>
          </p:cNvSpPr>
          <p:nvPr/>
        </p:nvSpPr>
        <p:spPr bwMode="auto">
          <a:xfrm rot="21540000">
            <a:off x="6281577" y="4573087"/>
            <a:ext cx="1971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50800">
                    <a:schemeClr val="bg1">
                      <a:alpha val="60000"/>
                    </a:schemeClr>
                  </a:glow>
                </a:effectLst>
                <a:latin typeface="+mj-lt"/>
              </a:rPr>
              <a:t>DE</a:t>
            </a:r>
            <a:endParaRPr kumimoji="0" lang="en-US" altLang="en-US" sz="18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36" name="Rectangle 30"/>
          <p:cNvSpPr>
            <a:spLocks noChangeArrowheads="1"/>
          </p:cNvSpPr>
          <p:nvPr/>
        </p:nvSpPr>
        <p:spPr bwMode="auto">
          <a:xfrm rot="21540000">
            <a:off x="6369761" y="4255798"/>
            <a:ext cx="18114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50800">
                    <a:schemeClr val="bg1">
                      <a:alpha val="60000"/>
                    </a:schemeClr>
                  </a:glow>
                </a:effectLst>
                <a:latin typeface="+mj-lt"/>
              </a:rPr>
              <a:t>NJ</a:t>
            </a:r>
            <a:endParaRPr kumimoji="0" lang="en-US" altLang="en-US" sz="18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37" name="Rectangle 31"/>
          <p:cNvSpPr>
            <a:spLocks noChangeArrowheads="1"/>
          </p:cNvSpPr>
          <p:nvPr/>
        </p:nvSpPr>
        <p:spPr bwMode="auto">
          <a:xfrm rot="21540000">
            <a:off x="6222840" y="3706312"/>
            <a:ext cx="19717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50800">
                    <a:schemeClr val="bg1">
                      <a:alpha val="60000"/>
                    </a:schemeClr>
                  </a:glow>
                </a:effectLst>
                <a:latin typeface="+mj-lt"/>
              </a:rPr>
              <a:t>NY</a:t>
            </a:r>
            <a:endParaRPr kumimoji="0" lang="en-US" altLang="en-US" sz="18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38" name="Rectangle 32"/>
          <p:cNvSpPr>
            <a:spLocks noChangeArrowheads="1"/>
          </p:cNvSpPr>
          <p:nvPr/>
        </p:nvSpPr>
        <p:spPr bwMode="auto">
          <a:xfrm rot="21540000">
            <a:off x="6379287" y="3391987"/>
            <a:ext cx="18114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50800">
                    <a:schemeClr val="bg1">
                      <a:alpha val="60000"/>
                    </a:schemeClr>
                  </a:glow>
                </a:effectLst>
                <a:latin typeface="+mj-lt"/>
              </a:rPr>
              <a:t>VT</a:t>
            </a:r>
            <a:endParaRPr kumimoji="0" lang="en-US" altLang="en-US" sz="18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39" name="Rectangle 33"/>
          <p:cNvSpPr>
            <a:spLocks noChangeArrowheads="1"/>
          </p:cNvSpPr>
          <p:nvPr/>
        </p:nvSpPr>
        <p:spPr bwMode="auto">
          <a:xfrm rot="21540000">
            <a:off x="6568083" y="3495175"/>
            <a:ext cx="20518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50800">
                    <a:schemeClr val="bg1">
                      <a:alpha val="60000"/>
                    </a:schemeClr>
                  </a:glow>
                </a:effectLst>
                <a:latin typeface="+mj-lt"/>
              </a:rPr>
              <a:t>NH</a:t>
            </a:r>
            <a:endParaRPr kumimoji="0" lang="en-US" altLang="en-US" sz="18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40" name="Rectangle 34"/>
          <p:cNvSpPr>
            <a:spLocks noChangeArrowheads="1"/>
          </p:cNvSpPr>
          <p:nvPr/>
        </p:nvSpPr>
        <p:spPr bwMode="auto">
          <a:xfrm rot="21540000">
            <a:off x="6789719" y="2980557"/>
            <a:ext cx="21159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50800">
                    <a:schemeClr val="bg1">
                      <a:alpha val="60000"/>
                    </a:schemeClr>
                  </a:glow>
                </a:effectLst>
                <a:latin typeface="+mj-lt"/>
              </a:rPr>
              <a:t>ME</a:t>
            </a:r>
            <a:endParaRPr kumimoji="0" lang="en-US" altLang="en-US" sz="18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41" name="Rectangle 35"/>
          <p:cNvSpPr>
            <a:spLocks noChangeArrowheads="1"/>
          </p:cNvSpPr>
          <p:nvPr/>
        </p:nvSpPr>
        <p:spPr bwMode="auto">
          <a:xfrm rot="21540000">
            <a:off x="6559282" y="3714250"/>
            <a:ext cx="21961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50800">
                    <a:schemeClr val="bg1">
                      <a:alpha val="60000"/>
                    </a:schemeClr>
                  </a:glow>
                </a:effectLst>
                <a:latin typeface="+mj-lt"/>
              </a:rPr>
              <a:t>MA</a:t>
            </a:r>
            <a:endParaRPr kumimoji="0" lang="en-US" altLang="en-US" sz="18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42" name="Rectangle 36"/>
          <p:cNvSpPr>
            <a:spLocks noChangeArrowheads="1"/>
          </p:cNvSpPr>
          <p:nvPr/>
        </p:nvSpPr>
        <p:spPr bwMode="auto">
          <a:xfrm rot="21540000">
            <a:off x="6507042" y="3892050"/>
            <a:ext cx="18915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50800">
                    <a:schemeClr val="bg1">
                      <a:alpha val="60000"/>
                    </a:schemeClr>
                  </a:glow>
                </a:effectLst>
                <a:latin typeface="+mj-lt"/>
              </a:rPr>
              <a:t>CT</a:t>
            </a:r>
            <a:endParaRPr kumimoji="0" lang="en-US" altLang="en-US" sz="18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43" name="Rectangle 37"/>
          <p:cNvSpPr>
            <a:spLocks noChangeArrowheads="1"/>
          </p:cNvSpPr>
          <p:nvPr/>
        </p:nvSpPr>
        <p:spPr bwMode="auto">
          <a:xfrm rot="21540000">
            <a:off x="6767624" y="3915862"/>
            <a:ext cx="14106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50800">
                    <a:schemeClr val="bg1">
                      <a:alpha val="60000"/>
                    </a:schemeClr>
                  </a:glow>
                </a:effectLst>
                <a:latin typeface="+mj-lt"/>
              </a:rPr>
              <a:t>RI</a:t>
            </a:r>
            <a:endParaRPr kumimoji="0" lang="en-US" altLang="en-US" sz="18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44" name="Rectangle 38"/>
          <p:cNvSpPr>
            <a:spLocks noChangeArrowheads="1"/>
          </p:cNvSpPr>
          <p:nvPr/>
        </p:nvSpPr>
        <p:spPr bwMode="auto">
          <a:xfrm rot="21540000">
            <a:off x="4660148" y="3906337"/>
            <a:ext cx="15549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50800">
                    <a:schemeClr val="bg1">
                      <a:alpha val="60000"/>
                    </a:schemeClr>
                  </a:glow>
                </a:effectLst>
                <a:latin typeface="+mj-lt"/>
              </a:rPr>
              <a:t>MI</a:t>
            </a:r>
            <a:endParaRPr kumimoji="0" lang="en-US" altLang="en-US" sz="1800" b="1" i="0" u="none" strike="noStrike" cap="none" normalizeH="0" baseline="0" smtClean="0">
              <a:ln>
                <a:noFill/>
              </a:ln>
              <a:solidFill>
                <a:schemeClr val="tx1"/>
              </a:solidFill>
              <a:effectLst>
                <a:glow rad="50800">
                  <a:schemeClr val="bg1">
                    <a:alpha val="60000"/>
                  </a:schemeClr>
                </a:glow>
              </a:effectLst>
              <a:latin typeface="+mj-lt"/>
            </a:endParaRPr>
          </a:p>
        </p:txBody>
      </p:sp>
      <p:sp>
        <p:nvSpPr>
          <p:cNvPr id="45" name="Rectangle 39"/>
          <p:cNvSpPr>
            <a:spLocks noChangeArrowheads="1"/>
          </p:cNvSpPr>
          <p:nvPr/>
        </p:nvSpPr>
        <p:spPr bwMode="auto">
          <a:xfrm>
            <a:off x="6583363" y="4335674"/>
            <a:ext cx="66684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Lancaster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County</a:t>
            </a:r>
            <a:endParaRPr kumimoji="0" lang="en-US" altLang="en-US" sz="1800" b="1" i="0" u="none" strike="noStrike" cap="none" normalizeH="0" baseline="0" dirty="0" smtClean="0">
              <a:ln>
                <a:noFill/>
              </a:ln>
              <a:solidFill>
                <a:schemeClr val="tx1"/>
              </a:solidFill>
              <a:effectLst/>
              <a:latin typeface="+mj-lt"/>
            </a:endParaRPr>
          </a:p>
        </p:txBody>
      </p:sp>
      <p:sp>
        <p:nvSpPr>
          <p:cNvPr id="47" name="Line 41"/>
          <p:cNvSpPr>
            <a:spLocks noChangeShapeType="1"/>
          </p:cNvSpPr>
          <p:nvPr/>
        </p:nvSpPr>
        <p:spPr bwMode="auto">
          <a:xfrm>
            <a:off x="6092825" y="4435476"/>
            <a:ext cx="464996"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48" name="Rectangle 42"/>
          <p:cNvSpPr>
            <a:spLocks noChangeArrowheads="1"/>
          </p:cNvSpPr>
          <p:nvPr/>
        </p:nvSpPr>
        <p:spPr bwMode="auto">
          <a:xfrm>
            <a:off x="6049963" y="6029326"/>
            <a:ext cx="17841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rgbClr val="000000"/>
                </a:solidFill>
                <a:effectLst/>
                <a:latin typeface="+mj-lt"/>
              </a:rPr>
              <a:t>Amish Congregations,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rgbClr val="000000"/>
                </a:solidFill>
                <a:effectLst/>
                <a:latin typeface="+mj-lt"/>
              </a:rPr>
              <a:t>2017</a:t>
            </a:r>
            <a:endParaRPr kumimoji="0" lang="en-US" altLang="en-US" sz="1800" b="1" i="0" u="none" strike="noStrike" cap="none" normalizeH="0" baseline="0" dirty="0" smtClean="0">
              <a:ln>
                <a:noFill/>
              </a:ln>
              <a:solidFill>
                <a:schemeClr val="tx1"/>
              </a:solidFill>
              <a:effectLst/>
              <a:latin typeface="+mj-lt"/>
            </a:endParaRPr>
          </a:p>
        </p:txBody>
      </p:sp>
      <p:sp>
        <p:nvSpPr>
          <p:cNvPr id="50" name="Rectangle 44"/>
          <p:cNvSpPr>
            <a:spLocks noChangeArrowheads="1"/>
          </p:cNvSpPr>
          <p:nvPr/>
        </p:nvSpPr>
        <p:spPr bwMode="auto">
          <a:xfrm>
            <a:off x="2173288" y="5949951"/>
            <a:ext cx="5770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51" name="Rectangle 45"/>
          <p:cNvSpPr>
            <a:spLocks noChangeArrowheads="1"/>
          </p:cNvSpPr>
          <p:nvPr/>
        </p:nvSpPr>
        <p:spPr bwMode="auto">
          <a:xfrm>
            <a:off x="2590800" y="5953126"/>
            <a:ext cx="17312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150</a:t>
            </a:r>
            <a:endParaRPr kumimoji="0" lang="en-US" altLang="en-US" sz="1800" b="1" i="0" u="none" strike="noStrike" cap="none" normalizeH="0" baseline="0" smtClean="0">
              <a:ln>
                <a:noFill/>
              </a:ln>
              <a:solidFill>
                <a:schemeClr val="tx1"/>
              </a:solidFill>
              <a:effectLst/>
              <a:latin typeface="+mj-lt"/>
            </a:endParaRPr>
          </a:p>
        </p:txBody>
      </p:sp>
      <p:sp>
        <p:nvSpPr>
          <p:cNvPr id="52" name="Rectangle 46"/>
          <p:cNvSpPr>
            <a:spLocks noChangeArrowheads="1"/>
          </p:cNvSpPr>
          <p:nvPr/>
        </p:nvSpPr>
        <p:spPr bwMode="auto">
          <a:xfrm>
            <a:off x="2171700" y="6129338"/>
            <a:ext cx="5770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53" name="Rectangle 47"/>
          <p:cNvSpPr>
            <a:spLocks noChangeArrowheads="1"/>
          </p:cNvSpPr>
          <p:nvPr/>
        </p:nvSpPr>
        <p:spPr bwMode="auto">
          <a:xfrm>
            <a:off x="2405063" y="6129338"/>
            <a:ext cx="17312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150</a:t>
            </a:r>
            <a:endParaRPr kumimoji="0" lang="en-US" altLang="en-US" sz="1800" b="1" i="0" u="none" strike="noStrike" cap="none" normalizeH="0" baseline="0" smtClean="0">
              <a:ln>
                <a:noFill/>
              </a:ln>
              <a:solidFill>
                <a:schemeClr val="tx1"/>
              </a:solidFill>
              <a:effectLst/>
              <a:latin typeface="+mj-lt"/>
            </a:endParaRPr>
          </a:p>
        </p:txBody>
      </p:sp>
      <p:sp>
        <p:nvSpPr>
          <p:cNvPr id="54" name="Rectangle 48"/>
          <p:cNvSpPr>
            <a:spLocks noChangeArrowheads="1"/>
          </p:cNvSpPr>
          <p:nvPr/>
        </p:nvSpPr>
        <p:spPr bwMode="auto">
          <a:xfrm>
            <a:off x="3003550" y="5953126"/>
            <a:ext cx="46006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300 Miles</a:t>
            </a:r>
            <a:endParaRPr kumimoji="0" lang="en-US" altLang="en-US" sz="1800" b="1" i="0" u="none" strike="noStrike" cap="none" normalizeH="0" baseline="0" smtClean="0">
              <a:ln>
                <a:noFill/>
              </a:ln>
              <a:solidFill>
                <a:schemeClr val="tx1"/>
              </a:solidFill>
              <a:effectLst/>
              <a:latin typeface="+mj-lt"/>
            </a:endParaRPr>
          </a:p>
        </p:txBody>
      </p:sp>
      <p:sp>
        <p:nvSpPr>
          <p:cNvPr id="55" name="Rectangle 49"/>
          <p:cNvSpPr>
            <a:spLocks noChangeArrowheads="1"/>
          </p:cNvSpPr>
          <p:nvPr/>
        </p:nvSpPr>
        <p:spPr bwMode="auto">
          <a:xfrm>
            <a:off x="2703513" y="6127751"/>
            <a:ext cx="73417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300 Kilometers</a:t>
            </a:r>
            <a:endParaRPr kumimoji="0" lang="en-US" altLang="en-US" sz="1800" b="1" i="0" u="none" strike="noStrike" cap="none" normalizeH="0" baseline="0" smtClean="0">
              <a:ln>
                <a:noFill/>
              </a:ln>
              <a:solidFill>
                <a:schemeClr val="tx1"/>
              </a:solidFill>
              <a:effectLst/>
              <a:latin typeface="+mj-lt"/>
            </a:endParaRPr>
          </a:p>
        </p:txBody>
      </p:sp>
    </p:spTree>
    <p:extLst>
      <p:ext uri="{BB962C8B-B14F-4D97-AF65-F5344CB8AC3E}">
        <p14:creationId xmlns:p14="http://schemas.microsoft.com/office/powerpoint/2010/main" val="224802799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695F9-30ED-4170-9BCF-38FF30AED801}"/>
              </a:ext>
            </a:extLst>
          </p:cNvPr>
          <p:cNvSpPr>
            <a:spLocks noGrp="1"/>
          </p:cNvSpPr>
          <p:nvPr>
            <p:ph type="title"/>
          </p:nvPr>
        </p:nvSpPr>
        <p:spPr>
          <a:xfrm>
            <a:off x="457200" y="215371"/>
            <a:ext cx="7133771" cy="1097279"/>
          </a:xfrm>
        </p:spPr>
        <p:txBody>
          <a:bodyPr/>
          <a:lstStyle/>
          <a:p>
            <a:r>
              <a:rPr lang="en-US" altLang="en-US" sz="3400" dirty="0"/>
              <a:t>4.4.1 Maintaining Unique Folk Culture </a:t>
            </a:r>
            <a:r>
              <a:rPr lang="en-US" altLang="en-US" sz="2000" b="0" dirty="0"/>
              <a:t>(4 of 5)</a:t>
            </a:r>
            <a:endParaRPr lang="en-US" sz="2000" b="0" dirty="0"/>
          </a:p>
        </p:txBody>
      </p:sp>
      <p:sp>
        <p:nvSpPr>
          <p:cNvPr id="3" name="Content Placeholder 2">
            <a:extLst>
              <a:ext uri="{FF2B5EF4-FFF2-40B4-BE49-F238E27FC236}">
                <a16:creationId xmlns:a16="http://schemas.microsoft.com/office/drawing/2014/main" id="{7CE4A077-0725-4D5A-9C58-0F4D805705BC}"/>
              </a:ext>
            </a:extLst>
          </p:cNvPr>
          <p:cNvSpPr>
            <a:spLocks noGrp="1"/>
          </p:cNvSpPr>
          <p:nvPr>
            <p:ph sz="quarter" idx="13"/>
          </p:nvPr>
        </p:nvSpPr>
        <p:spPr>
          <a:xfrm>
            <a:off x="457200" y="1556326"/>
            <a:ext cx="8229600" cy="1184442"/>
          </a:xfrm>
        </p:spPr>
        <p:txBody>
          <a:bodyPr/>
          <a:lstStyle/>
          <a:p>
            <a:pPr marL="432" indent="0">
              <a:buNone/>
            </a:pPr>
            <a:r>
              <a:rPr lang="en-US" b="1" dirty="0"/>
              <a:t>Figure 4-51: </a:t>
            </a:r>
            <a:r>
              <a:rPr lang="en-US" dirty="0"/>
              <a:t>Indians protesting against the marital cultural practice of the dowry, which requires the family of the bride to provide the family of the groom with expensive gifts.</a:t>
            </a:r>
          </a:p>
        </p:txBody>
      </p:sp>
      <p:pic>
        <p:nvPicPr>
          <p:cNvPr id="7" name="Picture 6" descr="A group of Indians protesting against dowry in New Delhi, India.">
            <a:extLst>
              <a:ext uri="{FF2B5EF4-FFF2-40B4-BE49-F238E27FC236}">
                <a16:creationId xmlns:a16="http://schemas.microsoft.com/office/drawing/2014/main" id="{23E629AF-CA29-45B5-838B-68AD5D13AE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068" y="2740768"/>
            <a:ext cx="4817864" cy="3496393"/>
          </a:xfrm>
          <a:prstGeom prst="rect">
            <a:avLst/>
          </a:prstGeom>
        </p:spPr>
      </p:pic>
    </p:spTree>
    <p:extLst>
      <p:ext uri="{BB962C8B-B14F-4D97-AF65-F5344CB8AC3E}">
        <p14:creationId xmlns:p14="http://schemas.microsoft.com/office/powerpoint/2010/main" val="367921960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695F9-30ED-4170-9BCF-38FF30AED801}"/>
              </a:ext>
            </a:extLst>
          </p:cNvPr>
          <p:cNvSpPr>
            <a:spLocks noGrp="1"/>
          </p:cNvSpPr>
          <p:nvPr>
            <p:ph type="title"/>
          </p:nvPr>
        </p:nvSpPr>
        <p:spPr>
          <a:xfrm>
            <a:off x="457200" y="215371"/>
            <a:ext cx="7511143" cy="1097279"/>
          </a:xfrm>
        </p:spPr>
        <p:txBody>
          <a:bodyPr/>
          <a:lstStyle/>
          <a:p>
            <a:r>
              <a:rPr lang="en-US" altLang="en-US" sz="3400" dirty="0"/>
              <a:t>4.4.1 Maintaining Unique Folk Culture </a:t>
            </a:r>
            <a:r>
              <a:rPr lang="en-US" altLang="en-US" sz="2000" b="0" dirty="0"/>
              <a:t>(5 of 5)</a:t>
            </a:r>
            <a:endParaRPr lang="en-US" sz="2000" b="0" dirty="0"/>
          </a:p>
        </p:txBody>
      </p:sp>
      <p:sp>
        <p:nvSpPr>
          <p:cNvPr id="3" name="Content Placeholder 2">
            <a:extLst>
              <a:ext uri="{FF2B5EF4-FFF2-40B4-BE49-F238E27FC236}">
                <a16:creationId xmlns:a16="http://schemas.microsoft.com/office/drawing/2014/main" id="{7CE4A077-0725-4D5A-9C58-0F4D805705BC}"/>
              </a:ext>
            </a:extLst>
          </p:cNvPr>
          <p:cNvSpPr>
            <a:spLocks noGrp="1"/>
          </p:cNvSpPr>
          <p:nvPr>
            <p:ph sz="quarter" idx="13"/>
          </p:nvPr>
        </p:nvSpPr>
        <p:spPr>
          <a:xfrm>
            <a:off x="457200" y="1556326"/>
            <a:ext cx="8229600" cy="1136074"/>
          </a:xfrm>
        </p:spPr>
        <p:txBody>
          <a:bodyPr/>
          <a:lstStyle/>
          <a:p>
            <a:pPr marL="432" indent="0">
              <a:buNone/>
            </a:pPr>
            <a:r>
              <a:rPr lang="en-US" b="1" dirty="0"/>
              <a:t>Figure 4-52: </a:t>
            </a:r>
            <a:r>
              <a:rPr lang="en-US" dirty="0"/>
              <a:t>Buddhist monks and nuns from Myanmar wear traditional clothing and check their smartphones while visiting Sri Lanka.</a:t>
            </a:r>
          </a:p>
        </p:txBody>
      </p:sp>
      <p:pic>
        <p:nvPicPr>
          <p:cNvPr id="8" name="Picture 7" descr="A city scene in India.">
            <a:extLst>
              <a:ext uri="{FF2B5EF4-FFF2-40B4-BE49-F238E27FC236}">
                <a16:creationId xmlns:a16="http://schemas.microsoft.com/office/drawing/2014/main" id="{582C0DED-1F64-4E1A-B52A-86870ADF09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1279" y="3079107"/>
            <a:ext cx="3541442" cy="3297422"/>
          </a:xfrm>
          <a:prstGeom prst="rect">
            <a:avLst/>
          </a:prstGeom>
        </p:spPr>
      </p:pic>
    </p:spTree>
    <p:extLst>
      <p:ext uri="{BB962C8B-B14F-4D97-AF65-F5344CB8AC3E}">
        <p14:creationId xmlns:p14="http://schemas.microsoft.com/office/powerpoint/2010/main" val="80356300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47E48-B868-4E19-9B05-940571B54761}"/>
              </a:ext>
            </a:extLst>
          </p:cNvPr>
          <p:cNvSpPr>
            <a:spLocks noGrp="1"/>
          </p:cNvSpPr>
          <p:nvPr>
            <p:ph type="title"/>
          </p:nvPr>
        </p:nvSpPr>
        <p:spPr/>
        <p:txBody>
          <a:bodyPr/>
          <a:lstStyle/>
          <a:p>
            <a:r>
              <a:rPr lang="en-US" altLang="en-US" dirty="0"/>
              <a:t>4.4.2 Cultural Convergence </a:t>
            </a:r>
            <a:r>
              <a:rPr lang="en-US" altLang="en-US" sz="2000" b="0" dirty="0"/>
              <a:t>(1 of 3)</a:t>
            </a:r>
            <a:endParaRPr lang="en-US" sz="2000" b="0" dirty="0"/>
          </a:p>
        </p:txBody>
      </p:sp>
      <p:sp>
        <p:nvSpPr>
          <p:cNvPr id="3" name="Content Placeholder 2">
            <a:extLst>
              <a:ext uri="{FF2B5EF4-FFF2-40B4-BE49-F238E27FC236}">
                <a16:creationId xmlns:a16="http://schemas.microsoft.com/office/drawing/2014/main" id="{18616B55-FA6B-468D-A1FD-A447D9E61BF5}"/>
              </a:ext>
            </a:extLst>
          </p:cNvPr>
          <p:cNvSpPr>
            <a:spLocks noGrp="1"/>
          </p:cNvSpPr>
          <p:nvPr>
            <p:ph sz="quarter" idx="13"/>
          </p:nvPr>
        </p:nvSpPr>
        <p:spPr/>
        <p:txBody>
          <a:bodyPr/>
          <a:lstStyle/>
          <a:p>
            <a:r>
              <a:rPr lang="en-US" altLang="en-US" dirty="0"/>
              <a:t>Popular culture has many positive attributes but poses a risk to folk culture.</a:t>
            </a:r>
            <a:r>
              <a:rPr lang="en-US" dirty="0"/>
              <a:t> The spread of popular culture results in a loss of localized folk culture diversity. This process is known as </a:t>
            </a:r>
            <a:r>
              <a:rPr lang="en-US" b="1" dirty="0"/>
              <a:t>cultural homogenization. </a:t>
            </a:r>
            <a:r>
              <a:rPr lang="en-US" dirty="0"/>
              <a:t>Other risks are:</a:t>
            </a:r>
            <a:endParaRPr lang="en-US" altLang="en-US" dirty="0"/>
          </a:p>
          <a:p>
            <a:pPr marL="429768" indent="-429768">
              <a:buFont typeface="+mj-lt"/>
              <a:buAutoNum type="arabicPeriod"/>
            </a:pPr>
            <a:r>
              <a:rPr lang="en-US" altLang="en-US" dirty="0"/>
              <a:t>Pollution of the landscape</a:t>
            </a:r>
          </a:p>
          <a:p>
            <a:pPr marL="429768" indent="-429768">
              <a:buFont typeface="+mj-lt"/>
              <a:buAutoNum type="arabicPeriod"/>
            </a:pPr>
            <a:r>
              <a:rPr lang="en-US" altLang="en-US" dirty="0"/>
              <a:t>Depletion of scarce natural resources</a:t>
            </a:r>
          </a:p>
          <a:p>
            <a:pPr marL="429768" indent="-429768">
              <a:buFont typeface="+mj-lt"/>
              <a:buAutoNum type="arabicPeriod"/>
            </a:pPr>
            <a:r>
              <a:rPr lang="en-US" altLang="en-US" dirty="0"/>
              <a:t>Crowding-out of locally owned businesses by global </a:t>
            </a:r>
            <a:r>
              <a:rPr lang="en-US" altLang="en-US" b="1" dirty="0"/>
              <a:t>franchises</a:t>
            </a:r>
          </a:p>
        </p:txBody>
      </p:sp>
    </p:spTree>
    <p:extLst>
      <p:ext uri="{BB962C8B-B14F-4D97-AF65-F5344CB8AC3E}">
        <p14:creationId xmlns:p14="http://schemas.microsoft.com/office/powerpoint/2010/main" val="182918297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695F9-30ED-4170-9BCF-38FF30AED801}"/>
              </a:ext>
            </a:extLst>
          </p:cNvPr>
          <p:cNvSpPr>
            <a:spLocks noGrp="1"/>
          </p:cNvSpPr>
          <p:nvPr>
            <p:ph type="title"/>
          </p:nvPr>
        </p:nvSpPr>
        <p:spPr/>
        <p:txBody>
          <a:bodyPr/>
          <a:lstStyle/>
          <a:p>
            <a:r>
              <a:rPr lang="en-US" altLang="en-US" dirty="0"/>
              <a:t>4.4.2 Cultural Convergence </a:t>
            </a:r>
            <a:r>
              <a:rPr lang="en-US" altLang="en-US" sz="2000" b="0" dirty="0"/>
              <a:t>(2 of 3)</a:t>
            </a:r>
            <a:endParaRPr lang="en-US" sz="2000" b="0" dirty="0"/>
          </a:p>
        </p:txBody>
      </p:sp>
      <p:sp>
        <p:nvSpPr>
          <p:cNvPr id="3" name="Content Placeholder 2">
            <a:extLst>
              <a:ext uri="{FF2B5EF4-FFF2-40B4-BE49-F238E27FC236}">
                <a16:creationId xmlns:a16="http://schemas.microsoft.com/office/drawing/2014/main" id="{7CE4A077-0725-4D5A-9C58-0F4D805705BC}"/>
              </a:ext>
            </a:extLst>
          </p:cNvPr>
          <p:cNvSpPr>
            <a:spLocks noGrp="1"/>
          </p:cNvSpPr>
          <p:nvPr>
            <p:ph sz="quarter" idx="13"/>
          </p:nvPr>
        </p:nvSpPr>
        <p:spPr>
          <a:xfrm>
            <a:off x="457200" y="1556326"/>
            <a:ext cx="8229600" cy="1212274"/>
          </a:xfrm>
        </p:spPr>
        <p:txBody>
          <a:bodyPr/>
          <a:lstStyle/>
          <a:p>
            <a:pPr marL="432" indent="0">
              <a:buNone/>
            </a:pPr>
            <a:r>
              <a:rPr lang="en-US" b="1" dirty="0"/>
              <a:t>Figure 4-54: </a:t>
            </a:r>
            <a:r>
              <a:rPr lang="en-US" dirty="0"/>
              <a:t>Golf courses are a vivid example of popular culture and require enormous amounts of water, such as the golf course featured here in the Namib Desert.</a:t>
            </a:r>
          </a:p>
        </p:txBody>
      </p:sp>
      <p:pic>
        <p:nvPicPr>
          <p:cNvPr id="7" name="Picture 6" descr="A golf course in the brown Mojave Desert of California.">
            <a:extLst>
              <a:ext uri="{FF2B5EF4-FFF2-40B4-BE49-F238E27FC236}">
                <a16:creationId xmlns:a16="http://schemas.microsoft.com/office/drawing/2014/main" id="{797F8C65-729F-4F17-A1F4-9CC62A88A4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6104" y="3058613"/>
            <a:ext cx="4971790" cy="3331575"/>
          </a:xfrm>
          <a:prstGeom prst="rect">
            <a:avLst/>
          </a:prstGeom>
        </p:spPr>
      </p:pic>
    </p:spTree>
    <p:extLst>
      <p:ext uri="{BB962C8B-B14F-4D97-AF65-F5344CB8AC3E}">
        <p14:creationId xmlns:p14="http://schemas.microsoft.com/office/powerpoint/2010/main" val="233692252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695F9-30ED-4170-9BCF-38FF30AED801}"/>
              </a:ext>
            </a:extLst>
          </p:cNvPr>
          <p:cNvSpPr>
            <a:spLocks noGrp="1"/>
          </p:cNvSpPr>
          <p:nvPr>
            <p:ph type="title"/>
          </p:nvPr>
        </p:nvSpPr>
        <p:spPr/>
        <p:txBody>
          <a:bodyPr/>
          <a:lstStyle/>
          <a:p>
            <a:r>
              <a:rPr lang="en-US" altLang="en-US" dirty="0"/>
              <a:t>4.4.2 Cultural Convergence </a:t>
            </a:r>
            <a:r>
              <a:rPr lang="en-US" altLang="en-US" sz="2000" b="0" dirty="0"/>
              <a:t>(3 of 3)</a:t>
            </a:r>
            <a:endParaRPr lang="en-US" sz="2000" b="0" dirty="0"/>
          </a:p>
        </p:txBody>
      </p:sp>
      <p:sp>
        <p:nvSpPr>
          <p:cNvPr id="3" name="Content Placeholder 2">
            <a:extLst>
              <a:ext uri="{FF2B5EF4-FFF2-40B4-BE49-F238E27FC236}">
                <a16:creationId xmlns:a16="http://schemas.microsoft.com/office/drawing/2014/main" id="{7CE4A077-0725-4D5A-9C58-0F4D805705BC}"/>
              </a:ext>
            </a:extLst>
          </p:cNvPr>
          <p:cNvSpPr>
            <a:spLocks noGrp="1"/>
          </p:cNvSpPr>
          <p:nvPr>
            <p:ph sz="quarter" idx="13"/>
          </p:nvPr>
        </p:nvSpPr>
        <p:spPr>
          <a:xfrm>
            <a:off x="457200" y="1556326"/>
            <a:ext cx="8229600" cy="1186874"/>
          </a:xfrm>
        </p:spPr>
        <p:txBody>
          <a:bodyPr/>
          <a:lstStyle/>
          <a:p>
            <a:pPr marL="432" indent="0">
              <a:buNone/>
            </a:pPr>
            <a:r>
              <a:rPr lang="en-US" b="1" dirty="0"/>
              <a:t>Figure 4-55: </a:t>
            </a:r>
            <a:r>
              <a:rPr lang="en-US" dirty="0"/>
              <a:t>Distribution of golf courses in the United States.  Despite the harsher and colder climates, there is a concentration of gold courses in northern states.</a:t>
            </a:r>
          </a:p>
        </p:txBody>
      </p:sp>
      <p:pic>
        <p:nvPicPr>
          <p:cNvPr id="7" name="Picture 6">
            <a:extLst>
              <a:ext uri="{FF2B5EF4-FFF2-40B4-BE49-F238E27FC236}">
                <a16:creationId xmlns:a16="http://schemas.microsoft.com/office/drawing/2014/main" id="{EF956D22-8B29-48E9-ADB8-D0C887F3E1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7542" y="2745204"/>
            <a:ext cx="4388916" cy="3656485"/>
          </a:xfrm>
          <a:prstGeom prst="rect">
            <a:avLst/>
          </a:prstGeom>
        </p:spPr>
      </p:pic>
      <p:sp>
        <p:nvSpPr>
          <p:cNvPr id="4" name="Rectangle 3"/>
          <p:cNvSpPr/>
          <p:nvPr/>
        </p:nvSpPr>
        <p:spPr>
          <a:xfrm>
            <a:off x="5499375" y="5524420"/>
            <a:ext cx="1428076" cy="378388"/>
          </a:xfrm>
          <a:prstGeom prst="rect">
            <a:avLst/>
          </a:prstGeom>
        </p:spPr>
        <p:txBody>
          <a:bodyPr>
            <a:spAutoFit/>
          </a:bodyPr>
          <a:lstStyle/>
          <a:p>
            <a:r>
              <a:rPr lang="en-IN" sz="1000" b="1" dirty="0">
                <a:latin typeface="Arial Black" panose="020B0A04020102020204" pitchFamily="34" charset="0"/>
              </a:rPr>
              <a:t>Golf courses per</a:t>
            </a:r>
          </a:p>
          <a:p>
            <a:r>
              <a:rPr lang="en-IN" sz="1000" b="1" dirty="0">
                <a:latin typeface="Arial Black" panose="020B0A04020102020204" pitchFamily="34" charset="0"/>
              </a:rPr>
              <a:t>100,000 people</a:t>
            </a:r>
          </a:p>
        </p:txBody>
      </p:sp>
      <p:sp>
        <p:nvSpPr>
          <p:cNvPr id="6" name="Rectangle 5"/>
          <p:cNvSpPr/>
          <p:nvPr/>
        </p:nvSpPr>
        <p:spPr>
          <a:xfrm>
            <a:off x="5760202" y="5868415"/>
            <a:ext cx="1298251" cy="246221"/>
          </a:xfrm>
          <a:prstGeom prst="rect">
            <a:avLst/>
          </a:prstGeom>
        </p:spPr>
        <p:txBody>
          <a:bodyPr>
            <a:spAutoFit/>
          </a:bodyPr>
          <a:lstStyle/>
          <a:p>
            <a:r>
              <a:rPr lang="en-IN" sz="1000" b="1" dirty="0"/>
              <a:t>10.0 and above</a:t>
            </a:r>
          </a:p>
        </p:txBody>
      </p:sp>
      <p:sp>
        <p:nvSpPr>
          <p:cNvPr id="8" name="Rectangle 7"/>
          <p:cNvSpPr/>
          <p:nvPr/>
        </p:nvSpPr>
        <p:spPr>
          <a:xfrm>
            <a:off x="5760202" y="6051924"/>
            <a:ext cx="1298251" cy="246221"/>
          </a:xfrm>
          <a:prstGeom prst="rect">
            <a:avLst/>
          </a:prstGeom>
        </p:spPr>
        <p:txBody>
          <a:bodyPr>
            <a:spAutoFit/>
          </a:bodyPr>
          <a:lstStyle/>
          <a:p>
            <a:r>
              <a:rPr lang="en-IN" sz="1000" b="1" dirty="0"/>
              <a:t>6.0–9.9</a:t>
            </a:r>
          </a:p>
        </p:txBody>
      </p:sp>
      <p:sp>
        <p:nvSpPr>
          <p:cNvPr id="9" name="Rectangle 8"/>
          <p:cNvSpPr/>
          <p:nvPr/>
        </p:nvSpPr>
        <p:spPr>
          <a:xfrm>
            <a:off x="5760202" y="6226807"/>
            <a:ext cx="1298251" cy="246221"/>
          </a:xfrm>
          <a:prstGeom prst="rect">
            <a:avLst/>
          </a:prstGeom>
        </p:spPr>
        <p:txBody>
          <a:bodyPr>
            <a:spAutoFit/>
          </a:bodyPr>
          <a:lstStyle/>
          <a:p>
            <a:r>
              <a:rPr lang="en-IN" sz="1000" b="1" dirty="0"/>
              <a:t>below 6.0</a:t>
            </a:r>
          </a:p>
        </p:txBody>
      </p:sp>
    </p:spTree>
    <p:extLst>
      <p:ext uri="{BB962C8B-B14F-4D97-AF65-F5344CB8AC3E}">
        <p14:creationId xmlns:p14="http://schemas.microsoft.com/office/powerpoint/2010/main" val="247654768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0F1A1-9292-46F3-875B-3BF7FE239A37}"/>
              </a:ext>
            </a:extLst>
          </p:cNvPr>
          <p:cNvSpPr>
            <a:spLocks noGrp="1"/>
          </p:cNvSpPr>
          <p:nvPr>
            <p:ph type="title"/>
          </p:nvPr>
        </p:nvSpPr>
        <p:spPr/>
        <p:txBody>
          <a:bodyPr/>
          <a:lstStyle/>
          <a:p>
            <a:r>
              <a:rPr lang="en-US" altLang="en-US" dirty="0"/>
              <a:t>4.4.3 Cultural Divergence </a:t>
            </a:r>
            <a:r>
              <a:rPr lang="en-US" altLang="en-US" sz="2000" b="0" dirty="0"/>
              <a:t>(1 of 3)</a:t>
            </a:r>
            <a:endParaRPr lang="en-US" sz="2000" b="0" dirty="0"/>
          </a:p>
        </p:txBody>
      </p:sp>
      <p:sp>
        <p:nvSpPr>
          <p:cNvPr id="3" name="Content Placeholder 2">
            <a:extLst>
              <a:ext uri="{FF2B5EF4-FFF2-40B4-BE49-F238E27FC236}">
                <a16:creationId xmlns:a16="http://schemas.microsoft.com/office/drawing/2014/main" id="{3AA86736-24FF-4AEB-91E7-F7830724479B}"/>
              </a:ext>
            </a:extLst>
          </p:cNvPr>
          <p:cNvSpPr>
            <a:spLocks noGrp="1"/>
          </p:cNvSpPr>
          <p:nvPr>
            <p:ph sz="quarter" idx="13"/>
          </p:nvPr>
        </p:nvSpPr>
        <p:spPr>
          <a:xfrm>
            <a:off x="457200" y="1556326"/>
            <a:ext cx="7959969" cy="4434275"/>
          </a:xfrm>
        </p:spPr>
        <p:txBody>
          <a:bodyPr/>
          <a:lstStyle/>
          <a:p>
            <a:r>
              <a:rPr lang="en-US" altLang="en-US" dirty="0"/>
              <a:t>Popular culture may diffuse rapidly but </a:t>
            </a:r>
            <a:r>
              <a:rPr lang="en-US" dirty="0"/>
              <a:t>differences persist in cultural preferences at several scales. Examples can be found of differences between urban and rural residents</a:t>
            </a:r>
          </a:p>
          <a:p>
            <a:r>
              <a:rPr lang="en-US" dirty="0"/>
              <a:t>Rural areas whose economies focus on agriculture and manufacturing tend to value more traditional forms of popular culture</a:t>
            </a:r>
          </a:p>
          <a:p>
            <a:r>
              <a:rPr lang="en-US" dirty="0"/>
              <a:t>Urban spaces with concentrations of wealth and diverse ethnic groups may value more progressive forms of popular culture</a:t>
            </a:r>
          </a:p>
        </p:txBody>
      </p:sp>
    </p:spTree>
    <p:extLst>
      <p:ext uri="{BB962C8B-B14F-4D97-AF65-F5344CB8AC3E}">
        <p14:creationId xmlns:p14="http://schemas.microsoft.com/office/powerpoint/2010/main" val="9366706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695F9-30ED-4170-9BCF-38FF30AED801}"/>
              </a:ext>
            </a:extLst>
          </p:cNvPr>
          <p:cNvSpPr>
            <a:spLocks noGrp="1"/>
          </p:cNvSpPr>
          <p:nvPr>
            <p:ph type="title"/>
          </p:nvPr>
        </p:nvSpPr>
        <p:spPr/>
        <p:txBody>
          <a:bodyPr/>
          <a:lstStyle/>
          <a:p>
            <a:r>
              <a:rPr lang="en-US" altLang="en-US" dirty="0"/>
              <a:t>4.4.3 Cultural Divergence </a:t>
            </a:r>
            <a:r>
              <a:rPr lang="en-US" altLang="en-US" sz="2000" b="0" dirty="0"/>
              <a:t>(2 of 3)</a:t>
            </a:r>
            <a:endParaRPr lang="en-US" sz="2000" b="0" dirty="0"/>
          </a:p>
        </p:txBody>
      </p:sp>
      <p:sp>
        <p:nvSpPr>
          <p:cNvPr id="3" name="Content Placeholder 2">
            <a:extLst>
              <a:ext uri="{FF2B5EF4-FFF2-40B4-BE49-F238E27FC236}">
                <a16:creationId xmlns:a16="http://schemas.microsoft.com/office/drawing/2014/main" id="{7CE4A077-0725-4D5A-9C58-0F4D805705BC}"/>
              </a:ext>
            </a:extLst>
          </p:cNvPr>
          <p:cNvSpPr>
            <a:spLocks noGrp="1"/>
          </p:cNvSpPr>
          <p:nvPr>
            <p:ph sz="quarter" idx="13"/>
          </p:nvPr>
        </p:nvSpPr>
        <p:spPr>
          <a:xfrm>
            <a:off x="457200" y="1556326"/>
            <a:ext cx="8229600" cy="1123374"/>
          </a:xfrm>
        </p:spPr>
        <p:txBody>
          <a:bodyPr/>
          <a:lstStyle/>
          <a:p>
            <a:pPr marL="432" indent="0">
              <a:buNone/>
            </a:pPr>
            <a:r>
              <a:rPr lang="en-US" b="1" dirty="0"/>
              <a:t>Figure 4-56: </a:t>
            </a:r>
            <a:r>
              <a:rPr lang="en-US" dirty="0"/>
              <a:t>Tweets about beer are more common in northern states, while tweets about church are more common in southern states.</a:t>
            </a:r>
          </a:p>
        </p:txBody>
      </p:sp>
      <p:pic>
        <p:nvPicPr>
          <p:cNvPr id="4" name="Picture 3">
            <a:extLst>
              <a:ext uri="{FF2B5EF4-FFF2-40B4-BE49-F238E27FC236}">
                <a16:creationId xmlns:a16="http://schemas.microsoft.com/office/drawing/2014/main" id="{BD57E814-B332-408B-8915-EFE56088EE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4386" y="2739596"/>
            <a:ext cx="5195226" cy="3692991"/>
          </a:xfrm>
          <a:prstGeom prst="rect">
            <a:avLst/>
          </a:prstGeom>
        </p:spPr>
      </p:pic>
      <p:sp>
        <p:nvSpPr>
          <p:cNvPr id="5" name="Rectangle 4"/>
          <p:cNvSpPr/>
          <p:nvPr/>
        </p:nvSpPr>
        <p:spPr>
          <a:xfrm>
            <a:off x="2149182" y="5379693"/>
            <a:ext cx="1211845" cy="230832"/>
          </a:xfrm>
          <a:prstGeom prst="rect">
            <a:avLst/>
          </a:prstGeom>
        </p:spPr>
        <p:txBody>
          <a:bodyPr wrap="square">
            <a:spAutoFit/>
          </a:bodyPr>
          <a:lstStyle/>
          <a:p>
            <a:r>
              <a:rPr lang="en-IN" sz="900" b="1" dirty="0"/>
              <a:t>Much more </a:t>
            </a:r>
            <a:r>
              <a:rPr lang="en-IN" sz="900" b="1" dirty="0" smtClean="0"/>
              <a:t>church</a:t>
            </a:r>
            <a:endParaRPr lang="en-IN" sz="900" b="1" dirty="0"/>
          </a:p>
        </p:txBody>
      </p:sp>
      <p:sp>
        <p:nvSpPr>
          <p:cNvPr id="6" name="Rectangle 5"/>
          <p:cNvSpPr/>
          <p:nvPr/>
        </p:nvSpPr>
        <p:spPr>
          <a:xfrm>
            <a:off x="2149182" y="5563010"/>
            <a:ext cx="1211845" cy="230832"/>
          </a:xfrm>
          <a:prstGeom prst="rect">
            <a:avLst/>
          </a:prstGeom>
        </p:spPr>
        <p:txBody>
          <a:bodyPr wrap="square">
            <a:spAutoFit/>
          </a:bodyPr>
          <a:lstStyle/>
          <a:p>
            <a:r>
              <a:rPr lang="en-IN" sz="900" b="1" dirty="0"/>
              <a:t>More church</a:t>
            </a:r>
          </a:p>
        </p:txBody>
      </p:sp>
      <p:sp>
        <p:nvSpPr>
          <p:cNvPr id="7" name="Rectangle 6"/>
          <p:cNvSpPr/>
          <p:nvPr/>
        </p:nvSpPr>
        <p:spPr>
          <a:xfrm>
            <a:off x="2149182" y="5736801"/>
            <a:ext cx="1211845" cy="230832"/>
          </a:xfrm>
          <a:prstGeom prst="rect">
            <a:avLst/>
          </a:prstGeom>
        </p:spPr>
        <p:txBody>
          <a:bodyPr wrap="square">
            <a:spAutoFit/>
          </a:bodyPr>
          <a:lstStyle/>
          <a:p>
            <a:r>
              <a:rPr lang="en-IN" sz="900" b="1" dirty="0"/>
              <a:t>More beer</a:t>
            </a:r>
          </a:p>
        </p:txBody>
      </p:sp>
      <p:sp>
        <p:nvSpPr>
          <p:cNvPr id="8" name="Rectangle 7"/>
          <p:cNvSpPr/>
          <p:nvPr/>
        </p:nvSpPr>
        <p:spPr>
          <a:xfrm>
            <a:off x="2149182" y="5901066"/>
            <a:ext cx="1211845" cy="230832"/>
          </a:xfrm>
          <a:prstGeom prst="rect">
            <a:avLst/>
          </a:prstGeom>
        </p:spPr>
        <p:txBody>
          <a:bodyPr wrap="square">
            <a:spAutoFit/>
          </a:bodyPr>
          <a:lstStyle/>
          <a:p>
            <a:r>
              <a:rPr lang="en-IN" sz="900" b="1" dirty="0"/>
              <a:t>Much more beer</a:t>
            </a:r>
          </a:p>
        </p:txBody>
      </p:sp>
      <p:sp>
        <p:nvSpPr>
          <p:cNvPr id="9" name="Rectangle 8"/>
          <p:cNvSpPr/>
          <p:nvPr/>
        </p:nvSpPr>
        <p:spPr>
          <a:xfrm>
            <a:off x="2141007" y="6071478"/>
            <a:ext cx="1466333" cy="252259"/>
          </a:xfrm>
          <a:prstGeom prst="rect">
            <a:avLst/>
          </a:prstGeom>
        </p:spPr>
        <p:txBody>
          <a:bodyPr wrap="square">
            <a:spAutoFit/>
          </a:bodyPr>
          <a:lstStyle/>
          <a:p>
            <a:r>
              <a:rPr lang="en-IN" sz="900" b="1" dirty="0"/>
              <a:t>Beer and church equal</a:t>
            </a:r>
          </a:p>
        </p:txBody>
      </p:sp>
      <p:sp>
        <p:nvSpPr>
          <p:cNvPr id="11" name="Rectangle 10"/>
          <p:cNvSpPr/>
          <p:nvPr/>
        </p:nvSpPr>
        <p:spPr>
          <a:xfrm>
            <a:off x="2141007" y="6244987"/>
            <a:ext cx="1466333" cy="230832"/>
          </a:xfrm>
          <a:prstGeom prst="rect">
            <a:avLst/>
          </a:prstGeom>
        </p:spPr>
        <p:txBody>
          <a:bodyPr wrap="square">
            <a:spAutoFit/>
          </a:bodyPr>
          <a:lstStyle/>
          <a:p>
            <a:r>
              <a:rPr lang="en-IN" sz="900" b="1" dirty="0"/>
              <a:t>No data</a:t>
            </a:r>
          </a:p>
        </p:txBody>
      </p:sp>
    </p:spTree>
    <p:extLst>
      <p:ext uri="{BB962C8B-B14F-4D97-AF65-F5344CB8AC3E}">
        <p14:creationId xmlns:p14="http://schemas.microsoft.com/office/powerpoint/2010/main" val="95578203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695F9-30ED-4170-9BCF-38FF30AED801}"/>
              </a:ext>
            </a:extLst>
          </p:cNvPr>
          <p:cNvSpPr>
            <a:spLocks noGrp="1"/>
          </p:cNvSpPr>
          <p:nvPr>
            <p:ph type="title"/>
          </p:nvPr>
        </p:nvSpPr>
        <p:spPr/>
        <p:txBody>
          <a:bodyPr/>
          <a:lstStyle/>
          <a:p>
            <a:r>
              <a:rPr lang="en-US" altLang="en-US" dirty="0"/>
              <a:t>4.4.3 Cultural Divergence </a:t>
            </a:r>
            <a:r>
              <a:rPr lang="en-US" altLang="en-US" sz="2000" b="0" dirty="0"/>
              <a:t>(3 of 3)</a:t>
            </a:r>
            <a:endParaRPr lang="en-US" sz="2000" b="0" dirty="0"/>
          </a:p>
        </p:txBody>
      </p:sp>
      <p:sp>
        <p:nvSpPr>
          <p:cNvPr id="3" name="Content Placeholder 2">
            <a:extLst>
              <a:ext uri="{FF2B5EF4-FFF2-40B4-BE49-F238E27FC236}">
                <a16:creationId xmlns:a16="http://schemas.microsoft.com/office/drawing/2014/main" id="{7CE4A077-0725-4D5A-9C58-0F4D805705BC}"/>
              </a:ext>
            </a:extLst>
          </p:cNvPr>
          <p:cNvSpPr>
            <a:spLocks noGrp="1"/>
          </p:cNvSpPr>
          <p:nvPr>
            <p:ph sz="quarter" idx="13"/>
          </p:nvPr>
        </p:nvSpPr>
        <p:spPr>
          <a:xfrm>
            <a:off x="457200" y="1556326"/>
            <a:ext cx="8585200" cy="809503"/>
          </a:xfrm>
        </p:spPr>
        <p:txBody>
          <a:bodyPr/>
          <a:lstStyle/>
          <a:p>
            <a:pPr marL="432" indent="0">
              <a:buNone/>
            </a:pPr>
            <a:r>
              <a:rPr lang="en-US" b="1" dirty="0"/>
              <a:t>Figure 4-58: </a:t>
            </a:r>
            <a:r>
              <a:rPr lang="en-US" dirty="0"/>
              <a:t>Age also plays a key role in popular culture leisure choices</a:t>
            </a:r>
            <a:r>
              <a:rPr lang="en-US" dirty="0" smtClean="0"/>
              <a: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6813" y="2432696"/>
            <a:ext cx="4254273" cy="3836068"/>
          </a:xfrm>
          <a:prstGeom prst="rect">
            <a:avLst/>
          </a:prstGeom>
        </p:spPr>
      </p:pic>
      <p:sp>
        <p:nvSpPr>
          <p:cNvPr id="11" name="Rectangle 5"/>
          <p:cNvSpPr>
            <a:spLocks noChangeArrowheads="1"/>
          </p:cNvSpPr>
          <p:nvPr/>
        </p:nvSpPr>
        <p:spPr bwMode="auto">
          <a:xfrm>
            <a:off x="4073525" y="3333750"/>
            <a:ext cx="27411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50800">
                    <a:schemeClr val="bg1">
                      <a:alpha val="50000"/>
                    </a:schemeClr>
                  </a:glow>
                </a:effectLst>
                <a:latin typeface="+mj-lt"/>
              </a:rPr>
              <a:t>1.98</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2" name="Rectangle 6"/>
          <p:cNvSpPr>
            <a:spLocks noChangeArrowheads="1"/>
          </p:cNvSpPr>
          <p:nvPr/>
        </p:nvSpPr>
        <p:spPr bwMode="auto">
          <a:xfrm>
            <a:off x="5859463" y="4964113"/>
            <a:ext cx="27411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50800">
                    <a:schemeClr val="bg1">
                      <a:alpha val="50000"/>
                    </a:schemeClr>
                  </a:glow>
                </a:effectLst>
                <a:latin typeface="+mj-lt"/>
              </a:rPr>
              <a:t>3.94</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3" name="Rectangle 7"/>
          <p:cNvSpPr>
            <a:spLocks noChangeArrowheads="1"/>
          </p:cNvSpPr>
          <p:nvPr/>
        </p:nvSpPr>
        <p:spPr bwMode="auto">
          <a:xfrm>
            <a:off x="4716463" y="5345113"/>
            <a:ext cx="27411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glow rad="50800">
                    <a:schemeClr val="bg1">
                      <a:alpha val="50000"/>
                    </a:schemeClr>
                  </a:glow>
                </a:effectLst>
                <a:latin typeface="+mj-lt"/>
              </a:rPr>
              <a:t>0.63</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4" name="Rectangle 8"/>
          <p:cNvSpPr>
            <a:spLocks noChangeArrowheads="1"/>
          </p:cNvSpPr>
          <p:nvPr/>
        </p:nvSpPr>
        <p:spPr bwMode="auto">
          <a:xfrm>
            <a:off x="4492625" y="5026025"/>
            <a:ext cx="27411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50800">
                    <a:schemeClr val="bg1">
                      <a:alpha val="50000"/>
                    </a:schemeClr>
                  </a:glow>
                </a:effectLst>
                <a:latin typeface="+mj-lt"/>
              </a:rPr>
              <a:t>0.37</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5" name="Rectangle 9"/>
          <p:cNvSpPr>
            <a:spLocks noChangeArrowheads="1"/>
          </p:cNvSpPr>
          <p:nvPr/>
        </p:nvSpPr>
        <p:spPr bwMode="auto">
          <a:xfrm>
            <a:off x="4481513" y="4735513"/>
            <a:ext cx="27411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50800">
                    <a:schemeClr val="bg1">
                      <a:alpha val="50000"/>
                    </a:schemeClr>
                  </a:glow>
                </a:effectLst>
                <a:latin typeface="+mj-lt"/>
              </a:rPr>
              <a:t>0.44</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6" name="Rectangle 10"/>
          <p:cNvSpPr>
            <a:spLocks noChangeArrowheads="1"/>
          </p:cNvSpPr>
          <p:nvPr/>
        </p:nvSpPr>
        <p:spPr bwMode="auto">
          <a:xfrm>
            <a:off x="4598988" y="4416425"/>
            <a:ext cx="27411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50800">
                    <a:schemeClr val="bg1">
                      <a:alpha val="50000"/>
                    </a:schemeClr>
                  </a:glow>
                </a:effectLst>
                <a:latin typeface="+mj-lt"/>
              </a:rPr>
              <a:t>0.41</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7" name="Rectangle 11"/>
          <p:cNvSpPr>
            <a:spLocks noChangeArrowheads="1"/>
          </p:cNvSpPr>
          <p:nvPr/>
        </p:nvSpPr>
        <p:spPr bwMode="auto">
          <a:xfrm>
            <a:off x="4802188" y="4173538"/>
            <a:ext cx="27411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50800">
                    <a:schemeClr val="bg1">
                      <a:alpha val="50000"/>
                    </a:schemeClr>
                  </a:glow>
                </a:effectLst>
                <a:latin typeface="+mj-lt"/>
              </a:rPr>
              <a:t>0.31</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8" name="Rectangle 12"/>
          <p:cNvSpPr>
            <a:spLocks noChangeArrowheads="1"/>
          </p:cNvSpPr>
          <p:nvPr/>
        </p:nvSpPr>
        <p:spPr bwMode="auto">
          <a:xfrm>
            <a:off x="5197475" y="4046538"/>
            <a:ext cx="27411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50800">
                    <a:schemeClr val="bg1">
                      <a:alpha val="50000"/>
                    </a:schemeClr>
                  </a:glow>
                </a:effectLst>
                <a:latin typeface="+mj-lt"/>
              </a:rPr>
              <a:t>0.50</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9" name="Rectangle 13"/>
          <p:cNvSpPr>
            <a:spLocks noChangeArrowheads="1"/>
          </p:cNvSpPr>
          <p:nvPr/>
        </p:nvSpPr>
        <p:spPr bwMode="auto">
          <a:xfrm>
            <a:off x="3632200" y="4610100"/>
            <a:ext cx="27411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0.11</a:t>
            </a:r>
            <a:endParaRPr kumimoji="0" lang="en-US" altLang="en-US" sz="1600" b="1" i="0" u="none" strike="noStrike" cap="none" normalizeH="0" baseline="0" smtClean="0">
              <a:ln>
                <a:noFill/>
              </a:ln>
              <a:solidFill>
                <a:schemeClr val="tx1"/>
              </a:solidFill>
              <a:effectLst/>
              <a:latin typeface="+mj-lt"/>
            </a:endParaRPr>
          </a:p>
        </p:txBody>
      </p:sp>
      <p:sp>
        <p:nvSpPr>
          <p:cNvPr id="20" name="Rectangle 14"/>
          <p:cNvSpPr>
            <a:spLocks noChangeArrowheads="1"/>
          </p:cNvSpPr>
          <p:nvPr/>
        </p:nvSpPr>
        <p:spPr bwMode="auto">
          <a:xfrm>
            <a:off x="3232150" y="4581525"/>
            <a:ext cx="27411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0.19</a:t>
            </a:r>
            <a:endParaRPr kumimoji="0" lang="en-US" altLang="en-US" sz="1600" b="1" i="0" u="none" strike="noStrike" cap="none" normalizeH="0" baseline="0" smtClean="0">
              <a:ln>
                <a:noFill/>
              </a:ln>
              <a:solidFill>
                <a:schemeClr val="tx1"/>
              </a:solidFill>
              <a:effectLst/>
              <a:latin typeface="+mj-lt"/>
            </a:endParaRPr>
          </a:p>
        </p:txBody>
      </p:sp>
      <p:sp>
        <p:nvSpPr>
          <p:cNvPr id="21" name="Rectangle 15"/>
          <p:cNvSpPr>
            <a:spLocks noChangeArrowheads="1"/>
          </p:cNvSpPr>
          <p:nvPr/>
        </p:nvSpPr>
        <p:spPr bwMode="auto">
          <a:xfrm>
            <a:off x="2854325" y="3884613"/>
            <a:ext cx="27411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glow rad="50800">
                    <a:schemeClr val="bg1">
                      <a:alpha val="50000"/>
                    </a:schemeClr>
                  </a:glow>
                </a:effectLst>
                <a:latin typeface="+mj-lt"/>
              </a:rPr>
              <a:t>0.66</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22" name="Rectangle 16"/>
          <p:cNvSpPr>
            <a:spLocks noChangeArrowheads="1"/>
          </p:cNvSpPr>
          <p:nvPr/>
        </p:nvSpPr>
        <p:spPr bwMode="auto">
          <a:xfrm>
            <a:off x="2586038" y="3371850"/>
            <a:ext cx="27411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50800">
                    <a:schemeClr val="bg1">
                      <a:alpha val="50000"/>
                    </a:schemeClr>
                  </a:glow>
                </a:effectLst>
                <a:latin typeface="+mj-lt"/>
              </a:rPr>
              <a:t>0.34</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3" name="Rectangle 17"/>
          <p:cNvSpPr>
            <a:spLocks noChangeArrowheads="1"/>
          </p:cNvSpPr>
          <p:nvPr/>
        </p:nvSpPr>
        <p:spPr bwMode="auto">
          <a:xfrm>
            <a:off x="2686050" y="2960688"/>
            <a:ext cx="27411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50800">
                    <a:schemeClr val="bg1">
                      <a:alpha val="50000"/>
                    </a:schemeClr>
                  </a:glow>
                </a:effectLst>
                <a:latin typeface="+mj-lt"/>
              </a:rPr>
              <a:t>0.35</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4" name="Rectangle 18"/>
          <p:cNvSpPr>
            <a:spLocks noChangeArrowheads="1"/>
          </p:cNvSpPr>
          <p:nvPr/>
        </p:nvSpPr>
        <p:spPr bwMode="auto">
          <a:xfrm>
            <a:off x="3154363" y="2625725"/>
            <a:ext cx="27411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glow rad="50800">
                    <a:schemeClr val="bg1">
                      <a:alpha val="50000"/>
                    </a:schemeClr>
                  </a:glow>
                </a:effectLst>
                <a:latin typeface="+mj-lt"/>
              </a:rPr>
              <a:t>0.54</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5" name="Line 19"/>
          <p:cNvSpPr>
            <a:spLocks noChangeShapeType="1"/>
          </p:cNvSpPr>
          <p:nvPr/>
        </p:nvSpPr>
        <p:spPr bwMode="auto">
          <a:xfrm flipV="1">
            <a:off x="3408363" y="4378325"/>
            <a:ext cx="50800" cy="220663"/>
          </a:xfrm>
          <a:prstGeom prst="line">
            <a:avLst/>
          </a:prstGeom>
          <a:noFill/>
          <a:ln w="12700">
            <a:solidFill>
              <a:schemeClr val="bg1">
                <a:alpha val="6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26" name="Line 20"/>
          <p:cNvSpPr>
            <a:spLocks noChangeShapeType="1"/>
          </p:cNvSpPr>
          <p:nvPr/>
        </p:nvSpPr>
        <p:spPr bwMode="auto">
          <a:xfrm flipH="1" flipV="1">
            <a:off x="3717925" y="4395788"/>
            <a:ext cx="25400" cy="230188"/>
          </a:xfrm>
          <a:prstGeom prst="line">
            <a:avLst/>
          </a:prstGeom>
          <a:noFill/>
          <a:ln w="12700">
            <a:solidFill>
              <a:schemeClr val="bg1">
                <a:alpha val="6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27" name="Rectangle 21"/>
          <p:cNvSpPr>
            <a:spLocks noChangeArrowheads="1"/>
          </p:cNvSpPr>
          <p:nvPr/>
        </p:nvSpPr>
        <p:spPr bwMode="auto">
          <a:xfrm>
            <a:off x="4552950" y="2525712"/>
            <a:ext cx="84798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latin typeface="+mj-lt"/>
              </a:rPr>
              <a:t>(a) age 20–24</a:t>
            </a:r>
            <a:endParaRPr kumimoji="0" lang="en-US" altLang="en-US" sz="1600" b="1" i="0" u="none" strike="noStrike" cap="none" normalizeH="0" baseline="0" dirty="0" smtClean="0">
              <a:ln>
                <a:noFill/>
              </a:ln>
              <a:solidFill>
                <a:schemeClr val="tx1"/>
              </a:solidFill>
              <a:effectLst/>
              <a:latin typeface="+mj-lt"/>
            </a:endParaRPr>
          </a:p>
        </p:txBody>
      </p:sp>
      <p:sp>
        <p:nvSpPr>
          <p:cNvPr id="30" name="Rectangle 24"/>
          <p:cNvSpPr>
            <a:spLocks noChangeArrowheads="1"/>
          </p:cNvSpPr>
          <p:nvPr/>
        </p:nvSpPr>
        <p:spPr bwMode="auto">
          <a:xfrm>
            <a:off x="5321300" y="3703638"/>
            <a:ext cx="85440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latin typeface="+mj-lt"/>
              </a:rPr>
              <a:t>(b) age 65–74</a:t>
            </a:r>
            <a:endParaRPr kumimoji="0" lang="en-US" altLang="en-US" sz="1600" b="1" i="0" u="none" strike="noStrike" cap="none" normalizeH="0" baseline="0" dirty="0" smtClean="0">
              <a:ln>
                <a:noFill/>
              </a:ln>
              <a:solidFill>
                <a:schemeClr val="tx1"/>
              </a:solidFill>
              <a:effectLst/>
              <a:latin typeface="+mj-lt"/>
            </a:endParaRPr>
          </a:p>
        </p:txBody>
      </p:sp>
      <p:sp>
        <p:nvSpPr>
          <p:cNvPr id="33" name="Rectangle 27"/>
          <p:cNvSpPr>
            <a:spLocks noChangeArrowheads="1"/>
          </p:cNvSpPr>
          <p:nvPr/>
        </p:nvSpPr>
        <p:spPr bwMode="auto">
          <a:xfrm>
            <a:off x="2416175" y="4887913"/>
            <a:ext cx="127278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Black" panose="020B0A04020102020204" pitchFamily="34" charset="0"/>
              </a:rPr>
              <a:t>Weekday leisure hours</a:t>
            </a:r>
            <a:endParaRPr kumimoji="0" lang="en-US" altLang="en-US" sz="1100" b="1" i="0" u="none" strike="noStrike" cap="none" normalizeH="0" baseline="0" dirty="0" smtClean="0">
              <a:ln>
                <a:noFill/>
              </a:ln>
              <a:solidFill>
                <a:schemeClr val="tx1"/>
              </a:solidFill>
              <a:effectLst/>
              <a:latin typeface="Arial Black" panose="020B0A04020102020204" pitchFamily="34" charset="0"/>
            </a:endParaRPr>
          </a:p>
        </p:txBody>
      </p:sp>
      <p:sp>
        <p:nvSpPr>
          <p:cNvPr id="34" name="Rectangle 28"/>
          <p:cNvSpPr>
            <a:spLocks noChangeArrowheads="1"/>
          </p:cNvSpPr>
          <p:nvPr/>
        </p:nvSpPr>
        <p:spPr bwMode="auto">
          <a:xfrm>
            <a:off x="2660650" y="5083175"/>
            <a:ext cx="62196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Watching TV</a:t>
            </a:r>
            <a:endParaRPr kumimoji="0" lang="en-US" altLang="en-US" sz="1100" b="1" i="0" u="none" strike="noStrike" cap="none" normalizeH="0" baseline="0" dirty="0" smtClean="0">
              <a:ln>
                <a:noFill/>
              </a:ln>
              <a:solidFill>
                <a:schemeClr val="tx1"/>
              </a:solidFill>
              <a:effectLst/>
              <a:latin typeface="+mj-lt"/>
            </a:endParaRPr>
          </a:p>
        </p:txBody>
      </p:sp>
      <p:sp>
        <p:nvSpPr>
          <p:cNvPr id="35" name="Rectangle 29"/>
          <p:cNvSpPr>
            <a:spLocks noChangeArrowheads="1"/>
          </p:cNvSpPr>
          <p:nvPr/>
        </p:nvSpPr>
        <p:spPr bwMode="auto">
          <a:xfrm>
            <a:off x="2660650" y="5262563"/>
            <a:ext cx="40556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Reading</a:t>
            </a:r>
            <a:endParaRPr kumimoji="0" lang="en-US" altLang="en-US" sz="1100" b="1" i="0" u="none" strike="noStrike" cap="none" normalizeH="0" baseline="0" smtClean="0">
              <a:ln>
                <a:noFill/>
              </a:ln>
              <a:solidFill>
                <a:schemeClr val="tx1"/>
              </a:solidFill>
              <a:effectLst/>
              <a:latin typeface="+mj-lt"/>
            </a:endParaRPr>
          </a:p>
        </p:txBody>
      </p:sp>
      <p:sp>
        <p:nvSpPr>
          <p:cNvPr id="36" name="Rectangle 30"/>
          <p:cNvSpPr>
            <a:spLocks noChangeArrowheads="1"/>
          </p:cNvSpPr>
          <p:nvPr/>
        </p:nvSpPr>
        <p:spPr bwMode="auto">
          <a:xfrm>
            <a:off x="2660650" y="5441950"/>
            <a:ext cx="85760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Relaxing/thinking</a:t>
            </a:r>
            <a:endParaRPr kumimoji="0" lang="en-US" altLang="en-US" sz="1100" b="1" i="0" u="none" strike="noStrike" cap="none" normalizeH="0" baseline="0" smtClean="0">
              <a:ln>
                <a:noFill/>
              </a:ln>
              <a:solidFill>
                <a:schemeClr val="tx1"/>
              </a:solidFill>
              <a:effectLst/>
              <a:latin typeface="+mj-lt"/>
            </a:endParaRPr>
          </a:p>
        </p:txBody>
      </p:sp>
      <p:sp>
        <p:nvSpPr>
          <p:cNvPr id="37" name="Rectangle 31"/>
          <p:cNvSpPr>
            <a:spLocks noChangeArrowheads="1"/>
          </p:cNvSpPr>
          <p:nvPr/>
        </p:nvSpPr>
        <p:spPr bwMode="auto">
          <a:xfrm>
            <a:off x="2660650" y="5622925"/>
            <a:ext cx="178574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Computer use for games and leisure</a:t>
            </a:r>
            <a:endParaRPr kumimoji="0" lang="en-US" altLang="en-US" sz="1100" b="1" i="0" u="none" strike="noStrike" cap="none" normalizeH="0" baseline="0" dirty="0" smtClean="0">
              <a:ln>
                <a:noFill/>
              </a:ln>
              <a:solidFill>
                <a:schemeClr val="tx1"/>
              </a:solidFill>
              <a:effectLst/>
              <a:latin typeface="+mj-lt"/>
            </a:endParaRPr>
          </a:p>
        </p:txBody>
      </p:sp>
      <p:sp>
        <p:nvSpPr>
          <p:cNvPr id="38" name="Rectangle 32"/>
          <p:cNvSpPr>
            <a:spLocks noChangeArrowheads="1"/>
          </p:cNvSpPr>
          <p:nvPr/>
        </p:nvSpPr>
        <p:spPr bwMode="auto">
          <a:xfrm>
            <a:off x="2660650" y="5802313"/>
            <a:ext cx="74539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Other activities</a:t>
            </a:r>
            <a:endParaRPr kumimoji="0" lang="en-US" altLang="en-US" sz="1100" b="1" i="0" u="none" strike="noStrike" cap="none" normalizeH="0" baseline="0" smtClean="0">
              <a:ln>
                <a:noFill/>
              </a:ln>
              <a:solidFill>
                <a:schemeClr val="tx1"/>
              </a:solidFill>
              <a:effectLst/>
              <a:latin typeface="+mj-lt"/>
            </a:endParaRPr>
          </a:p>
        </p:txBody>
      </p:sp>
      <p:sp>
        <p:nvSpPr>
          <p:cNvPr id="39" name="Rectangle 33"/>
          <p:cNvSpPr>
            <a:spLocks noChangeArrowheads="1"/>
          </p:cNvSpPr>
          <p:nvPr/>
        </p:nvSpPr>
        <p:spPr bwMode="auto">
          <a:xfrm>
            <a:off x="2660650" y="5981700"/>
            <a:ext cx="98103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Sports and exercise</a:t>
            </a:r>
            <a:endParaRPr kumimoji="0" lang="en-US" altLang="en-US" sz="1100" b="1" i="0" u="none" strike="noStrike" cap="none" normalizeH="0" baseline="0" dirty="0" smtClean="0">
              <a:ln>
                <a:noFill/>
              </a:ln>
              <a:solidFill>
                <a:schemeClr val="tx1"/>
              </a:solidFill>
              <a:effectLst/>
              <a:latin typeface="+mj-lt"/>
            </a:endParaRPr>
          </a:p>
        </p:txBody>
      </p:sp>
      <p:sp>
        <p:nvSpPr>
          <p:cNvPr id="40" name="Rectangle 34"/>
          <p:cNvSpPr>
            <a:spLocks noChangeArrowheads="1"/>
          </p:cNvSpPr>
          <p:nvPr/>
        </p:nvSpPr>
        <p:spPr bwMode="auto">
          <a:xfrm>
            <a:off x="2660650" y="6161088"/>
            <a:ext cx="153888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Socializing and communicating</a:t>
            </a:r>
            <a:endParaRPr kumimoji="0" lang="en-US" altLang="en-US" sz="1100" b="1" i="0" u="none" strike="noStrike" cap="none" normalizeH="0" baseline="0" dirty="0" smtClean="0">
              <a:ln>
                <a:noFill/>
              </a:ln>
              <a:solidFill>
                <a:schemeClr val="tx1"/>
              </a:solidFill>
              <a:effectLst/>
              <a:latin typeface="+mj-lt"/>
            </a:endParaRPr>
          </a:p>
        </p:txBody>
      </p:sp>
      <p:grpSp>
        <p:nvGrpSpPr>
          <p:cNvPr id="42" name="Group 41"/>
          <p:cNvGrpSpPr/>
          <p:nvPr/>
        </p:nvGrpSpPr>
        <p:grpSpPr>
          <a:xfrm>
            <a:off x="3408363" y="4378325"/>
            <a:ext cx="334962" cy="247651"/>
            <a:chOff x="3408363" y="4378325"/>
            <a:chExt cx="334962" cy="247651"/>
          </a:xfrm>
        </p:grpSpPr>
        <p:sp>
          <p:nvSpPr>
            <p:cNvPr id="43" name="Line 19"/>
            <p:cNvSpPr>
              <a:spLocks noChangeShapeType="1"/>
            </p:cNvSpPr>
            <p:nvPr/>
          </p:nvSpPr>
          <p:spPr bwMode="auto">
            <a:xfrm flipV="1">
              <a:off x="3408363" y="4378325"/>
              <a:ext cx="50800" cy="220663"/>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44" name="Line 20"/>
            <p:cNvSpPr>
              <a:spLocks noChangeShapeType="1"/>
            </p:cNvSpPr>
            <p:nvPr/>
          </p:nvSpPr>
          <p:spPr bwMode="auto">
            <a:xfrm flipH="1" flipV="1">
              <a:off x="3717925" y="4395788"/>
              <a:ext cx="25400" cy="230188"/>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grpSp>
    </p:spTree>
    <p:extLst>
      <p:ext uri="{BB962C8B-B14F-4D97-AF65-F5344CB8AC3E}">
        <p14:creationId xmlns:p14="http://schemas.microsoft.com/office/powerpoint/2010/main" val="32690646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4024" y="2528409"/>
            <a:ext cx="6615952" cy="3797064"/>
          </a:xfrm>
          <a:prstGeom prst="rect">
            <a:avLst/>
          </a:prstGeom>
        </p:spPr>
      </p:pic>
      <p:sp>
        <p:nvSpPr>
          <p:cNvPr id="2" name="Title 1">
            <a:extLst>
              <a:ext uri="{FF2B5EF4-FFF2-40B4-BE49-F238E27FC236}">
                <a16:creationId xmlns:a16="http://schemas.microsoft.com/office/drawing/2014/main" id="{DB5D89C5-85FC-4AF0-84B7-B584FDA5EA06}"/>
              </a:ext>
            </a:extLst>
          </p:cNvPr>
          <p:cNvSpPr>
            <a:spLocks noGrp="1"/>
          </p:cNvSpPr>
          <p:nvPr>
            <p:ph type="title"/>
          </p:nvPr>
        </p:nvSpPr>
        <p:spPr>
          <a:xfrm>
            <a:off x="457200" y="215371"/>
            <a:ext cx="7114032" cy="1097279"/>
          </a:xfrm>
        </p:spPr>
        <p:txBody>
          <a:bodyPr/>
          <a:lstStyle/>
          <a:p>
            <a:r>
              <a:rPr lang="en-US" altLang="en-US" sz="3400" dirty="0"/>
              <a:t>4.1.2 Elements of Cultural Geography </a:t>
            </a:r>
            <a:r>
              <a:rPr lang="en-US" altLang="en-US" sz="2000" b="0" dirty="0"/>
              <a:t>(2 of 3)</a:t>
            </a:r>
            <a:endParaRPr lang="en-US" sz="2000" b="0" dirty="0"/>
          </a:p>
        </p:txBody>
      </p:sp>
      <p:sp>
        <p:nvSpPr>
          <p:cNvPr id="3" name="Content Placeholder 2">
            <a:extLst>
              <a:ext uri="{FF2B5EF4-FFF2-40B4-BE49-F238E27FC236}">
                <a16:creationId xmlns:a16="http://schemas.microsoft.com/office/drawing/2014/main" id="{45C0C494-69B3-4C75-9797-5D5ABFFB2E3D}"/>
              </a:ext>
            </a:extLst>
          </p:cNvPr>
          <p:cNvSpPr>
            <a:spLocks noGrp="1"/>
          </p:cNvSpPr>
          <p:nvPr>
            <p:ph sz="quarter" idx="13"/>
          </p:nvPr>
        </p:nvSpPr>
        <p:spPr>
          <a:xfrm>
            <a:off x="457200" y="1556326"/>
            <a:ext cx="8229600" cy="793174"/>
          </a:xfrm>
        </p:spPr>
        <p:txBody>
          <a:bodyPr/>
          <a:lstStyle/>
          <a:p>
            <a:pPr marL="432" indent="0">
              <a:buNone/>
            </a:pPr>
            <a:r>
              <a:rPr lang="en-US" b="1" dirty="0">
                <a:solidFill>
                  <a:schemeClr val="tx1"/>
                </a:solidFill>
              </a:rPr>
              <a:t>Figure 4-6: </a:t>
            </a:r>
            <a:r>
              <a:rPr lang="en-US" dirty="0" err="1">
                <a:solidFill>
                  <a:schemeClr val="tx1"/>
                </a:solidFill>
              </a:rPr>
              <a:t>Sigur</a:t>
            </a:r>
            <a:r>
              <a:rPr lang="en-US" dirty="0">
                <a:solidFill>
                  <a:schemeClr val="tx1"/>
                </a:solidFill>
              </a:rPr>
              <a:t> </a:t>
            </a:r>
            <a:r>
              <a:rPr lang="en-US" dirty="0" err="1">
                <a:solidFill>
                  <a:schemeClr val="tx1"/>
                </a:solidFill>
              </a:rPr>
              <a:t>Rós</a:t>
            </a:r>
            <a:r>
              <a:rPr lang="en-US" dirty="0">
                <a:solidFill>
                  <a:schemeClr val="tx1"/>
                </a:solidFill>
              </a:rPr>
              <a:t> concert tours originated in Iceland and diffused to Europe, then to the rest of the world.</a:t>
            </a:r>
          </a:p>
        </p:txBody>
      </p:sp>
      <p:sp>
        <p:nvSpPr>
          <p:cNvPr id="11" name="Rectangle 5"/>
          <p:cNvSpPr>
            <a:spLocks noChangeArrowheads="1"/>
          </p:cNvSpPr>
          <p:nvPr/>
        </p:nvSpPr>
        <p:spPr bwMode="auto">
          <a:xfrm>
            <a:off x="3041650" y="4048500"/>
            <a:ext cx="7085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44C8F5"/>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44C8F5"/>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13" name="Rectangle 7"/>
          <p:cNvSpPr>
            <a:spLocks noChangeArrowheads="1"/>
          </p:cNvSpPr>
          <p:nvPr/>
        </p:nvSpPr>
        <p:spPr bwMode="auto">
          <a:xfrm>
            <a:off x="4013200" y="2803900"/>
            <a:ext cx="4857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latin typeface="+mj-lt"/>
              </a:rPr>
              <a:t>ARCTIC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15" name="Rectangle 9"/>
          <p:cNvSpPr>
            <a:spLocks noChangeArrowheads="1"/>
          </p:cNvSpPr>
          <p:nvPr/>
        </p:nvSpPr>
        <p:spPr bwMode="auto">
          <a:xfrm>
            <a:off x="5464175" y="4715250"/>
            <a:ext cx="5113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44C8F5"/>
                </a:solidFill>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44C8F5"/>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17" name="Rectangle 11"/>
          <p:cNvSpPr>
            <a:spLocks noChangeArrowheads="1"/>
          </p:cNvSpPr>
          <p:nvPr/>
        </p:nvSpPr>
        <p:spPr bwMode="auto">
          <a:xfrm>
            <a:off x="1324610" y="3643688"/>
            <a:ext cx="5658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44C8F5"/>
                </a:solidFill>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44C8F5"/>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19" name="Rectangle 13"/>
          <p:cNvSpPr>
            <a:spLocks noChangeArrowheads="1"/>
          </p:cNvSpPr>
          <p:nvPr/>
        </p:nvSpPr>
        <p:spPr bwMode="auto">
          <a:xfrm>
            <a:off x="6838950" y="4042150"/>
            <a:ext cx="5658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44C8F5"/>
                </a:solidFill>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44C8F5"/>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21" name="Rectangle 15"/>
          <p:cNvSpPr>
            <a:spLocks noChangeArrowheads="1"/>
          </p:cNvSpPr>
          <p:nvPr/>
        </p:nvSpPr>
        <p:spPr bwMode="auto">
          <a:xfrm>
            <a:off x="3405188" y="3257925"/>
            <a:ext cx="57066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ICELAND</a:t>
            </a:r>
            <a:endParaRPr kumimoji="0" lang="en-US" altLang="en-US" sz="1800" b="1" i="0" u="none" strike="noStrike" cap="none" normalizeH="0" baseline="0" dirty="0" smtClean="0">
              <a:ln>
                <a:noFill/>
              </a:ln>
              <a:solidFill>
                <a:schemeClr val="tx1"/>
              </a:solidFill>
              <a:effectLst/>
              <a:latin typeface="+mj-lt"/>
            </a:endParaRPr>
          </a:p>
        </p:txBody>
      </p:sp>
      <p:sp>
        <p:nvSpPr>
          <p:cNvPr id="22" name="Rectangle 16"/>
          <p:cNvSpPr>
            <a:spLocks noChangeArrowheads="1"/>
          </p:cNvSpPr>
          <p:nvPr/>
        </p:nvSpPr>
        <p:spPr bwMode="auto">
          <a:xfrm>
            <a:off x="5014913" y="5318500"/>
            <a:ext cx="5770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23" name="Rectangle 17"/>
          <p:cNvSpPr>
            <a:spLocks noChangeArrowheads="1"/>
          </p:cNvSpPr>
          <p:nvPr/>
        </p:nvSpPr>
        <p:spPr bwMode="auto">
          <a:xfrm>
            <a:off x="5343525" y="5318500"/>
            <a:ext cx="25968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1,500</a:t>
            </a:r>
            <a:endParaRPr kumimoji="0" lang="en-US" altLang="en-US" sz="1800" b="1" i="0" u="none" strike="noStrike" cap="none" normalizeH="0" baseline="0" smtClean="0">
              <a:ln>
                <a:noFill/>
              </a:ln>
              <a:solidFill>
                <a:schemeClr val="tx1"/>
              </a:solidFill>
              <a:effectLst/>
              <a:latin typeface="+mj-lt"/>
            </a:endParaRPr>
          </a:p>
        </p:txBody>
      </p:sp>
      <p:sp>
        <p:nvSpPr>
          <p:cNvPr id="24" name="Rectangle 18"/>
          <p:cNvSpPr>
            <a:spLocks noChangeArrowheads="1"/>
          </p:cNvSpPr>
          <p:nvPr/>
        </p:nvSpPr>
        <p:spPr bwMode="auto">
          <a:xfrm>
            <a:off x="5014913" y="5501063"/>
            <a:ext cx="5770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25" name="Rectangle 19"/>
          <p:cNvSpPr>
            <a:spLocks noChangeArrowheads="1"/>
          </p:cNvSpPr>
          <p:nvPr/>
        </p:nvSpPr>
        <p:spPr bwMode="auto">
          <a:xfrm>
            <a:off x="5180013" y="5501063"/>
            <a:ext cx="25968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1,500</a:t>
            </a:r>
            <a:endParaRPr kumimoji="0" lang="en-US" altLang="en-US" sz="1800" b="1" i="0" u="none" strike="noStrike" cap="none" normalizeH="0" baseline="0" smtClean="0">
              <a:ln>
                <a:noFill/>
              </a:ln>
              <a:solidFill>
                <a:schemeClr val="tx1"/>
              </a:solidFill>
              <a:effectLst/>
              <a:latin typeface="+mj-lt"/>
            </a:endParaRPr>
          </a:p>
        </p:txBody>
      </p:sp>
      <p:sp>
        <p:nvSpPr>
          <p:cNvPr id="26" name="Rectangle 20"/>
          <p:cNvSpPr>
            <a:spLocks noChangeArrowheads="1"/>
          </p:cNvSpPr>
          <p:nvPr/>
        </p:nvSpPr>
        <p:spPr bwMode="auto">
          <a:xfrm>
            <a:off x="5772150" y="5318500"/>
            <a:ext cx="54662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3,000 Miles</a:t>
            </a:r>
            <a:endParaRPr kumimoji="0" lang="en-US" altLang="en-US" sz="1800" b="1" i="0" u="none" strike="noStrike" cap="none" normalizeH="0" baseline="0" smtClean="0">
              <a:ln>
                <a:noFill/>
              </a:ln>
              <a:solidFill>
                <a:schemeClr val="tx1"/>
              </a:solidFill>
              <a:effectLst/>
              <a:latin typeface="+mj-lt"/>
            </a:endParaRPr>
          </a:p>
        </p:txBody>
      </p:sp>
      <p:sp>
        <p:nvSpPr>
          <p:cNvPr id="27" name="Rectangle 21"/>
          <p:cNvSpPr>
            <a:spLocks noChangeArrowheads="1"/>
          </p:cNvSpPr>
          <p:nvPr/>
        </p:nvSpPr>
        <p:spPr bwMode="auto">
          <a:xfrm>
            <a:off x="5549900" y="5499475"/>
            <a:ext cx="82073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latin typeface="+mj-lt"/>
              </a:rPr>
              <a:t>3,000 Kilometers</a:t>
            </a:r>
            <a:endParaRPr kumimoji="0" lang="en-US" altLang="en-US" sz="1800" b="1" i="0" u="none" strike="noStrike" cap="none" normalizeH="0" baseline="0" smtClean="0">
              <a:ln>
                <a:noFill/>
              </a:ln>
              <a:solidFill>
                <a:schemeClr val="tx1"/>
              </a:solidFill>
              <a:effectLst/>
              <a:latin typeface="+mj-lt"/>
            </a:endParaRPr>
          </a:p>
        </p:txBody>
      </p:sp>
      <p:sp>
        <p:nvSpPr>
          <p:cNvPr id="28" name="Rectangle 22"/>
          <p:cNvSpPr>
            <a:spLocks noChangeArrowheads="1"/>
          </p:cNvSpPr>
          <p:nvPr/>
        </p:nvSpPr>
        <p:spPr bwMode="auto">
          <a:xfrm>
            <a:off x="1439174" y="4245140"/>
            <a:ext cx="9008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err="1" smtClean="0">
                <a:ln>
                  <a:noFill/>
                </a:ln>
                <a:solidFill>
                  <a:srgbClr val="000000"/>
                </a:solidFill>
                <a:effectLst/>
                <a:latin typeface="+mj-lt"/>
              </a:rPr>
              <a:t>Sigur</a:t>
            </a:r>
            <a:r>
              <a:rPr kumimoji="0" lang="en-US" altLang="en-US" sz="1100" b="1" i="0" u="none" strike="noStrike" cap="none" normalizeH="0" baseline="0" dirty="0" smtClean="0">
                <a:ln>
                  <a:noFill/>
                </a:ln>
                <a:solidFill>
                  <a:srgbClr val="000000"/>
                </a:solidFill>
                <a:effectLst/>
                <a:latin typeface="+mj-lt"/>
              </a:rPr>
              <a:t> </a:t>
            </a:r>
            <a:r>
              <a:rPr kumimoji="0" lang="en-US" altLang="en-US" sz="1100" b="1" i="0" u="none" strike="noStrike" cap="none" normalizeH="0" baseline="0" dirty="0" err="1" smtClean="0">
                <a:ln>
                  <a:noFill/>
                </a:ln>
                <a:solidFill>
                  <a:srgbClr val="000000"/>
                </a:solidFill>
                <a:effectLst/>
                <a:latin typeface="+mj-lt"/>
              </a:rPr>
              <a:t>Rós</a:t>
            </a:r>
            <a:endParaRPr kumimoji="0" lang="en-US" altLang="en-US" sz="1100" b="1" i="0" u="none" strike="noStrike" cap="none" normalizeH="0" baseline="0" dirty="0" smtClean="0">
              <a:ln>
                <a:noFill/>
              </a:ln>
              <a:solidFill>
                <a:srgbClr val="000000"/>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concert tours</a:t>
            </a:r>
            <a:endParaRPr kumimoji="0" lang="en-US" altLang="en-US" b="1" i="0" u="none" strike="noStrike" cap="none" normalizeH="0" baseline="0" dirty="0" smtClean="0">
              <a:ln>
                <a:noFill/>
              </a:ln>
              <a:solidFill>
                <a:schemeClr val="tx1"/>
              </a:solidFill>
              <a:effectLst/>
              <a:latin typeface="+mj-lt"/>
            </a:endParaRPr>
          </a:p>
        </p:txBody>
      </p:sp>
      <p:sp>
        <p:nvSpPr>
          <p:cNvPr id="30" name="Rectangle 24"/>
          <p:cNvSpPr>
            <a:spLocks noChangeArrowheads="1"/>
          </p:cNvSpPr>
          <p:nvPr/>
        </p:nvSpPr>
        <p:spPr bwMode="auto">
          <a:xfrm>
            <a:off x="1749425" y="4618413"/>
            <a:ext cx="31418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1999</a:t>
            </a:r>
            <a:endParaRPr kumimoji="0" lang="en-US" altLang="en-US" b="1" i="0" u="none" strike="noStrike" cap="none" normalizeH="0" baseline="0" dirty="0" smtClean="0">
              <a:ln>
                <a:noFill/>
              </a:ln>
              <a:solidFill>
                <a:schemeClr val="tx1"/>
              </a:solidFill>
              <a:effectLst/>
              <a:latin typeface="+mj-lt"/>
            </a:endParaRPr>
          </a:p>
        </p:txBody>
      </p:sp>
      <p:sp>
        <p:nvSpPr>
          <p:cNvPr id="31" name="Rectangle 25"/>
          <p:cNvSpPr>
            <a:spLocks noChangeArrowheads="1"/>
          </p:cNvSpPr>
          <p:nvPr/>
        </p:nvSpPr>
        <p:spPr bwMode="auto">
          <a:xfrm>
            <a:off x="1749425" y="4835900"/>
            <a:ext cx="31418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2000</a:t>
            </a:r>
            <a:endParaRPr kumimoji="0" lang="en-US" altLang="en-US" b="1" i="0" u="none" strike="noStrike" cap="none" normalizeH="0" baseline="0" dirty="0" smtClean="0">
              <a:ln>
                <a:noFill/>
              </a:ln>
              <a:solidFill>
                <a:schemeClr val="tx1"/>
              </a:solidFill>
              <a:effectLst/>
              <a:latin typeface="+mj-lt"/>
            </a:endParaRPr>
          </a:p>
        </p:txBody>
      </p:sp>
      <p:sp>
        <p:nvSpPr>
          <p:cNvPr id="32" name="Rectangle 26"/>
          <p:cNvSpPr>
            <a:spLocks noChangeArrowheads="1"/>
          </p:cNvSpPr>
          <p:nvPr/>
        </p:nvSpPr>
        <p:spPr bwMode="auto">
          <a:xfrm>
            <a:off x="1749425" y="5054975"/>
            <a:ext cx="31418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2002</a:t>
            </a:r>
            <a:endParaRPr kumimoji="0" lang="en-US" altLang="en-US" b="1" i="0" u="none" strike="noStrike" cap="none" normalizeH="0" baseline="0" dirty="0" smtClean="0">
              <a:ln>
                <a:noFill/>
              </a:ln>
              <a:solidFill>
                <a:schemeClr val="tx1"/>
              </a:solidFill>
              <a:effectLst/>
              <a:latin typeface="+mj-lt"/>
            </a:endParaRPr>
          </a:p>
        </p:txBody>
      </p:sp>
      <p:sp>
        <p:nvSpPr>
          <p:cNvPr id="33" name="Rectangle 27"/>
          <p:cNvSpPr>
            <a:spLocks noChangeArrowheads="1"/>
          </p:cNvSpPr>
          <p:nvPr/>
        </p:nvSpPr>
        <p:spPr bwMode="auto">
          <a:xfrm>
            <a:off x="1749425" y="5272463"/>
            <a:ext cx="70692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2003–2006</a:t>
            </a:r>
            <a:endParaRPr kumimoji="0" lang="en-US" altLang="en-US" b="1" i="0" u="none" strike="noStrike" cap="none" normalizeH="0" baseline="0" dirty="0" smtClean="0">
              <a:ln>
                <a:noFill/>
              </a:ln>
              <a:solidFill>
                <a:schemeClr val="tx1"/>
              </a:solidFill>
              <a:effectLst/>
              <a:latin typeface="+mj-lt"/>
            </a:endParaRPr>
          </a:p>
        </p:txBody>
      </p:sp>
      <p:sp>
        <p:nvSpPr>
          <p:cNvPr id="34" name="Rectangle 28"/>
          <p:cNvSpPr>
            <a:spLocks noChangeArrowheads="1"/>
          </p:cNvSpPr>
          <p:nvPr/>
        </p:nvSpPr>
        <p:spPr bwMode="auto">
          <a:xfrm>
            <a:off x="1749425" y="5491538"/>
            <a:ext cx="31418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2008</a:t>
            </a:r>
            <a:endParaRPr kumimoji="0" lang="en-US" altLang="en-US" b="1" i="0" u="none" strike="noStrike" cap="none" normalizeH="0" baseline="0" dirty="0" smtClean="0">
              <a:ln>
                <a:noFill/>
              </a:ln>
              <a:solidFill>
                <a:schemeClr val="tx1"/>
              </a:solidFill>
              <a:effectLst/>
              <a:latin typeface="+mj-lt"/>
            </a:endParaRPr>
          </a:p>
        </p:txBody>
      </p:sp>
      <p:sp>
        <p:nvSpPr>
          <p:cNvPr id="35" name="Rectangle 29"/>
          <p:cNvSpPr>
            <a:spLocks noChangeArrowheads="1"/>
          </p:cNvSpPr>
          <p:nvPr/>
        </p:nvSpPr>
        <p:spPr bwMode="auto">
          <a:xfrm>
            <a:off x="1749425" y="5709025"/>
            <a:ext cx="70692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2012–2016</a:t>
            </a:r>
            <a:endParaRPr kumimoji="0" lang="en-US" altLang="en-US" b="1" i="0" u="none" strike="noStrike" cap="none" normalizeH="0" baseline="0" dirty="0" smtClean="0">
              <a:ln>
                <a:noFill/>
              </a:ln>
              <a:solidFill>
                <a:schemeClr val="tx1"/>
              </a:solidFill>
              <a:effectLst/>
              <a:latin typeface="+mj-lt"/>
            </a:endParaRPr>
          </a:p>
        </p:txBody>
      </p:sp>
      <p:sp>
        <p:nvSpPr>
          <p:cNvPr id="36" name="Rectangle 30"/>
          <p:cNvSpPr>
            <a:spLocks noChangeArrowheads="1"/>
          </p:cNvSpPr>
          <p:nvPr/>
        </p:nvSpPr>
        <p:spPr bwMode="auto">
          <a:xfrm>
            <a:off x="1749425" y="5928100"/>
            <a:ext cx="70692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2017–2018</a:t>
            </a:r>
            <a:endParaRPr kumimoji="0" lang="en-US" altLang="en-US" b="1" i="0" u="none" strike="noStrike" cap="none" normalizeH="0" baseline="0" dirty="0" smtClean="0">
              <a:ln>
                <a:noFill/>
              </a:ln>
              <a:solidFill>
                <a:schemeClr val="tx1"/>
              </a:solidFill>
              <a:effectLst/>
              <a:latin typeface="+mj-lt"/>
            </a:endParaRPr>
          </a:p>
        </p:txBody>
      </p:sp>
      <p:sp>
        <p:nvSpPr>
          <p:cNvPr id="37" name="Rectangle 31"/>
          <p:cNvSpPr>
            <a:spLocks noChangeArrowheads="1"/>
          </p:cNvSpPr>
          <p:nvPr/>
        </p:nvSpPr>
        <p:spPr bwMode="auto">
          <a:xfrm>
            <a:off x="1749425" y="6148763"/>
            <a:ext cx="85440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never toured</a:t>
            </a:r>
            <a:endParaRPr kumimoji="0" lang="en-US" altLang="en-US" b="1" i="0" u="none" strike="noStrike" cap="none" normalizeH="0" baseline="0" smtClean="0">
              <a:ln>
                <a:noFill/>
              </a:ln>
              <a:solidFill>
                <a:schemeClr val="tx1"/>
              </a:solidFill>
              <a:effectLst/>
              <a:latin typeface="+mj-lt"/>
            </a:endParaRPr>
          </a:p>
        </p:txBody>
      </p:sp>
      <p:cxnSp>
        <p:nvCxnSpPr>
          <p:cNvPr id="41" name="Straight Connector 40"/>
          <p:cNvCxnSpPr/>
          <p:nvPr/>
        </p:nvCxnSpPr>
        <p:spPr>
          <a:xfrm flipV="1">
            <a:off x="3770563" y="3157538"/>
            <a:ext cx="96587" cy="115514"/>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4597771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Title 4">
            <a:extLst>
              <a:ext uri="{FF2B5EF4-FFF2-40B4-BE49-F238E27FC236}">
                <a16:creationId xmlns:a16="http://schemas.microsoft.com/office/drawing/2014/main" id="{E47FF819-0D5D-491A-BF8F-B42813E7390C}"/>
              </a:ext>
            </a:extLst>
          </p:cNvPr>
          <p:cNvSpPr>
            <a:spLocks noGrp="1"/>
          </p:cNvSpPr>
          <p:nvPr>
            <p:ph type="title"/>
          </p:nvPr>
        </p:nvSpPr>
        <p:spPr/>
        <p:txBody>
          <a:bodyPr/>
          <a:lstStyle/>
          <a:p>
            <a:r>
              <a:rPr lang="en-US" dirty="0">
                <a:latin typeface="Arial (Headings)"/>
                <a:cs typeface="Times New Roman" panose="02020603050405020304" pitchFamily="18" charset="0"/>
              </a:rPr>
              <a:t>Copyright</a:t>
            </a:r>
          </a:p>
        </p:txBody>
      </p:sp>
      <p:pic>
        <p:nvPicPr>
          <p:cNvPr id="7"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46184" y="2317359"/>
            <a:ext cx="1277815" cy="1434026"/>
          </a:xfrm>
          <a:prstGeom prst="rect">
            <a:avLst/>
          </a:prstGeom>
        </p:spPr>
      </p:pic>
      <p:sp>
        <p:nvSpPr>
          <p:cNvPr id="2" name="Text Placeholder 1">
            <a:extLst>
              <a:ext uri="{FF2B5EF4-FFF2-40B4-BE49-F238E27FC236}">
                <a16:creationId xmlns:a16="http://schemas.microsoft.com/office/drawing/2014/main" id="{AD5FAE7B-F718-4307-B112-AD6256157E8F}"/>
              </a:ext>
            </a:extLst>
          </p:cNvPr>
          <p:cNvSpPr>
            <a:spLocks noGrp="1"/>
          </p:cNvSpPr>
          <p:nvPr>
            <p:ph type="body" idx="4294967295"/>
          </p:nvPr>
        </p:nvSpPr>
        <p:spPr>
          <a:xfrm>
            <a:off x="1606061" y="1852246"/>
            <a:ext cx="6858001" cy="2854836"/>
          </a:xfrm>
          <a:ln/>
        </p:spPr>
        <p:style>
          <a:lnRef idx="2">
            <a:schemeClr val="dk1"/>
          </a:lnRef>
          <a:fillRef idx="1">
            <a:schemeClr val="lt1"/>
          </a:fillRef>
          <a:effectRef idx="0">
            <a:schemeClr val="dk1"/>
          </a:effectRef>
          <a:fontRef idx="minor">
            <a:schemeClr val="dk1"/>
          </a:fontRef>
        </p:style>
        <p:txBody>
          <a:bodyPr lIns="182880" tIns="182880" rIns="182880" bIns="182880" anchor="ctr"/>
          <a:lstStyle/>
          <a:p>
            <a:pPr marL="101600" indent="0">
              <a:buNone/>
            </a:pPr>
            <a:r>
              <a:rPr lang="en-US" b="1" dirty="0"/>
              <a:t>This work is protected by United States copyright laws and is</a:t>
            </a:r>
            <a:r>
              <a:rPr lang="en-US" b="1" baseline="0" dirty="0"/>
              <a:t> </a:t>
            </a:r>
            <a:r>
              <a:rPr lang="en-US" b="1" dirty="0"/>
              <a:t>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105641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D89C5-85FC-4AF0-84B7-B584FDA5EA06}"/>
              </a:ext>
            </a:extLst>
          </p:cNvPr>
          <p:cNvSpPr>
            <a:spLocks noGrp="1"/>
          </p:cNvSpPr>
          <p:nvPr>
            <p:ph type="title"/>
          </p:nvPr>
        </p:nvSpPr>
        <p:spPr>
          <a:xfrm>
            <a:off x="457200" y="215371"/>
            <a:ext cx="7360920" cy="1097279"/>
          </a:xfrm>
        </p:spPr>
        <p:txBody>
          <a:bodyPr/>
          <a:lstStyle/>
          <a:p>
            <a:r>
              <a:rPr lang="en-US" altLang="en-US" sz="3400" dirty="0"/>
              <a:t>4.1.2 Elements of Cultural Geography </a:t>
            </a:r>
            <a:r>
              <a:rPr lang="en-US" altLang="en-US" sz="2000" b="0" dirty="0"/>
              <a:t>(3 of 3)</a:t>
            </a:r>
            <a:endParaRPr lang="en-US" sz="2000" b="0" dirty="0"/>
          </a:p>
        </p:txBody>
      </p:sp>
      <p:sp>
        <p:nvSpPr>
          <p:cNvPr id="3" name="Content Placeholder 2">
            <a:extLst>
              <a:ext uri="{FF2B5EF4-FFF2-40B4-BE49-F238E27FC236}">
                <a16:creationId xmlns:a16="http://schemas.microsoft.com/office/drawing/2014/main" id="{45C0C494-69B3-4C75-9797-5D5ABFFB2E3D}"/>
              </a:ext>
            </a:extLst>
          </p:cNvPr>
          <p:cNvSpPr>
            <a:spLocks noGrp="1"/>
          </p:cNvSpPr>
          <p:nvPr>
            <p:ph sz="quarter" idx="13"/>
          </p:nvPr>
        </p:nvSpPr>
        <p:spPr>
          <a:xfrm>
            <a:off x="457200" y="1556326"/>
            <a:ext cx="8229600" cy="1123374"/>
          </a:xfrm>
        </p:spPr>
        <p:txBody>
          <a:bodyPr/>
          <a:lstStyle/>
          <a:p>
            <a:pPr marL="432" indent="0">
              <a:buNone/>
            </a:pPr>
            <a:r>
              <a:rPr lang="en-US" b="1" dirty="0">
                <a:solidFill>
                  <a:schemeClr val="tx1"/>
                </a:solidFill>
              </a:rPr>
              <a:t>Figure 4-7:</a:t>
            </a:r>
            <a:r>
              <a:rPr lang="en-US" dirty="0">
                <a:solidFill>
                  <a:schemeClr val="tx1"/>
                </a:solidFill>
              </a:rPr>
              <a:t> Distribution of different folk cultural painting traditions from four different parts of the Himalaya Mountains.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5975" y="2702403"/>
            <a:ext cx="4972050" cy="3656863"/>
          </a:xfrm>
          <a:prstGeom prst="rect">
            <a:avLst/>
          </a:prstGeom>
        </p:spPr>
      </p:pic>
      <p:sp>
        <p:nvSpPr>
          <p:cNvPr id="16" name="Rectangle 5"/>
          <p:cNvSpPr>
            <a:spLocks noChangeArrowheads="1"/>
          </p:cNvSpPr>
          <p:nvPr/>
        </p:nvSpPr>
        <p:spPr bwMode="auto">
          <a:xfrm>
            <a:off x="5465290" y="5406987"/>
            <a:ext cx="32380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63500">
                    <a:schemeClr val="bg1">
                      <a:alpha val="60000"/>
                    </a:schemeClr>
                  </a:glow>
                </a:effectLst>
                <a:latin typeface="+mj-lt"/>
              </a:rPr>
              <a:t>CHINA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63500">
                    <a:schemeClr val="bg1">
                      <a:alpha val="60000"/>
                    </a:schemeClr>
                  </a:glow>
                </a:effectLst>
                <a:latin typeface="+mj-lt"/>
              </a:rPr>
              <a:t>(Tibet)</a:t>
            </a:r>
            <a:endParaRPr kumimoji="0" lang="en-US" altLang="en-US" sz="16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18" name="Rectangle 7"/>
          <p:cNvSpPr>
            <a:spLocks noChangeArrowheads="1"/>
          </p:cNvSpPr>
          <p:nvPr/>
        </p:nvSpPr>
        <p:spPr bwMode="auto">
          <a:xfrm>
            <a:off x="4279936" y="5731819"/>
            <a:ext cx="27892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glow rad="63500">
                    <a:schemeClr val="bg1">
                      <a:alpha val="60000"/>
                    </a:schemeClr>
                  </a:glow>
                </a:effectLst>
                <a:latin typeface="+mj-lt"/>
              </a:rPr>
              <a:t>INDIA</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19" name="Rectangle 8"/>
          <p:cNvSpPr>
            <a:spLocks noChangeArrowheads="1"/>
          </p:cNvSpPr>
          <p:nvPr/>
        </p:nvSpPr>
        <p:spPr bwMode="auto">
          <a:xfrm>
            <a:off x="5357012" y="6056652"/>
            <a:ext cx="30136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63500">
                    <a:schemeClr val="bg1">
                      <a:alpha val="60000"/>
                    </a:schemeClr>
                  </a:glow>
                </a:effectLst>
                <a:latin typeface="+mj-lt"/>
              </a:rPr>
              <a:t>NEPAL</a:t>
            </a:r>
            <a:endParaRPr kumimoji="0" lang="en-US" altLang="en-US" sz="16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20" name="Rectangle 9"/>
          <p:cNvSpPr>
            <a:spLocks noChangeArrowheads="1"/>
          </p:cNvSpPr>
          <p:nvPr/>
        </p:nvSpPr>
        <p:spPr bwMode="auto">
          <a:xfrm>
            <a:off x="5801520" y="6070899"/>
            <a:ext cx="32701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60000"/>
                    </a:schemeClr>
                  </a:glow>
                </a:effectLst>
                <a:latin typeface="+mj-lt"/>
              </a:rPr>
              <a:t>BHUTAN</a:t>
            </a:r>
            <a:endParaRPr kumimoji="0" lang="en-US" altLang="en-US" sz="16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21" name="Rectangle 10"/>
          <p:cNvSpPr>
            <a:spLocks noChangeArrowheads="1"/>
          </p:cNvSpPr>
          <p:nvPr/>
        </p:nvSpPr>
        <p:spPr bwMode="auto">
          <a:xfrm rot="16200000">
            <a:off x="3903824" y="5370793"/>
            <a:ext cx="39433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60000"/>
                    </a:schemeClr>
                  </a:glow>
                </a:effectLst>
                <a:latin typeface="+mj-lt"/>
              </a:rPr>
              <a:t>PAKISTAN</a:t>
            </a:r>
            <a:endParaRPr kumimoji="0" lang="en-US" altLang="en-US" sz="16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22" name="Rectangle 11"/>
          <p:cNvSpPr>
            <a:spLocks noChangeArrowheads="1"/>
          </p:cNvSpPr>
          <p:nvPr/>
        </p:nvSpPr>
        <p:spPr bwMode="auto">
          <a:xfrm>
            <a:off x="4198360" y="6124978"/>
            <a:ext cx="12359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r"/>
            <a:r>
              <a:rPr lang="en-US" altLang="en-US" sz="700" b="1" dirty="0">
                <a:solidFill>
                  <a:srgbClr val="000000"/>
                </a:solidFill>
                <a:effectLst>
                  <a:glow rad="63500">
                    <a:schemeClr val="bg1">
                      <a:alpha val="60000"/>
                    </a:schemeClr>
                  </a:glow>
                </a:effectLst>
                <a:latin typeface="+mj-lt"/>
              </a:rPr>
              <a:t>Intermediate </a:t>
            </a:r>
            <a:r>
              <a:rPr lang="en-US" altLang="en-US" sz="700" b="1" dirty="0" smtClean="0">
                <a:solidFill>
                  <a:srgbClr val="000000"/>
                </a:solidFill>
                <a:effectLst>
                  <a:glow rad="63500">
                    <a:schemeClr val="bg1">
                      <a:alpha val="60000"/>
                    </a:schemeClr>
                  </a:glow>
                </a:effectLst>
                <a:latin typeface="+mj-lt"/>
              </a:rPr>
              <a:t>zone          </a:t>
            </a:r>
            <a:endParaRPr lang="en-US" altLang="en-US" sz="700" b="1" dirty="0">
              <a:solidFill>
                <a:srgbClr val="000000"/>
              </a:solidFill>
              <a:effectLst>
                <a:glow rad="63500">
                  <a:schemeClr val="bg1">
                    <a:alpha val="60000"/>
                  </a:schemeClr>
                </a:glow>
              </a:effectLst>
              <a:latin typeface="+mj-lt"/>
            </a:endParaRPr>
          </a:p>
          <a:p>
            <a:pPr lvl="0" algn="r"/>
            <a:r>
              <a:rPr lang="en-US" altLang="en-US" sz="700" b="1" dirty="0">
                <a:solidFill>
                  <a:srgbClr val="000000"/>
                </a:solidFill>
                <a:effectLst>
                  <a:glow rad="63500">
                    <a:schemeClr val="bg1">
                      <a:alpha val="60000"/>
                    </a:schemeClr>
                  </a:glow>
                </a:effectLst>
                <a:latin typeface="+mj-lt"/>
              </a:rPr>
              <a:t>between Buddhist and Hindu</a:t>
            </a:r>
            <a:endParaRPr kumimoji="0" lang="en-US" altLang="en-US" sz="16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24" name="Line 13"/>
          <p:cNvSpPr>
            <a:spLocks noChangeShapeType="1"/>
          </p:cNvSpPr>
          <p:nvPr/>
        </p:nvSpPr>
        <p:spPr bwMode="auto">
          <a:xfrm flipH="1">
            <a:off x="5191747" y="6042405"/>
            <a:ext cx="98304" cy="132497"/>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25" name="Rectangle 14"/>
          <p:cNvSpPr>
            <a:spLocks noChangeArrowheads="1"/>
          </p:cNvSpPr>
          <p:nvPr/>
        </p:nvSpPr>
        <p:spPr bwMode="auto">
          <a:xfrm>
            <a:off x="5258707" y="5092128"/>
            <a:ext cx="2885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63500">
                    <a:schemeClr val="bg1">
                      <a:alpha val="60000"/>
                    </a:schemeClr>
                  </a:glow>
                </a:effectLst>
                <a:latin typeface="+mj-lt"/>
              </a:rPr>
              <a:t>0</a:t>
            </a:r>
            <a:endParaRPr kumimoji="0" lang="en-US" altLang="en-US" sz="18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26" name="Rectangle 15"/>
          <p:cNvSpPr>
            <a:spLocks noChangeArrowheads="1"/>
          </p:cNvSpPr>
          <p:nvPr/>
        </p:nvSpPr>
        <p:spPr bwMode="auto">
          <a:xfrm>
            <a:off x="5508968" y="5092128"/>
            <a:ext cx="86562"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63500">
                    <a:schemeClr val="bg1">
                      <a:alpha val="60000"/>
                    </a:schemeClr>
                  </a:glow>
                </a:effectLst>
                <a:latin typeface="+mj-lt"/>
              </a:rPr>
              <a:t>150</a:t>
            </a:r>
            <a:endParaRPr kumimoji="0" lang="en-US" altLang="en-US" sz="18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27" name="Rectangle 16"/>
          <p:cNvSpPr>
            <a:spLocks noChangeArrowheads="1"/>
          </p:cNvSpPr>
          <p:nvPr/>
        </p:nvSpPr>
        <p:spPr bwMode="auto">
          <a:xfrm>
            <a:off x="5262982" y="5191857"/>
            <a:ext cx="2885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63500">
                    <a:schemeClr val="bg1">
                      <a:alpha val="60000"/>
                    </a:schemeClr>
                  </a:glow>
                </a:effectLst>
                <a:latin typeface="+mj-lt"/>
              </a:rPr>
              <a:t>0</a:t>
            </a:r>
            <a:endParaRPr kumimoji="0" lang="en-US" altLang="en-US" sz="1800" b="1" i="0" u="none" strike="noStrike" cap="none" normalizeH="0" baseline="0" dirty="0" smtClean="0">
              <a:ln>
                <a:noFill/>
              </a:ln>
              <a:solidFill>
                <a:schemeClr val="tx1"/>
              </a:solidFill>
              <a:effectLst>
                <a:glow rad="63500">
                  <a:schemeClr val="bg1">
                    <a:alpha val="60000"/>
                  </a:schemeClr>
                </a:glow>
              </a:effectLst>
              <a:latin typeface="+mj-lt"/>
            </a:endParaRPr>
          </a:p>
        </p:txBody>
      </p:sp>
      <p:sp>
        <p:nvSpPr>
          <p:cNvPr id="28" name="Rectangle 17"/>
          <p:cNvSpPr>
            <a:spLocks noChangeArrowheads="1"/>
          </p:cNvSpPr>
          <p:nvPr/>
        </p:nvSpPr>
        <p:spPr bwMode="auto">
          <a:xfrm>
            <a:off x="5410663" y="5191857"/>
            <a:ext cx="86562"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63500">
                    <a:schemeClr val="bg1">
                      <a:alpha val="60000"/>
                    </a:schemeClr>
                  </a:glow>
                </a:effectLst>
                <a:latin typeface="+mj-lt"/>
              </a:rPr>
              <a:t>150</a:t>
            </a:r>
            <a:endParaRPr kumimoji="0" lang="en-US" altLang="en-US" sz="18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29" name="Rectangle 18"/>
          <p:cNvSpPr>
            <a:spLocks noChangeArrowheads="1"/>
          </p:cNvSpPr>
          <p:nvPr/>
        </p:nvSpPr>
        <p:spPr bwMode="auto">
          <a:xfrm>
            <a:off x="5782511" y="5092128"/>
            <a:ext cx="230832"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63500">
                    <a:schemeClr val="bg1">
                      <a:alpha val="60000"/>
                    </a:schemeClr>
                  </a:glow>
                </a:effectLst>
                <a:latin typeface="+mj-lt"/>
              </a:rPr>
              <a:t>300 Miles</a:t>
            </a:r>
            <a:endParaRPr kumimoji="0" lang="en-US" altLang="en-US" sz="18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30" name="Rectangle 19"/>
          <p:cNvSpPr>
            <a:spLocks noChangeArrowheads="1"/>
          </p:cNvSpPr>
          <p:nvPr/>
        </p:nvSpPr>
        <p:spPr bwMode="auto">
          <a:xfrm>
            <a:off x="5574504" y="5191857"/>
            <a:ext cx="36708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63500">
                    <a:schemeClr val="bg1">
                      <a:alpha val="60000"/>
                    </a:schemeClr>
                  </a:glow>
                </a:effectLst>
                <a:latin typeface="+mj-lt"/>
              </a:rPr>
              <a:t>300 Kilometers</a:t>
            </a:r>
            <a:endParaRPr kumimoji="0" lang="en-US" altLang="en-US" sz="1800" b="1" i="0" u="none" strike="noStrike" cap="none" normalizeH="0" baseline="0" smtClean="0">
              <a:ln>
                <a:noFill/>
              </a:ln>
              <a:solidFill>
                <a:schemeClr val="tx1"/>
              </a:solidFill>
              <a:effectLst>
                <a:glow rad="63500">
                  <a:schemeClr val="bg1">
                    <a:alpha val="60000"/>
                  </a:schemeClr>
                </a:glow>
              </a:effectLst>
              <a:latin typeface="+mj-lt"/>
            </a:endParaRPr>
          </a:p>
        </p:txBody>
      </p:sp>
      <p:sp>
        <p:nvSpPr>
          <p:cNvPr id="31" name="Rectangle 20"/>
          <p:cNvSpPr>
            <a:spLocks noChangeArrowheads="1"/>
          </p:cNvSpPr>
          <p:nvPr/>
        </p:nvSpPr>
        <p:spPr bwMode="auto">
          <a:xfrm>
            <a:off x="6399896" y="5089278"/>
            <a:ext cx="27411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Buddhist</a:t>
            </a:r>
            <a:endParaRPr kumimoji="0" lang="en-US" altLang="en-US" b="1" i="0" u="none" strike="noStrike" cap="none" normalizeH="0" baseline="0" dirty="0" smtClean="0">
              <a:ln>
                <a:noFill/>
              </a:ln>
              <a:solidFill>
                <a:schemeClr val="tx1"/>
              </a:solidFill>
              <a:effectLst/>
              <a:latin typeface="+mj-lt"/>
            </a:endParaRPr>
          </a:p>
        </p:txBody>
      </p:sp>
      <p:sp>
        <p:nvSpPr>
          <p:cNvPr id="32" name="Rectangle 21"/>
          <p:cNvSpPr>
            <a:spLocks noChangeArrowheads="1"/>
          </p:cNvSpPr>
          <p:nvPr/>
        </p:nvSpPr>
        <p:spPr bwMode="auto">
          <a:xfrm>
            <a:off x="6399896" y="5197556"/>
            <a:ext cx="21961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Muslim</a:t>
            </a:r>
            <a:endParaRPr kumimoji="0" lang="en-US" altLang="en-US" b="1" i="0" u="none" strike="noStrike" cap="none" normalizeH="0" baseline="0" smtClean="0">
              <a:ln>
                <a:noFill/>
              </a:ln>
              <a:solidFill>
                <a:schemeClr val="tx1"/>
              </a:solidFill>
              <a:effectLst/>
              <a:latin typeface="+mj-lt"/>
            </a:endParaRPr>
          </a:p>
        </p:txBody>
      </p:sp>
      <p:sp>
        <p:nvSpPr>
          <p:cNvPr id="33" name="Rectangle 22"/>
          <p:cNvSpPr>
            <a:spLocks noChangeArrowheads="1"/>
          </p:cNvSpPr>
          <p:nvPr/>
        </p:nvSpPr>
        <p:spPr bwMode="auto">
          <a:xfrm>
            <a:off x="6399896" y="5305833"/>
            <a:ext cx="45044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Folk religionist</a:t>
            </a:r>
            <a:endParaRPr kumimoji="0" lang="en-US" altLang="en-US" b="1" i="0" u="none" strike="noStrike" cap="none" normalizeH="0" baseline="0" smtClean="0">
              <a:ln>
                <a:noFill/>
              </a:ln>
              <a:solidFill>
                <a:schemeClr val="tx1"/>
              </a:solidFill>
              <a:effectLst/>
              <a:latin typeface="+mj-lt"/>
            </a:endParaRPr>
          </a:p>
        </p:txBody>
      </p:sp>
      <p:sp>
        <p:nvSpPr>
          <p:cNvPr id="34" name="Rectangle 23"/>
          <p:cNvSpPr>
            <a:spLocks noChangeArrowheads="1"/>
          </p:cNvSpPr>
          <p:nvPr/>
        </p:nvSpPr>
        <p:spPr bwMode="auto">
          <a:xfrm>
            <a:off x="6399896" y="5416960"/>
            <a:ext cx="17953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Hindu</a:t>
            </a:r>
            <a:endParaRPr kumimoji="0" lang="en-US" altLang="en-US" b="1" i="0" u="none" strike="noStrike" cap="none" normalizeH="0" baseline="0" dirty="0" smtClean="0">
              <a:ln>
                <a:noFill/>
              </a:ln>
              <a:solidFill>
                <a:schemeClr val="tx1"/>
              </a:solidFill>
              <a:effectLst/>
              <a:latin typeface="+mj-lt"/>
            </a:endParaRPr>
          </a:p>
        </p:txBody>
      </p:sp>
      <p:sp>
        <p:nvSpPr>
          <p:cNvPr id="35" name="Freeform 24"/>
          <p:cNvSpPr>
            <a:spLocks/>
          </p:cNvSpPr>
          <p:nvPr/>
        </p:nvSpPr>
        <p:spPr bwMode="auto">
          <a:xfrm>
            <a:off x="3408017" y="4539342"/>
            <a:ext cx="819204" cy="671035"/>
          </a:xfrm>
          <a:custGeom>
            <a:avLst/>
            <a:gdLst>
              <a:gd name="T0" fmla="*/ 0 w 575"/>
              <a:gd name="T1" fmla="*/ 0 h 471"/>
              <a:gd name="T2" fmla="*/ 575 w 575"/>
              <a:gd name="T3" fmla="*/ 0 h 471"/>
              <a:gd name="T4" fmla="*/ 575 w 575"/>
              <a:gd name="T5" fmla="*/ 471 h 471"/>
            </a:gdLst>
            <a:ahLst/>
            <a:cxnLst>
              <a:cxn ang="0">
                <a:pos x="T0" y="T1"/>
              </a:cxn>
              <a:cxn ang="0">
                <a:pos x="T2" y="T3"/>
              </a:cxn>
              <a:cxn ang="0">
                <a:pos x="T4" y="T5"/>
              </a:cxn>
            </a:cxnLst>
            <a:rect l="0" t="0" r="r" b="b"/>
            <a:pathLst>
              <a:path w="575" h="471">
                <a:moveTo>
                  <a:pt x="0" y="0"/>
                </a:moveTo>
                <a:lnTo>
                  <a:pt x="575" y="0"/>
                </a:lnTo>
                <a:lnTo>
                  <a:pt x="575" y="471"/>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36" name="Freeform 25"/>
          <p:cNvSpPr>
            <a:spLocks/>
          </p:cNvSpPr>
          <p:nvPr/>
        </p:nvSpPr>
        <p:spPr bwMode="auto">
          <a:xfrm>
            <a:off x="4197303" y="5189007"/>
            <a:ext cx="58412" cy="111127"/>
          </a:xfrm>
          <a:custGeom>
            <a:avLst/>
            <a:gdLst>
              <a:gd name="T0" fmla="*/ 0 w 41"/>
              <a:gd name="T1" fmla="*/ 0 h 78"/>
              <a:gd name="T2" fmla="*/ 21 w 41"/>
              <a:gd name="T3" fmla="*/ 78 h 78"/>
              <a:gd name="T4" fmla="*/ 41 w 41"/>
              <a:gd name="T5" fmla="*/ 0 h 78"/>
              <a:gd name="T6" fmla="*/ 0 w 41"/>
              <a:gd name="T7" fmla="*/ 0 h 78"/>
            </a:gdLst>
            <a:ahLst/>
            <a:cxnLst>
              <a:cxn ang="0">
                <a:pos x="T0" y="T1"/>
              </a:cxn>
              <a:cxn ang="0">
                <a:pos x="T2" y="T3"/>
              </a:cxn>
              <a:cxn ang="0">
                <a:pos x="T4" y="T5"/>
              </a:cxn>
              <a:cxn ang="0">
                <a:pos x="T6" y="T7"/>
              </a:cxn>
            </a:cxnLst>
            <a:rect l="0" t="0" r="r" b="b"/>
            <a:pathLst>
              <a:path w="41" h="78">
                <a:moveTo>
                  <a:pt x="0" y="0"/>
                </a:moveTo>
                <a:lnTo>
                  <a:pt x="21" y="78"/>
                </a:lnTo>
                <a:lnTo>
                  <a:pt x="41"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37" name="Line 26"/>
          <p:cNvSpPr>
            <a:spLocks noChangeShapeType="1"/>
          </p:cNvSpPr>
          <p:nvPr/>
        </p:nvSpPr>
        <p:spPr bwMode="auto">
          <a:xfrm>
            <a:off x="5015083" y="4422517"/>
            <a:ext cx="0" cy="1329248"/>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38" name="Freeform 27"/>
          <p:cNvSpPr>
            <a:spLocks/>
          </p:cNvSpPr>
          <p:nvPr/>
        </p:nvSpPr>
        <p:spPr bwMode="auto">
          <a:xfrm>
            <a:off x="4988014" y="5730395"/>
            <a:ext cx="58412" cy="108278"/>
          </a:xfrm>
          <a:custGeom>
            <a:avLst/>
            <a:gdLst>
              <a:gd name="T0" fmla="*/ 0 w 41"/>
              <a:gd name="T1" fmla="*/ 0 h 76"/>
              <a:gd name="T2" fmla="*/ 20 w 41"/>
              <a:gd name="T3" fmla="*/ 76 h 76"/>
              <a:gd name="T4" fmla="*/ 41 w 41"/>
              <a:gd name="T5" fmla="*/ 0 h 76"/>
              <a:gd name="T6" fmla="*/ 0 w 41"/>
              <a:gd name="T7" fmla="*/ 0 h 76"/>
            </a:gdLst>
            <a:ahLst/>
            <a:cxnLst>
              <a:cxn ang="0">
                <a:pos x="T0" y="T1"/>
              </a:cxn>
              <a:cxn ang="0">
                <a:pos x="T2" y="T3"/>
              </a:cxn>
              <a:cxn ang="0">
                <a:pos x="T4" y="T5"/>
              </a:cxn>
              <a:cxn ang="0">
                <a:pos x="T6" y="T7"/>
              </a:cxn>
            </a:cxnLst>
            <a:rect l="0" t="0" r="r" b="b"/>
            <a:pathLst>
              <a:path w="41" h="76">
                <a:moveTo>
                  <a:pt x="0" y="0"/>
                </a:moveTo>
                <a:lnTo>
                  <a:pt x="20" y="76"/>
                </a:lnTo>
                <a:lnTo>
                  <a:pt x="41"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39" name="Freeform 28"/>
          <p:cNvSpPr>
            <a:spLocks/>
          </p:cNvSpPr>
          <p:nvPr/>
        </p:nvSpPr>
        <p:spPr bwMode="auto">
          <a:xfrm>
            <a:off x="6892844" y="4549315"/>
            <a:ext cx="133922" cy="1373415"/>
          </a:xfrm>
          <a:custGeom>
            <a:avLst/>
            <a:gdLst>
              <a:gd name="T0" fmla="*/ 94 w 94"/>
              <a:gd name="T1" fmla="*/ 0 h 964"/>
              <a:gd name="T2" fmla="*/ 94 w 94"/>
              <a:gd name="T3" fmla="*/ 964 h 964"/>
              <a:gd name="T4" fmla="*/ 0 w 94"/>
              <a:gd name="T5" fmla="*/ 964 h 964"/>
            </a:gdLst>
            <a:ahLst/>
            <a:cxnLst>
              <a:cxn ang="0">
                <a:pos x="T0" y="T1"/>
              </a:cxn>
              <a:cxn ang="0">
                <a:pos x="T2" y="T3"/>
              </a:cxn>
              <a:cxn ang="0">
                <a:pos x="T4" y="T5"/>
              </a:cxn>
            </a:cxnLst>
            <a:rect l="0" t="0" r="r" b="b"/>
            <a:pathLst>
              <a:path w="94" h="964">
                <a:moveTo>
                  <a:pt x="94" y="0"/>
                </a:moveTo>
                <a:lnTo>
                  <a:pt x="94" y="964"/>
                </a:lnTo>
                <a:lnTo>
                  <a:pt x="0" y="96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40" name="Freeform 29"/>
          <p:cNvSpPr>
            <a:spLocks/>
          </p:cNvSpPr>
          <p:nvPr/>
        </p:nvSpPr>
        <p:spPr bwMode="auto">
          <a:xfrm>
            <a:off x="6803087" y="5895661"/>
            <a:ext cx="108278" cy="58412"/>
          </a:xfrm>
          <a:custGeom>
            <a:avLst/>
            <a:gdLst>
              <a:gd name="T0" fmla="*/ 76 w 76"/>
              <a:gd name="T1" fmla="*/ 0 h 41"/>
              <a:gd name="T2" fmla="*/ 0 w 76"/>
              <a:gd name="T3" fmla="*/ 20 h 41"/>
              <a:gd name="T4" fmla="*/ 76 w 76"/>
              <a:gd name="T5" fmla="*/ 41 h 41"/>
              <a:gd name="T6" fmla="*/ 76 w 76"/>
              <a:gd name="T7" fmla="*/ 0 h 41"/>
            </a:gdLst>
            <a:ahLst/>
            <a:cxnLst>
              <a:cxn ang="0">
                <a:pos x="T0" y="T1"/>
              </a:cxn>
              <a:cxn ang="0">
                <a:pos x="T2" y="T3"/>
              </a:cxn>
              <a:cxn ang="0">
                <a:pos x="T4" y="T5"/>
              </a:cxn>
              <a:cxn ang="0">
                <a:pos x="T6" y="T7"/>
              </a:cxn>
            </a:cxnLst>
            <a:rect l="0" t="0" r="r" b="b"/>
            <a:pathLst>
              <a:path w="76" h="41">
                <a:moveTo>
                  <a:pt x="76" y="0"/>
                </a:moveTo>
                <a:lnTo>
                  <a:pt x="0" y="20"/>
                </a:lnTo>
                <a:lnTo>
                  <a:pt x="76" y="41"/>
                </a:lnTo>
                <a:lnTo>
                  <a:pt x="7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41" name="Line 30"/>
          <p:cNvSpPr>
            <a:spLocks noChangeShapeType="1"/>
          </p:cNvSpPr>
          <p:nvPr/>
        </p:nvSpPr>
        <p:spPr bwMode="auto">
          <a:xfrm>
            <a:off x="3742822" y="6013911"/>
            <a:ext cx="1426129"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42" name="Freeform 31"/>
          <p:cNvSpPr>
            <a:spLocks/>
          </p:cNvSpPr>
          <p:nvPr/>
        </p:nvSpPr>
        <p:spPr bwMode="auto">
          <a:xfrm>
            <a:off x="5147581" y="5982567"/>
            <a:ext cx="109702" cy="59838"/>
          </a:xfrm>
          <a:custGeom>
            <a:avLst/>
            <a:gdLst>
              <a:gd name="T0" fmla="*/ 0 w 77"/>
              <a:gd name="T1" fmla="*/ 42 h 42"/>
              <a:gd name="T2" fmla="*/ 77 w 77"/>
              <a:gd name="T3" fmla="*/ 21 h 42"/>
              <a:gd name="T4" fmla="*/ 0 w 77"/>
              <a:gd name="T5" fmla="*/ 0 h 42"/>
              <a:gd name="T6" fmla="*/ 0 w 77"/>
              <a:gd name="T7" fmla="*/ 42 h 42"/>
            </a:gdLst>
            <a:ahLst/>
            <a:cxnLst>
              <a:cxn ang="0">
                <a:pos x="T0" y="T1"/>
              </a:cxn>
              <a:cxn ang="0">
                <a:pos x="T2" y="T3"/>
              </a:cxn>
              <a:cxn ang="0">
                <a:pos x="T4" y="T5"/>
              </a:cxn>
              <a:cxn ang="0">
                <a:pos x="T6" y="T7"/>
              </a:cxn>
            </a:cxnLst>
            <a:rect l="0" t="0" r="r" b="b"/>
            <a:pathLst>
              <a:path w="77" h="42">
                <a:moveTo>
                  <a:pt x="0" y="42"/>
                </a:moveTo>
                <a:lnTo>
                  <a:pt x="77" y="21"/>
                </a:lnTo>
                <a:lnTo>
                  <a:pt x="0" y="0"/>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43" name="Rectangle 32"/>
          <p:cNvSpPr>
            <a:spLocks noChangeArrowheads="1"/>
          </p:cNvSpPr>
          <p:nvPr/>
        </p:nvSpPr>
        <p:spPr bwMode="auto">
          <a:xfrm>
            <a:off x="5852810" y="4621975"/>
            <a:ext cx="96500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FOLK RELIGIONIST</a:t>
            </a:r>
            <a:endParaRPr kumimoji="0" lang="en-US" altLang="en-US" sz="1600" b="1" i="0" u="none" strike="noStrike" cap="none" normalizeH="0" baseline="0" dirty="0" smtClean="0">
              <a:ln>
                <a:noFill/>
              </a:ln>
              <a:solidFill>
                <a:schemeClr val="tx1"/>
              </a:solidFill>
              <a:effectLst/>
              <a:latin typeface="+mj-lt"/>
            </a:endParaRPr>
          </a:p>
        </p:txBody>
      </p:sp>
      <p:sp>
        <p:nvSpPr>
          <p:cNvPr id="44" name="Rectangle 33"/>
          <p:cNvSpPr>
            <a:spLocks noChangeArrowheads="1"/>
          </p:cNvSpPr>
          <p:nvPr/>
        </p:nvSpPr>
        <p:spPr bwMode="auto">
          <a:xfrm>
            <a:off x="4379665" y="4506574"/>
            <a:ext cx="52899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BUDDHIST</a:t>
            </a:r>
            <a:endParaRPr kumimoji="0" lang="en-US" altLang="en-US" sz="1600" b="1" i="0" u="none" strike="noStrike" cap="none" normalizeH="0" baseline="0" dirty="0" smtClean="0">
              <a:ln>
                <a:noFill/>
              </a:ln>
              <a:solidFill>
                <a:schemeClr val="tx1"/>
              </a:solidFill>
              <a:effectLst/>
              <a:latin typeface="+mj-lt"/>
            </a:endParaRPr>
          </a:p>
        </p:txBody>
      </p:sp>
      <p:sp>
        <p:nvSpPr>
          <p:cNvPr id="45" name="Rectangle 34"/>
          <p:cNvSpPr>
            <a:spLocks noChangeArrowheads="1"/>
          </p:cNvSpPr>
          <p:nvPr/>
        </p:nvSpPr>
        <p:spPr bwMode="auto">
          <a:xfrm>
            <a:off x="2765475" y="6266084"/>
            <a:ext cx="32380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HINDU</a:t>
            </a:r>
            <a:endParaRPr kumimoji="0" lang="en-US" altLang="en-US" sz="1600" b="1" i="0" u="none" strike="noStrike" cap="none" normalizeH="0" baseline="0" dirty="0" smtClean="0">
              <a:ln>
                <a:noFill/>
              </a:ln>
              <a:solidFill>
                <a:schemeClr val="tx1"/>
              </a:solidFill>
              <a:effectLst/>
              <a:latin typeface="+mj-lt"/>
            </a:endParaRPr>
          </a:p>
        </p:txBody>
      </p:sp>
      <p:sp>
        <p:nvSpPr>
          <p:cNvPr id="46" name="Rectangle 35"/>
          <p:cNvSpPr>
            <a:spLocks noChangeArrowheads="1"/>
          </p:cNvSpPr>
          <p:nvPr/>
        </p:nvSpPr>
        <p:spPr bwMode="auto">
          <a:xfrm>
            <a:off x="2712761" y="4725978"/>
            <a:ext cx="40395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MUSLIM</a:t>
            </a:r>
            <a:endParaRPr kumimoji="0" lang="en-US" altLang="en-US" sz="1600" b="1" i="0" u="none" strike="noStrike" cap="none" normalizeH="0" baseline="0" dirty="0" smtClean="0">
              <a:ln>
                <a:noFill/>
              </a:ln>
              <a:solidFill>
                <a:schemeClr val="tx1"/>
              </a:solidFill>
              <a:effectLst/>
              <a:latin typeface="+mj-lt"/>
            </a:endParaRPr>
          </a:p>
        </p:txBody>
      </p:sp>
      <p:sp>
        <p:nvSpPr>
          <p:cNvPr id="49" name="Rectangle 32"/>
          <p:cNvSpPr>
            <a:spLocks noChangeArrowheads="1"/>
          </p:cNvSpPr>
          <p:nvPr/>
        </p:nvSpPr>
        <p:spPr bwMode="auto">
          <a:xfrm>
            <a:off x="6048439" y="5598219"/>
            <a:ext cx="7373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0000"/>
                </a:solidFill>
                <a:effectLst/>
                <a:latin typeface="+mj-lt"/>
              </a:rPr>
              <a:t>N</a:t>
            </a:r>
            <a:endParaRPr kumimoji="0" lang="en-US" altLang="en-US" sz="1600" b="1" i="1"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5486730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56B2C-6503-4C85-9F11-4DD9655E5B28}"/>
              </a:ext>
            </a:extLst>
          </p:cNvPr>
          <p:cNvSpPr>
            <a:spLocks noGrp="1"/>
          </p:cNvSpPr>
          <p:nvPr>
            <p:ph type="title"/>
          </p:nvPr>
        </p:nvSpPr>
        <p:spPr/>
        <p:txBody>
          <a:bodyPr/>
          <a:lstStyle/>
          <a:p>
            <a:r>
              <a:rPr lang="en-US" sz="3400" dirty="0"/>
              <a:t>4.1.3 Diffusion of Electronic Communications </a:t>
            </a:r>
            <a:r>
              <a:rPr lang="en-US" sz="2000" b="0" dirty="0"/>
              <a:t>(1 of 5)</a:t>
            </a:r>
          </a:p>
        </p:txBody>
      </p:sp>
      <p:sp>
        <p:nvSpPr>
          <p:cNvPr id="3" name="Content Placeholder 2">
            <a:extLst>
              <a:ext uri="{FF2B5EF4-FFF2-40B4-BE49-F238E27FC236}">
                <a16:creationId xmlns:a16="http://schemas.microsoft.com/office/drawing/2014/main" id="{A966ECCD-489A-45C9-B11C-A80F47C3AD62}"/>
              </a:ext>
            </a:extLst>
          </p:cNvPr>
          <p:cNvSpPr>
            <a:spLocks noGrp="1"/>
          </p:cNvSpPr>
          <p:nvPr>
            <p:ph sz="quarter" idx="13"/>
          </p:nvPr>
        </p:nvSpPr>
        <p:spPr>
          <a:xfrm>
            <a:off x="457200" y="1556326"/>
            <a:ext cx="8229600" cy="1110674"/>
          </a:xfrm>
        </p:spPr>
        <p:txBody>
          <a:bodyPr/>
          <a:lstStyle/>
          <a:p>
            <a:pPr marL="432" indent="0">
              <a:buNone/>
            </a:pPr>
            <a:r>
              <a:rPr lang="en-US" b="1" dirty="0"/>
              <a:t>Figure 4-8: </a:t>
            </a:r>
            <a:r>
              <a:rPr lang="en-US" dirty="0"/>
              <a:t>In 2005, most cell phones (a) were in Europe and North America. By 2017, cell phone ownership (b) was common in much of the world.</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862710" y="2882552"/>
            <a:ext cx="3327324" cy="3470326"/>
          </a:xfrm>
          <a:prstGeom prst="rect">
            <a:avLst/>
          </a:prstGeom>
        </p:spPr>
      </p:pic>
      <p:sp>
        <p:nvSpPr>
          <p:cNvPr id="204" name="Rectangle 239"/>
          <p:cNvSpPr>
            <a:spLocks noChangeArrowheads="1"/>
          </p:cNvSpPr>
          <p:nvPr/>
        </p:nvSpPr>
        <p:spPr bwMode="auto">
          <a:xfrm>
            <a:off x="5877371" y="5622316"/>
            <a:ext cx="174407"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spc="-20" normalizeH="0" dirty="0" smtClean="0">
                <a:ln>
                  <a:noFill/>
                </a:ln>
                <a:solidFill>
                  <a:srgbClr val="00AEEF"/>
                </a:solidFill>
                <a:effectLst>
                  <a:glow rad="63500">
                    <a:schemeClr val="bg1"/>
                  </a:glow>
                </a:effectLst>
                <a:latin typeface="+mj-lt"/>
              </a:rPr>
              <a:t>EQUATOR</a:t>
            </a:r>
            <a:endParaRPr kumimoji="0" lang="en-US" altLang="en-US" sz="1100" b="1" i="0" u="none" strike="noStrike" cap="none" spc="-20" normalizeH="0" dirty="0" smtClean="0">
              <a:ln>
                <a:noFill/>
              </a:ln>
              <a:solidFill>
                <a:schemeClr val="tx1"/>
              </a:solidFill>
              <a:effectLst>
                <a:glow rad="63500">
                  <a:schemeClr val="bg1"/>
                </a:glow>
              </a:effectLst>
              <a:latin typeface="+mj-lt"/>
            </a:endParaRPr>
          </a:p>
        </p:txBody>
      </p:sp>
      <p:sp>
        <p:nvSpPr>
          <p:cNvPr id="205" name="Rectangle 240"/>
          <p:cNvSpPr>
            <a:spLocks noChangeArrowheads="1"/>
          </p:cNvSpPr>
          <p:nvPr/>
        </p:nvSpPr>
        <p:spPr bwMode="auto">
          <a:xfrm>
            <a:off x="5007482" y="5954776"/>
            <a:ext cx="404919"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spc="-20" normalizeH="0" dirty="0" smtClean="0">
                <a:ln>
                  <a:noFill/>
                </a:ln>
                <a:solidFill>
                  <a:srgbClr val="00AEEF"/>
                </a:solidFill>
                <a:effectLst>
                  <a:glow rad="63500">
                    <a:schemeClr val="bg1"/>
                  </a:glow>
                </a:effectLst>
                <a:latin typeface="+mj-lt"/>
              </a:rPr>
              <a:t>TROPIC OF CAPRICORN</a:t>
            </a:r>
            <a:endParaRPr kumimoji="0" lang="en-US" altLang="en-US" sz="1100" b="1" i="0" u="none" strike="noStrike" cap="none" spc="-20" normalizeH="0" dirty="0" smtClean="0">
              <a:ln>
                <a:noFill/>
              </a:ln>
              <a:solidFill>
                <a:schemeClr val="tx1"/>
              </a:solidFill>
              <a:effectLst>
                <a:glow rad="63500">
                  <a:schemeClr val="bg1"/>
                </a:glow>
              </a:effectLst>
              <a:latin typeface="+mj-lt"/>
            </a:endParaRPr>
          </a:p>
        </p:txBody>
      </p:sp>
      <p:sp>
        <p:nvSpPr>
          <p:cNvPr id="206" name="Rectangle 241"/>
          <p:cNvSpPr>
            <a:spLocks noChangeArrowheads="1"/>
          </p:cNvSpPr>
          <p:nvPr/>
        </p:nvSpPr>
        <p:spPr bwMode="auto">
          <a:xfrm>
            <a:off x="5663008" y="5364576"/>
            <a:ext cx="343684"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spc="-20" normalizeH="0" dirty="0" smtClean="0">
                <a:ln>
                  <a:noFill/>
                </a:ln>
                <a:solidFill>
                  <a:srgbClr val="00AEEF"/>
                </a:solidFill>
                <a:effectLst>
                  <a:glow rad="63500">
                    <a:schemeClr val="bg1"/>
                  </a:glow>
                </a:effectLst>
                <a:latin typeface="+mj-lt"/>
              </a:rPr>
              <a:t>TROPIC OF CANCER</a:t>
            </a:r>
            <a:endParaRPr kumimoji="0" lang="en-US" altLang="en-US" sz="1100" b="1" i="0" u="none" strike="noStrike" cap="none" spc="-20" normalizeH="0" dirty="0" smtClean="0">
              <a:ln>
                <a:noFill/>
              </a:ln>
              <a:solidFill>
                <a:schemeClr val="tx1"/>
              </a:solidFill>
              <a:effectLst>
                <a:glow rad="63500">
                  <a:schemeClr val="bg1"/>
                </a:glow>
              </a:effectLst>
              <a:latin typeface="+mj-lt"/>
            </a:endParaRPr>
          </a:p>
        </p:txBody>
      </p:sp>
      <p:sp>
        <p:nvSpPr>
          <p:cNvPr id="226" name="Rectangle 261"/>
          <p:cNvSpPr>
            <a:spLocks noChangeArrowheads="1"/>
          </p:cNvSpPr>
          <p:nvPr/>
        </p:nvSpPr>
        <p:spPr bwMode="auto">
          <a:xfrm>
            <a:off x="3942776" y="5260267"/>
            <a:ext cx="25808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1" u="none" strike="noStrike" cap="none" normalizeH="0" baseline="0" dirty="0" smtClean="0">
                <a:ln>
                  <a:noFill/>
                </a:ln>
                <a:solidFill>
                  <a:srgbClr val="44C8F5"/>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1" u="none" strike="noStrike" cap="none" normalizeH="0" baseline="0" dirty="0" smtClean="0">
                <a:ln>
                  <a:noFill/>
                </a:ln>
                <a:solidFill>
                  <a:srgbClr val="44C8F5"/>
                </a:solidFill>
                <a:effectLst/>
                <a:latin typeface="+mj-lt"/>
              </a:rPr>
              <a:t>OCEAN</a:t>
            </a:r>
            <a:endParaRPr kumimoji="0" lang="en-US" altLang="en-US" sz="1100" b="1" i="0" u="none" strike="noStrike" cap="none" normalizeH="0" baseline="0" dirty="0" smtClean="0">
              <a:ln>
                <a:noFill/>
              </a:ln>
              <a:solidFill>
                <a:schemeClr val="tx1"/>
              </a:solidFill>
              <a:effectLst/>
              <a:latin typeface="+mj-lt"/>
            </a:endParaRPr>
          </a:p>
        </p:txBody>
      </p:sp>
      <p:sp>
        <p:nvSpPr>
          <p:cNvPr id="228" name="Rectangle 263"/>
          <p:cNvSpPr>
            <a:spLocks noChangeArrowheads="1"/>
          </p:cNvSpPr>
          <p:nvPr/>
        </p:nvSpPr>
        <p:spPr bwMode="auto">
          <a:xfrm>
            <a:off x="4351381" y="4819659"/>
            <a:ext cx="19396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1" u="none" strike="noStrike" cap="none" normalizeH="0" baseline="0" dirty="0" smtClean="0">
                <a:ln>
                  <a:noFill/>
                </a:ln>
                <a:solidFill>
                  <a:srgbClr val="44C8F5"/>
                </a:solidFill>
                <a:effectLst/>
                <a:latin typeface="+mj-lt"/>
              </a:rPr>
              <a:t>ARCTIC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1" u="none" strike="noStrike" cap="none" normalizeH="0" baseline="0" dirty="0" smtClean="0">
                <a:ln>
                  <a:noFill/>
                </a:ln>
                <a:solidFill>
                  <a:srgbClr val="44C8F5"/>
                </a:solidFill>
                <a:effectLst/>
                <a:latin typeface="+mj-lt"/>
              </a:rPr>
              <a:t>OCEAN</a:t>
            </a:r>
            <a:endParaRPr kumimoji="0" lang="en-US" altLang="en-US" sz="1100" b="1" i="0" u="none" strike="noStrike" cap="none" normalizeH="0" baseline="0" dirty="0" smtClean="0">
              <a:ln>
                <a:noFill/>
              </a:ln>
              <a:solidFill>
                <a:schemeClr val="tx1"/>
              </a:solidFill>
              <a:effectLst/>
              <a:latin typeface="+mj-lt"/>
            </a:endParaRPr>
          </a:p>
        </p:txBody>
      </p:sp>
      <p:sp>
        <p:nvSpPr>
          <p:cNvPr id="230" name="Rectangle 265"/>
          <p:cNvSpPr>
            <a:spLocks noChangeArrowheads="1"/>
          </p:cNvSpPr>
          <p:nvPr/>
        </p:nvSpPr>
        <p:spPr bwMode="auto">
          <a:xfrm>
            <a:off x="4142167" y="5741732"/>
            <a:ext cx="25808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1" u="none" strike="noStrike" cap="none" normalizeH="0" baseline="0" dirty="0" smtClean="0">
                <a:ln>
                  <a:noFill/>
                </a:ln>
                <a:solidFill>
                  <a:srgbClr val="44C8F5"/>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1" u="none" strike="noStrike" cap="none" normalizeH="0" baseline="0" dirty="0" smtClean="0">
                <a:ln>
                  <a:noFill/>
                </a:ln>
                <a:solidFill>
                  <a:srgbClr val="44C8F5"/>
                </a:solidFill>
                <a:effectLst/>
                <a:latin typeface="+mj-lt"/>
              </a:rPr>
              <a:t>OCEAN</a:t>
            </a:r>
            <a:endParaRPr kumimoji="0" lang="en-US" altLang="en-US" sz="1100" b="1" i="0" u="none" strike="noStrike" cap="none" normalizeH="0" baseline="0" dirty="0" smtClean="0">
              <a:ln>
                <a:noFill/>
              </a:ln>
              <a:solidFill>
                <a:schemeClr val="tx1"/>
              </a:solidFill>
              <a:effectLst/>
              <a:latin typeface="+mj-lt"/>
            </a:endParaRPr>
          </a:p>
        </p:txBody>
      </p:sp>
      <p:sp>
        <p:nvSpPr>
          <p:cNvPr id="232" name="Rectangle 267"/>
          <p:cNvSpPr>
            <a:spLocks noChangeArrowheads="1"/>
          </p:cNvSpPr>
          <p:nvPr/>
        </p:nvSpPr>
        <p:spPr bwMode="auto">
          <a:xfrm>
            <a:off x="5057533" y="5718041"/>
            <a:ext cx="18434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1" u="none" strike="noStrike" cap="none" normalizeH="0" baseline="0" dirty="0" smtClean="0">
                <a:ln>
                  <a:noFill/>
                </a:ln>
                <a:solidFill>
                  <a:srgbClr val="44C8F5"/>
                </a:solidFill>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1" u="none" strike="noStrike" cap="none" normalizeH="0" baseline="0" dirty="0" smtClean="0">
                <a:ln>
                  <a:noFill/>
                </a:ln>
                <a:solidFill>
                  <a:srgbClr val="44C8F5"/>
                </a:solidFill>
                <a:effectLst/>
                <a:latin typeface="+mj-lt"/>
              </a:rPr>
              <a:t>OCEAN</a:t>
            </a:r>
            <a:endParaRPr kumimoji="0" lang="en-US" altLang="en-US" sz="1100" b="1" i="0" u="none" strike="noStrike" cap="none" normalizeH="0" baseline="0" dirty="0" smtClean="0">
              <a:ln>
                <a:noFill/>
              </a:ln>
              <a:solidFill>
                <a:schemeClr val="tx1"/>
              </a:solidFill>
              <a:effectLst/>
              <a:latin typeface="+mj-lt"/>
            </a:endParaRPr>
          </a:p>
        </p:txBody>
      </p:sp>
      <p:sp>
        <p:nvSpPr>
          <p:cNvPr id="234" name="Rectangle 269"/>
          <p:cNvSpPr>
            <a:spLocks noChangeArrowheads="1"/>
          </p:cNvSpPr>
          <p:nvPr/>
        </p:nvSpPr>
        <p:spPr bwMode="auto">
          <a:xfrm>
            <a:off x="3098266" y="5267098"/>
            <a:ext cx="20518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1" u="none" strike="noStrike" cap="none" normalizeH="0" baseline="0" dirty="0" smtClean="0">
                <a:ln>
                  <a:noFill/>
                </a:ln>
                <a:solidFill>
                  <a:srgbClr val="44C8F5"/>
                </a:solidFill>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1" u="none" strike="noStrike" cap="none" normalizeH="0" baseline="0" dirty="0" smtClean="0">
                <a:ln>
                  <a:noFill/>
                </a:ln>
                <a:solidFill>
                  <a:srgbClr val="44C8F5"/>
                </a:solidFill>
                <a:effectLst/>
                <a:latin typeface="+mj-lt"/>
              </a:rPr>
              <a:t>OCEAN</a:t>
            </a:r>
            <a:endParaRPr kumimoji="0" lang="en-US" altLang="en-US" sz="1100" b="1" i="0" u="none" strike="noStrike" cap="none" normalizeH="0" baseline="0" dirty="0" smtClean="0">
              <a:ln>
                <a:noFill/>
              </a:ln>
              <a:solidFill>
                <a:schemeClr val="tx1"/>
              </a:solidFill>
              <a:effectLst/>
              <a:latin typeface="+mj-lt"/>
            </a:endParaRPr>
          </a:p>
        </p:txBody>
      </p:sp>
      <p:sp>
        <p:nvSpPr>
          <p:cNvPr id="236" name="Rectangle 271"/>
          <p:cNvSpPr>
            <a:spLocks noChangeArrowheads="1"/>
          </p:cNvSpPr>
          <p:nvPr/>
        </p:nvSpPr>
        <p:spPr bwMode="auto">
          <a:xfrm>
            <a:off x="5753486" y="5474692"/>
            <a:ext cx="20518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1" u="none" strike="noStrike" cap="none" normalizeH="0" baseline="0" dirty="0" smtClean="0">
                <a:ln>
                  <a:noFill/>
                </a:ln>
                <a:solidFill>
                  <a:srgbClr val="44C8F5"/>
                </a:solidFill>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1" u="none" strike="noStrike" cap="none" normalizeH="0" baseline="0" dirty="0" smtClean="0">
                <a:ln>
                  <a:noFill/>
                </a:ln>
                <a:solidFill>
                  <a:srgbClr val="44C8F5"/>
                </a:solidFill>
                <a:effectLst/>
                <a:latin typeface="+mj-lt"/>
              </a:rPr>
              <a:t>OCEAN</a:t>
            </a:r>
            <a:endParaRPr kumimoji="0" lang="en-US" altLang="en-US" sz="1100" b="1" i="0" u="none" strike="noStrike" cap="none" normalizeH="0" baseline="0" dirty="0" smtClean="0">
              <a:ln>
                <a:noFill/>
              </a:ln>
              <a:solidFill>
                <a:schemeClr val="tx1"/>
              </a:solidFill>
              <a:effectLst/>
              <a:latin typeface="+mj-lt"/>
            </a:endParaRPr>
          </a:p>
        </p:txBody>
      </p:sp>
      <p:sp>
        <p:nvSpPr>
          <p:cNvPr id="238" name="Rectangle 273"/>
          <p:cNvSpPr>
            <a:spLocks noChangeArrowheads="1"/>
          </p:cNvSpPr>
          <p:nvPr/>
        </p:nvSpPr>
        <p:spPr bwMode="auto">
          <a:xfrm>
            <a:off x="4848267" y="6142882"/>
            <a:ext cx="20840"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0</a:t>
            </a:r>
            <a:endParaRPr kumimoji="0" lang="en-US" altLang="en-US" sz="1100" b="1" i="0" u="none" strike="noStrike" cap="none" normalizeH="0" baseline="0" smtClean="0">
              <a:ln>
                <a:noFill/>
              </a:ln>
              <a:solidFill>
                <a:schemeClr val="tx1"/>
              </a:solidFill>
              <a:effectLst/>
              <a:latin typeface="+mj-lt"/>
            </a:endParaRPr>
          </a:p>
        </p:txBody>
      </p:sp>
      <p:sp>
        <p:nvSpPr>
          <p:cNvPr id="239" name="Rectangle 274"/>
          <p:cNvSpPr>
            <a:spLocks noChangeArrowheads="1"/>
          </p:cNvSpPr>
          <p:nvPr/>
        </p:nvSpPr>
        <p:spPr bwMode="auto">
          <a:xfrm>
            <a:off x="5003495" y="6144730"/>
            <a:ext cx="945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1,500</a:t>
            </a:r>
            <a:endParaRPr kumimoji="0" lang="en-US" altLang="en-US" sz="1100" b="1" i="0" u="none" strike="noStrike" cap="none" normalizeH="0" baseline="0" smtClean="0">
              <a:ln>
                <a:noFill/>
              </a:ln>
              <a:solidFill>
                <a:schemeClr val="tx1"/>
              </a:solidFill>
              <a:effectLst/>
              <a:latin typeface="+mj-lt"/>
            </a:endParaRPr>
          </a:p>
        </p:txBody>
      </p:sp>
      <p:sp>
        <p:nvSpPr>
          <p:cNvPr id="240" name="Rectangle 275"/>
          <p:cNvSpPr>
            <a:spLocks noChangeArrowheads="1"/>
          </p:cNvSpPr>
          <p:nvPr/>
        </p:nvSpPr>
        <p:spPr bwMode="auto">
          <a:xfrm>
            <a:off x="4846419" y="6227888"/>
            <a:ext cx="20840"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0</a:t>
            </a:r>
            <a:endParaRPr kumimoji="0" lang="en-US" altLang="en-US" sz="1100" b="1" i="0" u="none" strike="noStrike" cap="none" normalizeH="0" baseline="0" smtClean="0">
              <a:ln>
                <a:noFill/>
              </a:ln>
              <a:solidFill>
                <a:schemeClr val="tx1"/>
              </a:solidFill>
              <a:effectLst/>
              <a:latin typeface="+mj-lt"/>
            </a:endParaRPr>
          </a:p>
        </p:txBody>
      </p:sp>
      <p:sp>
        <p:nvSpPr>
          <p:cNvPr id="241" name="Rectangle 276"/>
          <p:cNvSpPr>
            <a:spLocks noChangeArrowheads="1"/>
          </p:cNvSpPr>
          <p:nvPr/>
        </p:nvSpPr>
        <p:spPr bwMode="auto">
          <a:xfrm>
            <a:off x="4929577" y="6227888"/>
            <a:ext cx="945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1,500</a:t>
            </a:r>
            <a:endParaRPr kumimoji="0" lang="en-US" altLang="en-US" sz="1100" b="1" i="0" u="none" strike="noStrike" cap="none" normalizeH="0" baseline="0" smtClean="0">
              <a:ln>
                <a:noFill/>
              </a:ln>
              <a:solidFill>
                <a:schemeClr val="tx1"/>
              </a:solidFill>
              <a:effectLst/>
              <a:latin typeface="+mj-lt"/>
            </a:endParaRPr>
          </a:p>
        </p:txBody>
      </p:sp>
      <p:sp>
        <p:nvSpPr>
          <p:cNvPr id="242" name="Rectangle 277"/>
          <p:cNvSpPr>
            <a:spLocks noChangeArrowheads="1"/>
          </p:cNvSpPr>
          <p:nvPr/>
        </p:nvSpPr>
        <p:spPr bwMode="auto">
          <a:xfrm>
            <a:off x="5197528" y="6144730"/>
            <a:ext cx="2019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3,000 Miles</a:t>
            </a:r>
            <a:endParaRPr kumimoji="0" lang="en-US" altLang="en-US" sz="1100" b="1" i="0" u="none" strike="noStrike" cap="none" normalizeH="0" baseline="0" smtClean="0">
              <a:ln>
                <a:noFill/>
              </a:ln>
              <a:solidFill>
                <a:schemeClr val="tx1"/>
              </a:solidFill>
              <a:effectLst/>
              <a:latin typeface="+mj-lt"/>
            </a:endParaRPr>
          </a:p>
        </p:txBody>
      </p:sp>
      <p:sp>
        <p:nvSpPr>
          <p:cNvPr id="243" name="Rectangle 278"/>
          <p:cNvSpPr>
            <a:spLocks noChangeArrowheads="1"/>
          </p:cNvSpPr>
          <p:nvPr/>
        </p:nvSpPr>
        <p:spPr bwMode="auto">
          <a:xfrm>
            <a:off x="5053390" y="6227888"/>
            <a:ext cx="30296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3,000 Kilometers</a:t>
            </a:r>
            <a:endParaRPr kumimoji="0" lang="en-US" altLang="en-US" sz="1100" b="1" i="0" u="none" strike="noStrike" cap="none" normalizeH="0" baseline="0" smtClean="0">
              <a:ln>
                <a:noFill/>
              </a:ln>
              <a:solidFill>
                <a:schemeClr val="tx1"/>
              </a:solidFill>
              <a:effectLst/>
              <a:latin typeface="+mj-lt"/>
            </a:endParaRPr>
          </a:p>
        </p:txBody>
      </p:sp>
      <p:sp>
        <p:nvSpPr>
          <p:cNvPr id="117" name="Rectangle 513"/>
          <p:cNvSpPr>
            <a:spLocks noChangeArrowheads="1"/>
          </p:cNvSpPr>
          <p:nvPr/>
        </p:nvSpPr>
        <p:spPr bwMode="auto">
          <a:xfrm>
            <a:off x="5873983" y="3839886"/>
            <a:ext cx="174407"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300" b="1" i="1" spc="-20" dirty="0">
                <a:solidFill>
                  <a:srgbClr val="00AEEF"/>
                </a:solidFill>
                <a:effectLst>
                  <a:glow rad="63500">
                    <a:schemeClr val="bg1"/>
                  </a:glow>
                </a:effectLst>
                <a:latin typeface="+mj-lt"/>
              </a:rPr>
              <a:t>EQUATOR</a:t>
            </a:r>
          </a:p>
        </p:txBody>
      </p:sp>
      <p:sp>
        <p:nvSpPr>
          <p:cNvPr id="118" name="Rectangle 514"/>
          <p:cNvSpPr>
            <a:spLocks noChangeArrowheads="1"/>
          </p:cNvSpPr>
          <p:nvPr/>
        </p:nvSpPr>
        <p:spPr bwMode="auto">
          <a:xfrm>
            <a:off x="5000128" y="4176115"/>
            <a:ext cx="404919"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300" b="1" i="1" spc="-20" dirty="0">
                <a:solidFill>
                  <a:srgbClr val="00AEEF"/>
                </a:solidFill>
                <a:effectLst>
                  <a:glow rad="63500">
                    <a:schemeClr val="bg1"/>
                  </a:glow>
                </a:effectLst>
                <a:latin typeface="+mj-lt"/>
              </a:rPr>
              <a:t>TROPIC OF CAPRICORN</a:t>
            </a:r>
          </a:p>
        </p:txBody>
      </p:sp>
      <p:sp>
        <p:nvSpPr>
          <p:cNvPr id="119" name="Rectangle 515"/>
          <p:cNvSpPr>
            <a:spLocks noChangeArrowheads="1"/>
          </p:cNvSpPr>
          <p:nvPr/>
        </p:nvSpPr>
        <p:spPr bwMode="auto">
          <a:xfrm>
            <a:off x="5660231" y="3586908"/>
            <a:ext cx="343684"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300" b="1" i="1" spc="-20" dirty="0">
                <a:solidFill>
                  <a:srgbClr val="00AEEF"/>
                </a:solidFill>
                <a:effectLst>
                  <a:glow rad="63500">
                    <a:schemeClr val="bg1"/>
                  </a:glow>
                </a:effectLst>
                <a:latin typeface="+mj-lt"/>
              </a:rPr>
              <a:t>TROPIC OF CANCER</a:t>
            </a:r>
          </a:p>
        </p:txBody>
      </p:sp>
      <p:sp>
        <p:nvSpPr>
          <p:cNvPr id="139" name="Rectangle 535"/>
          <p:cNvSpPr>
            <a:spLocks noChangeArrowheads="1"/>
          </p:cNvSpPr>
          <p:nvPr/>
        </p:nvSpPr>
        <p:spPr bwMode="auto">
          <a:xfrm>
            <a:off x="3942776" y="3490379"/>
            <a:ext cx="25808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1" u="none" strike="noStrike" cap="none" normalizeH="0" baseline="0" dirty="0" smtClean="0">
                <a:ln>
                  <a:noFill/>
                </a:ln>
                <a:solidFill>
                  <a:srgbClr val="44C8F5"/>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1" u="none" strike="noStrike" cap="none" normalizeH="0" baseline="0" dirty="0" smtClean="0">
                <a:ln>
                  <a:noFill/>
                </a:ln>
                <a:solidFill>
                  <a:srgbClr val="44C8F5"/>
                </a:solidFill>
                <a:effectLst/>
                <a:latin typeface="+mj-lt"/>
              </a:rPr>
              <a:t>OCEAN</a:t>
            </a:r>
            <a:endParaRPr kumimoji="0" lang="en-US" altLang="en-US" sz="1100" b="1" i="0" u="none" strike="noStrike" cap="none" normalizeH="0" baseline="0" dirty="0" smtClean="0">
              <a:ln>
                <a:noFill/>
              </a:ln>
              <a:solidFill>
                <a:schemeClr val="tx1"/>
              </a:solidFill>
              <a:effectLst/>
              <a:latin typeface="+mj-lt"/>
            </a:endParaRPr>
          </a:p>
        </p:txBody>
      </p:sp>
      <p:sp>
        <p:nvSpPr>
          <p:cNvPr id="141" name="Rectangle 537"/>
          <p:cNvSpPr>
            <a:spLocks noChangeArrowheads="1"/>
          </p:cNvSpPr>
          <p:nvPr/>
        </p:nvSpPr>
        <p:spPr bwMode="auto">
          <a:xfrm>
            <a:off x="4351381" y="3035215"/>
            <a:ext cx="19396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1" u="none" strike="noStrike" cap="none" normalizeH="0" baseline="0" dirty="0" smtClean="0">
                <a:ln>
                  <a:noFill/>
                </a:ln>
                <a:solidFill>
                  <a:srgbClr val="44C8F5"/>
                </a:solidFill>
                <a:effectLst/>
                <a:latin typeface="+mj-lt"/>
              </a:rPr>
              <a:t>ARCTIC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1" u="none" strike="noStrike" cap="none" normalizeH="0" baseline="0" dirty="0" smtClean="0">
                <a:ln>
                  <a:noFill/>
                </a:ln>
                <a:solidFill>
                  <a:srgbClr val="44C8F5"/>
                </a:solidFill>
                <a:effectLst/>
                <a:latin typeface="+mj-lt"/>
              </a:rPr>
              <a:t>OCEAN</a:t>
            </a:r>
            <a:endParaRPr kumimoji="0" lang="en-US" altLang="en-US" sz="1100" b="1" i="0" u="none" strike="noStrike" cap="none" normalizeH="0" baseline="0" dirty="0" smtClean="0">
              <a:ln>
                <a:noFill/>
              </a:ln>
              <a:solidFill>
                <a:schemeClr val="tx1"/>
              </a:solidFill>
              <a:effectLst/>
              <a:latin typeface="+mj-lt"/>
            </a:endParaRPr>
          </a:p>
        </p:txBody>
      </p:sp>
      <p:sp>
        <p:nvSpPr>
          <p:cNvPr id="143" name="Rectangle 539"/>
          <p:cNvSpPr>
            <a:spLocks noChangeArrowheads="1"/>
          </p:cNvSpPr>
          <p:nvPr/>
        </p:nvSpPr>
        <p:spPr bwMode="auto">
          <a:xfrm>
            <a:off x="4157137" y="3960463"/>
            <a:ext cx="25808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1" u="none" strike="noStrike" cap="none" normalizeH="0" baseline="0" dirty="0" smtClean="0">
                <a:ln>
                  <a:noFill/>
                </a:ln>
                <a:solidFill>
                  <a:srgbClr val="44C8F5"/>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1" u="none" strike="noStrike" cap="none" normalizeH="0" baseline="0" dirty="0" smtClean="0">
                <a:ln>
                  <a:noFill/>
                </a:ln>
                <a:solidFill>
                  <a:srgbClr val="44C8F5"/>
                </a:solidFill>
                <a:effectLst/>
                <a:latin typeface="+mj-lt"/>
              </a:rPr>
              <a:t>OCEAN</a:t>
            </a:r>
            <a:endParaRPr kumimoji="0" lang="en-US" altLang="en-US" sz="1100" b="1" i="0" u="none" strike="noStrike" cap="none" normalizeH="0" baseline="0" dirty="0" smtClean="0">
              <a:ln>
                <a:noFill/>
              </a:ln>
              <a:solidFill>
                <a:schemeClr val="tx1"/>
              </a:solidFill>
              <a:effectLst/>
              <a:latin typeface="+mj-lt"/>
            </a:endParaRPr>
          </a:p>
        </p:txBody>
      </p:sp>
      <p:sp>
        <p:nvSpPr>
          <p:cNvPr id="145" name="Rectangle 541"/>
          <p:cNvSpPr>
            <a:spLocks noChangeArrowheads="1"/>
          </p:cNvSpPr>
          <p:nvPr/>
        </p:nvSpPr>
        <p:spPr bwMode="auto">
          <a:xfrm>
            <a:off x="5059233" y="3962235"/>
            <a:ext cx="18434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1" u="none" strike="noStrike" cap="none" normalizeH="0" baseline="0" dirty="0" smtClean="0">
                <a:ln>
                  <a:noFill/>
                </a:ln>
                <a:solidFill>
                  <a:srgbClr val="44C8F5"/>
                </a:solidFill>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1" u="none" strike="noStrike" cap="none" normalizeH="0" baseline="0" dirty="0" smtClean="0">
                <a:ln>
                  <a:noFill/>
                </a:ln>
                <a:solidFill>
                  <a:srgbClr val="44C8F5"/>
                </a:solidFill>
                <a:effectLst/>
                <a:latin typeface="+mj-lt"/>
              </a:rPr>
              <a:t>OCEAN</a:t>
            </a:r>
            <a:endParaRPr kumimoji="0" lang="en-US" altLang="en-US" sz="1100" b="1" i="0" u="none" strike="noStrike" cap="none" normalizeH="0" baseline="0" dirty="0" smtClean="0">
              <a:ln>
                <a:noFill/>
              </a:ln>
              <a:solidFill>
                <a:schemeClr val="tx1"/>
              </a:solidFill>
              <a:effectLst/>
              <a:latin typeface="+mj-lt"/>
            </a:endParaRPr>
          </a:p>
        </p:txBody>
      </p:sp>
      <p:sp>
        <p:nvSpPr>
          <p:cNvPr id="147" name="Rectangle 543"/>
          <p:cNvSpPr>
            <a:spLocks noChangeArrowheads="1"/>
          </p:cNvSpPr>
          <p:nvPr/>
        </p:nvSpPr>
        <p:spPr bwMode="auto">
          <a:xfrm>
            <a:off x="3096418" y="3492436"/>
            <a:ext cx="20518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1" u="none" strike="noStrike" cap="none" normalizeH="0" baseline="0" dirty="0" smtClean="0">
                <a:ln>
                  <a:noFill/>
                </a:ln>
                <a:solidFill>
                  <a:srgbClr val="44C8F5"/>
                </a:solidFill>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1" u="none" strike="noStrike" cap="none" normalizeH="0" baseline="0" dirty="0" smtClean="0">
                <a:ln>
                  <a:noFill/>
                </a:ln>
                <a:solidFill>
                  <a:srgbClr val="44C8F5"/>
                </a:solidFill>
                <a:effectLst/>
                <a:latin typeface="+mj-lt"/>
              </a:rPr>
              <a:t>OCEAN</a:t>
            </a:r>
            <a:endParaRPr kumimoji="0" lang="en-US" altLang="en-US" sz="1100" b="1" i="0" u="none" strike="noStrike" cap="none" normalizeH="0" baseline="0" dirty="0" smtClean="0">
              <a:ln>
                <a:noFill/>
              </a:ln>
              <a:solidFill>
                <a:schemeClr val="tx1"/>
              </a:solidFill>
              <a:effectLst/>
              <a:latin typeface="+mj-lt"/>
            </a:endParaRPr>
          </a:p>
        </p:txBody>
      </p:sp>
      <p:sp>
        <p:nvSpPr>
          <p:cNvPr id="149" name="Rectangle 545"/>
          <p:cNvSpPr>
            <a:spLocks noChangeArrowheads="1"/>
          </p:cNvSpPr>
          <p:nvPr/>
        </p:nvSpPr>
        <p:spPr bwMode="auto">
          <a:xfrm>
            <a:off x="5755607" y="3690185"/>
            <a:ext cx="20518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1" u="none" strike="noStrike" cap="none" normalizeH="0" baseline="0" dirty="0" smtClean="0">
                <a:ln>
                  <a:noFill/>
                </a:ln>
                <a:solidFill>
                  <a:srgbClr val="44C8F5"/>
                </a:solidFill>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1" u="none" strike="noStrike" cap="none" normalizeH="0" baseline="0" dirty="0" smtClean="0">
                <a:ln>
                  <a:noFill/>
                </a:ln>
                <a:solidFill>
                  <a:srgbClr val="44C8F5"/>
                </a:solidFill>
                <a:effectLst/>
                <a:latin typeface="+mj-lt"/>
              </a:rPr>
              <a:t>OCEAN</a:t>
            </a:r>
            <a:endParaRPr kumimoji="0" lang="en-US" altLang="en-US" sz="1100" b="1" i="0" u="none" strike="noStrike" cap="none" normalizeH="0" baseline="0" dirty="0" smtClean="0">
              <a:ln>
                <a:noFill/>
              </a:ln>
              <a:solidFill>
                <a:schemeClr val="tx1"/>
              </a:solidFill>
              <a:effectLst/>
              <a:latin typeface="+mj-lt"/>
            </a:endParaRPr>
          </a:p>
        </p:txBody>
      </p:sp>
      <p:sp>
        <p:nvSpPr>
          <p:cNvPr id="151" name="Rectangle 547"/>
          <p:cNvSpPr>
            <a:spLocks noChangeArrowheads="1"/>
          </p:cNvSpPr>
          <p:nvPr/>
        </p:nvSpPr>
        <p:spPr bwMode="auto">
          <a:xfrm>
            <a:off x="4818378" y="4341139"/>
            <a:ext cx="20840"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0</a:t>
            </a:r>
            <a:endParaRPr kumimoji="0" lang="en-US" altLang="en-US" sz="1100" b="1" i="0" u="none" strike="noStrike" cap="none" normalizeH="0" baseline="0" smtClean="0">
              <a:ln>
                <a:noFill/>
              </a:ln>
              <a:solidFill>
                <a:schemeClr val="tx1"/>
              </a:solidFill>
              <a:effectLst/>
              <a:latin typeface="+mj-lt"/>
            </a:endParaRPr>
          </a:p>
        </p:txBody>
      </p:sp>
      <p:sp>
        <p:nvSpPr>
          <p:cNvPr id="152" name="Rectangle 548"/>
          <p:cNvSpPr>
            <a:spLocks noChangeArrowheads="1"/>
          </p:cNvSpPr>
          <p:nvPr/>
        </p:nvSpPr>
        <p:spPr bwMode="auto">
          <a:xfrm>
            <a:off x="4973605" y="4341139"/>
            <a:ext cx="945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1,500</a:t>
            </a:r>
            <a:endParaRPr kumimoji="0" lang="en-US" altLang="en-US" sz="1100" b="1" i="0" u="none" strike="noStrike" cap="none" normalizeH="0" baseline="0" smtClean="0">
              <a:ln>
                <a:noFill/>
              </a:ln>
              <a:solidFill>
                <a:schemeClr val="tx1"/>
              </a:solidFill>
              <a:effectLst/>
              <a:latin typeface="+mj-lt"/>
            </a:endParaRPr>
          </a:p>
        </p:txBody>
      </p:sp>
      <p:sp>
        <p:nvSpPr>
          <p:cNvPr id="153" name="Rectangle 549"/>
          <p:cNvSpPr>
            <a:spLocks noChangeArrowheads="1"/>
          </p:cNvSpPr>
          <p:nvPr/>
        </p:nvSpPr>
        <p:spPr bwMode="auto">
          <a:xfrm>
            <a:off x="4818378" y="4424296"/>
            <a:ext cx="20840"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0</a:t>
            </a:r>
            <a:endParaRPr kumimoji="0" lang="en-US" altLang="en-US" sz="1100" b="1" i="0" u="none" strike="noStrike" cap="none" normalizeH="0" baseline="0" smtClean="0">
              <a:ln>
                <a:noFill/>
              </a:ln>
              <a:solidFill>
                <a:schemeClr val="tx1"/>
              </a:solidFill>
              <a:effectLst/>
              <a:latin typeface="+mj-lt"/>
            </a:endParaRPr>
          </a:p>
        </p:txBody>
      </p:sp>
      <p:sp>
        <p:nvSpPr>
          <p:cNvPr id="154" name="Rectangle 550"/>
          <p:cNvSpPr>
            <a:spLocks noChangeArrowheads="1"/>
          </p:cNvSpPr>
          <p:nvPr/>
        </p:nvSpPr>
        <p:spPr bwMode="auto">
          <a:xfrm>
            <a:off x="4899687" y="4426144"/>
            <a:ext cx="945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1,500</a:t>
            </a:r>
            <a:endParaRPr kumimoji="0" lang="en-US" altLang="en-US" sz="1100" b="1" i="0" u="none" strike="noStrike" cap="none" normalizeH="0" baseline="0" smtClean="0">
              <a:ln>
                <a:noFill/>
              </a:ln>
              <a:solidFill>
                <a:schemeClr val="tx1"/>
              </a:solidFill>
              <a:effectLst/>
              <a:latin typeface="+mj-lt"/>
            </a:endParaRPr>
          </a:p>
        </p:txBody>
      </p:sp>
      <p:sp>
        <p:nvSpPr>
          <p:cNvPr id="155" name="Rectangle 551"/>
          <p:cNvSpPr>
            <a:spLocks noChangeArrowheads="1"/>
          </p:cNvSpPr>
          <p:nvPr/>
        </p:nvSpPr>
        <p:spPr bwMode="auto">
          <a:xfrm>
            <a:off x="5167639" y="4341139"/>
            <a:ext cx="2019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3,000 Miles</a:t>
            </a:r>
            <a:endParaRPr kumimoji="0" lang="en-US" altLang="en-US" sz="1100" b="1" i="0" u="none" strike="noStrike" cap="none" normalizeH="0" baseline="0" smtClean="0">
              <a:ln>
                <a:noFill/>
              </a:ln>
              <a:solidFill>
                <a:schemeClr val="tx1"/>
              </a:solidFill>
              <a:effectLst/>
              <a:latin typeface="+mj-lt"/>
            </a:endParaRPr>
          </a:p>
        </p:txBody>
      </p:sp>
      <p:sp>
        <p:nvSpPr>
          <p:cNvPr id="156" name="Rectangle 552"/>
          <p:cNvSpPr>
            <a:spLocks noChangeArrowheads="1"/>
          </p:cNvSpPr>
          <p:nvPr/>
        </p:nvSpPr>
        <p:spPr bwMode="auto">
          <a:xfrm>
            <a:off x="5025347" y="4424296"/>
            <a:ext cx="30296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3,000 Kilometers</a:t>
            </a:r>
            <a:endParaRPr kumimoji="0" lang="en-US" altLang="en-US" sz="1100" b="1" i="0" u="none" strike="noStrike" cap="none" normalizeH="0" baseline="0" smtClean="0">
              <a:ln>
                <a:noFill/>
              </a:ln>
              <a:solidFill>
                <a:schemeClr val="tx1"/>
              </a:solidFill>
              <a:effectLst/>
              <a:latin typeface="+mj-lt"/>
            </a:endParaRPr>
          </a:p>
        </p:txBody>
      </p:sp>
      <p:sp>
        <p:nvSpPr>
          <p:cNvPr id="157" name="Rectangle 553"/>
          <p:cNvSpPr>
            <a:spLocks noChangeArrowheads="1"/>
          </p:cNvSpPr>
          <p:nvPr/>
        </p:nvSpPr>
        <p:spPr bwMode="auto">
          <a:xfrm>
            <a:off x="5836011" y="2862215"/>
            <a:ext cx="42960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(a) 2005</a:t>
            </a:r>
            <a:endParaRPr kumimoji="0" lang="en-US" altLang="en-US" sz="1200" b="1" i="0" u="none" strike="noStrike" cap="none" normalizeH="0" baseline="0" dirty="0" smtClean="0">
              <a:ln>
                <a:noFill/>
              </a:ln>
              <a:solidFill>
                <a:schemeClr val="tx1"/>
              </a:solidFill>
              <a:effectLst/>
              <a:latin typeface="+mj-lt"/>
            </a:endParaRPr>
          </a:p>
        </p:txBody>
      </p:sp>
      <p:sp>
        <p:nvSpPr>
          <p:cNvPr id="158" name="Rectangle 554"/>
          <p:cNvSpPr>
            <a:spLocks noChangeArrowheads="1"/>
          </p:cNvSpPr>
          <p:nvPr/>
        </p:nvSpPr>
        <p:spPr bwMode="auto">
          <a:xfrm>
            <a:off x="5836010" y="4662110"/>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(b) 2017</a:t>
            </a:r>
            <a:endParaRPr kumimoji="0" lang="en-US" altLang="en-US" sz="1200" b="1" i="0" u="none" strike="noStrike" cap="none" normalizeH="0" baseline="0" dirty="0" smtClean="0">
              <a:ln>
                <a:noFill/>
              </a:ln>
              <a:solidFill>
                <a:schemeClr val="tx1"/>
              </a:solidFill>
              <a:effectLst/>
              <a:latin typeface="+mj-lt"/>
            </a:endParaRPr>
          </a:p>
        </p:txBody>
      </p:sp>
      <p:sp>
        <p:nvSpPr>
          <p:cNvPr id="159" name="Rectangle 555"/>
          <p:cNvSpPr>
            <a:spLocks noChangeArrowheads="1"/>
          </p:cNvSpPr>
          <p:nvPr/>
        </p:nvSpPr>
        <p:spPr bwMode="auto">
          <a:xfrm>
            <a:off x="2891297" y="5764054"/>
            <a:ext cx="70852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Arial Black" panose="020B0A04020102020204" pitchFamily="34" charset="0"/>
              </a:rPr>
              <a:t>Cell phones per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Arial Black" panose="020B0A04020102020204" pitchFamily="34" charset="0"/>
              </a:rPr>
              <a:t>1,000 persons, 2017</a:t>
            </a:r>
            <a:endParaRPr kumimoji="0" lang="en-US" altLang="en-US" sz="1050" b="1" i="0" u="none" strike="noStrike" cap="none" normalizeH="0" baseline="0" dirty="0" smtClean="0">
              <a:ln>
                <a:noFill/>
              </a:ln>
              <a:solidFill>
                <a:schemeClr val="tx1"/>
              </a:solidFill>
              <a:effectLst/>
              <a:latin typeface="Arial Black" panose="020B0A04020102020204" pitchFamily="34" charset="0"/>
            </a:endParaRPr>
          </a:p>
        </p:txBody>
      </p:sp>
      <p:sp>
        <p:nvSpPr>
          <p:cNvPr id="161" name="Rectangle 557"/>
          <p:cNvSpPr>
            <a:spLocks noChangeArrowheads="1"/>
          </p:cNvSpPr>
          <p:nvPr/>
        </p:nvSpPr>
        <p:spPr bwMode="auto">
          <a:xfrm>
            <a:off x="3029086" y="5945388"/>
            <a:ext cx="48891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1,000 and above</a:t>
            </a:r>
            <a:endParaRPr kumimoji="0" lang="en-US" altLang="en-US" sz="1050" b="1" i="0" u="none" strike="noStrike" cap="none" normalizeH="0" baseline="0" dirty="0" smtClean="0">
              <a:ln>
                <a:noFill/>
              </a:ln>
              <a:solidFill>
                <a:schemeClr val="tx1"/>
              </a:solidFill>
              <a:effectLst/>
              <a:latin typeface="+mj-lt"/>
            </a:endParaRPr>
          </a:p>
        </p:txBody>
      </p:sp>
      <p:sp>
        <p:nvSpPr>
          <p:cNvPr id="162" name="Rectangle 558"/>
          <p:cNvSpPr>
            <a:spLocks noChangeArrowheads="1"/>
          </p:cNvSpPr>
          <p:nvPr/>
        </p:nvSpPr>
        <p:spPr bwMode="auto">
          <a:xfrm>
            <a:off x="3029086" y="6052569"/>
            <a:ext cx="24686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500–999</a:t>
            </a:r>
            <a:endParaRPr kumimoji="0" lang="en-US" altLang="en-US" sz="1050" b="1" i="0" u="none" strike="noStrike" cap="none" normalizeH="0" baseline="0" smtClean="0">
              <a:ln>
                <a:noFill/>
              </a:ln>
              <a:solidFill>
                <a:schemeClr val="tx1"/>
              </a:solidFill>
              <a:effectLst/>
              <a:latin typeface="+mj-lt"/>
            </a:endParaRPr>
          </a:p>
        </p:txBody>
      </p:sp>
      <p:sp>
        <p:nvSpPr>
          <p:cNvPr id="163" name="Rectangle 559"/>
          <p:cNvSpPr>
            <a:spLocks noChangeArrowheads="1"/>
          </p:cNvSpPr>
          <p:nvPr/>
        </p:nvSpPr>
        <p:spPr bwMode="auto">
          <a:xfrm>
            <a:off x="3029086" y="6157901"/>
            <a:ext cx="30296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below 500</a:t>
            </a:r>
            <a:endParaRPr kumimoji="0" lang="en-US" altLang="en-US" sz="1050" b="1" i="0" u="none" strike="noStrike" cap="none" normalizeH="0" baseline="0" smtClean="0">
              <a:ln>
                <a:noFill/>
              </a:ln>
              <a:solidFill>
                <a:schemeClr val="tx1"/>
              </a:solidFill>
              <a:effectLst/>
              <a:latin typeface="+mj-lt"/>
            </a:endParaRPr>
          </a:p>
        </p:txBody>
      </p:sp>
      <p:sp>
        <p:nvSpPr>
          <p:cNvPr id="164" name="Rectangle 560"/>
          <p:cNvSpPr>
            <a:spLocks noChangeArrowheads="1"/>
          </p:cNvSpPr>
          <p:nvPr/>
        </p:nvSpPr>
        <p:spPr bwMode="auto">
          <a:xfrm>
            <a:off x="3029086" y="6263234"/>
            <a:ext cx="22442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no data</a:t>
            </a:r>
            <a:endParaRPr kumimoji="0" lang="en-US" altLang="en-US" sz="1050" b="1" i="0" u="none" strike="noStrike" cap="none" normalizeH="0" baseline="0" dirty="0" smtClean="0">
              <a:ln>
                <a:noFill/>
              </a:ln>
              <a:solidFill>
                <a:schemeClr val="tx1"/>
              </a:solidFill>
              <a:effectLst/>
              <a:latin typeface="+mj-lt"/>
            </a:endParaRPr>
          </a:p>
        </p:txBody>
      </p:sp>
      <p:sp>
        <p:nvSpPr>
          <p:cNvPr id="165" name="Rectangle 561"/>
          <p:cNvSpPr>
            <a:spLocks noChangeArrowheads="1"/>
          </p:cNvSpPr>
          <p:nvPr/>
        </p:nvSpPr>
        <p:spPr bwMode="auto">
          <a:xfrm>
            <a:off x="2887601" y="3958615"/>
            <a:ext cx="70852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Arial Black" panose="020B0A04020102020204" pitchFamily="34" charset="0"/>
              </a:rPr>
              <a:t>Cell phones per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Arial Black" panose="020B0A04020102020204" pitchFamily="34" charset="0"/>
              </a:rPr>
              <a:t>1,000 persons, 2005</a:t>
            </a:r>
            <a:endParaRPr kumimoji="0" lang="en-US" altLang="en-US" sz="1050" b="1" i="0" u="none" strike="noStrike" cap="none" normalizeH="0" baseline="0" dirty="0" smtClean="0">
              <a:ln>
                <a:noFill/>
              </a:ln>
              <a:solidFill>
                <a:schemeClr val="tx1"/>
              </a:solidFill>
              <a:effectLst/>
              <a:latin typeface="Arial Black" panose="020B0A04020102020204" pitchFamily="34" charset="0"/>
            </a:endParaRPr>
          </a:p>
        </p:txBody>
      </p:sp>
      <p:sp>
        <p:nvSpPr>
          <p:cNvPr id="167" name="Rectangle 563"/>
          <p:cNvSpPr>
            <a:spLocks noChangeArrowheads="1"/>
          </p:cNvSpPr>
          <p:nvPr/>
        </p:nvSpPr>
        <p:spPr bwMode="auto">
          <a:xfrm>
            <a:off x="3033588" y="4154497"/>
            <a:ext cx="48891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1,000 and above</a:t>
            </a:r>
            <a:endParaRPr kumimoji="0" lang="en-US" altLang="en-US" sz="1050" b="1" i="0" u="none" strike="noStrike" cap="none" normalizeH="0" baseline="0" dirty="0" smtClean="0">
              <a:ln>
                <a:noFill/>
              </a:ln>
              <a:solidFill>
                <a:schemeClr val="tx1"/>
              </a:solidFill>
              <a:effectLst/>
              <a:latin typeface="+mj-lt"/>
            </a:endParaRPr>
          </a:p>
        </p:txBody>
      </p:sp>
      <p:sp>
        <p:nvSpPr>
          <p:cNvPr id="168" name="Rectangle 564"/>
          <p:cNvSpPr>
            <a:spLocks noChangeArrowheads="1"/>
          </p:cNvSpPr>
          <p:nvPr/>
        </p:nvSpPr>
        <p:spPr bwMode="auto">
          <a:xfrm>
            <a:off x="3033588" y="4259830"/>
            <a:ext cx="24686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500–999</a:t>
            </a:r>
            <a:endParaRPr kumimoji="0" lang="en-US" altLang="en-US" sz="1050" b="1" i="0" u="none" strike="noStrike" cap="none" normalizeH="0" baseline="0" smtClean="0">
              <a:ln>
                <a:noFill/>
              </a:ln>
              <a:solidFill>
                <a:schemeClr val="tx1"/>
              </a:solidFill>
              <a:effectLst/>
              <a:latin typeface="+mj-lt"/>
            </a:endParaRPr>
          </a:p>
        </p:txBody>
      </p:sp>
      <p:sp>
        <p:nvSpPr>
          <p:cNvPr id="169" name="Rectangle 565"/>
          <p:cNvSpPr>
            <a:spLocks noChangeArrowheads="1"/>
          </p:cNvSpPr>
          <p:nvPr/>
        </p:nvSpPr>
        <p:spPr bwMode="auto">
          <a:xfrm>
            <a:off x="3033588" y="4367010"/>
            <a:ext cx="30296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below 500</a:t>
            </a:r>
            <a:endParaRPr kumimoji="0" lang="en-US" altLang="en-US" sz="1050" b="1" i="0" u="none" strike="noStrike" cap="none" normalizeH="0" baseline="0" smtClean="0">
              <a:ln>
                <a:noFill/>
              </a:ln>
              <a:solidFill>
                <a:schemeClr val="tx1"/>
              </a:solidFill>
              <a:effectLst/>
              <a:latin typeface="+mj-lt"/>
            </a:endParaRPr>
          </a:p>
        </p:txBody>
      </p:sp>
      <p:sp>
        <p:nvSpPr>
          <p:cNvPr id="170" name="Rectangle 566"/>
          <p:cNvSpPr>
            <a:spLocks noChangeArrowheads="1"/>
          </p:cNvSpPr>
          <p:nvPr/>
        </p:nvSpPr>
        <p:spPr bwMode="auto">
          <a:xfrm>
            <a:off x="3033588" y="4472343"/>
            <a:ext cx="22442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no data</a:t>
            </a:r>
            <a:endParaRPr kumimoji="0" lang="en-US" altLang="en-US" sz="1050" b="1" i="0" u="none" strike="noStrike" cap="none" normalizeH="0" baseline="0" smtClean="0">
              <a:ln>
                <a:noFill/>
              </a:ln>
              <a:solidFill>
                <a:schemeClr val="tx1"/>
              </a:solidFill>
              <a:effectLst/>
              <a:latin typeface="+mj-lt"/>
            </a:endParaRPr>
          </a:p>
        </p:txBody>
      </p:sp>
      <p:sp>
        <p:nvSpPr>
          <p:cNvPr id="836" name="Rectangle 13"/>
          <p:cNvSpPr>
            <a:spLocks noChangeArrowheads="1"/>
          </p:cNvSpPr>
          <p:nvPr/>
        </p:nvSpPr>
        <p:spPr bwMode="auto">
          <a:xfrm>
            <a:off x="3617495" y="3870290"/>
            <a:ext cx="43282"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837" name="Rectangle 14"/>
          <p:cNvSpPr>
            <a:spLocks noChangeArrowheads="1"/>
          </p:cNvSpPr>
          <p:nvPr/>
        </p:nvSpPr>
        <p:spPr bwMode="auto">
          <a:xfrm>
            <a:off x="3609200" y="4090981"/>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20°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838" name="Rectangle 15"/>
          <p:cNvSpPr>
            <a:spLocks noChangeArrowheads="1"/>
          </p:cNvSpPr>
          <p:nvPr/>
        </p:nvSpPr>
        <p:spPr bwMode="auto">
          <a:xfrm>
            <a:off x="3628034" y="4311679"/>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40°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829" name="Rectangle 6"/>
          <p:cNvSpPr>
            <a:spLocks noChangeArrowheads="1"/>
          </p:cNvSpPr>
          <p:nvPr/>
        </p:nvSpPr>
        <p:spPr bwMode="auto">
          <a:xfrm>
            <a:off x="2933773" y="3430821"/>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40°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830" name="Rectangle 7"/>
          <p:cNvSpPr>
            <a:spLocks noChangeArrowheads="1"/>
          </p:cNvSpPr>
          <p:nvPr/>
        </p:nvSpPr>
        <p:spPr bwMode="auto">
          <a:xfrm>
            <a:off x="2885489" y="3645156"/>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20°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840" name="Rectangle 17"/>
          <p:cNvSpPr>
            <a:spLocks noChangeArrowheads="1"/>
          </p:cNvSpPr>
          <p:nvPr/>
        </p:nvSpPr>
        <p:spPr bwMode="auto">
          <a:xfrm>
            <a:off x="3086703" y="3205584"/>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60°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842" name="Rectangle 19"/>
          <p:cNvSpPr>
            <a:spLocks noChangeArrowheads="1"/>
          </p:cNvSpPr>
          <p:nvPr/>
        </p:nvSpPr>
        <p:spPr bwMode="auto">
          <a:xfrm>
            <a:off x="3364966" y="2985467"/>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80°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835" name="Rectangle 12"/>
          <p:cNvSpPr>
            <a:spLocks noChangeArrowheads="1"/>
          </p:cNvSpPr>
          <p:nvPr/>
        </p:nvSpPr>
        <p:spPr bwMode="auto">
          <a:xfrm>
            <a:off x="6078193" y="3859710"/>
            <a:ext cx="43282"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839" name="Rectangle 16"/>
          <p:cNvSpPr>
            <a:spLocks noChangeArrowheads="1"/>
          </p:cNvSpPr>
          <p:nvPr/>
        </p:nvSpPr>
        <p:spPr bwMode="auto">
          <a:xfrm>
            <a:off x="5903176" y="3208031"/>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smtClean="0">
                <a:ln>
                  <a:noFill/>
                </a:ln>
                <a:solidFill>
                  <a:srgbClr val="00AEEF"/>
                </a:solidFill>
                <a:effectLst>
                  <a:glow rad="50800">
                    <a:schemeClr val="bg1"/>
                  </a:glow>
                </a:effectLst>
                <a:latin typeface="+mj-lt"/>
              </a:rPr>
              <a:t>60°</a:t>
            </a:r>
            <a:endParaRPr kumimoji="0" lang="en-US" altLang="en-US" sz="350" b="1" i="0" u="none" strike="noStrike" cap="none" normalizeH="0" baseline="0" smtClean="0">
              <a:ln>
                <a:noFill/>
              </a:ln>
              <a:solidFill>
                <a:schemeClr val="tx1"/>
              </a:solidFill>
              <a:effectLst>
                <a:glow rad="50800">
                  <a:schemeClr val="bg1"/>
                </a:glow>
              </a:effectLst>
              <a:latin typeface="+mj-lt"/>
            </a:endParaRPr>
          </a:p>
        </p:txBody>
      </p:sp>
      <p:sp>
        <p:nvSpPr>
          <p:cNvPr id="841" name="Rectangle 18"/>
          <p:cNvSpPr>
            <a:spLocks noChangeArrowheads="1"/>
          </p:cNvSpPr>
          <p:nvPr/>
        </p:nvSpPr>
        <p:spPr bwMode="auto">
          <a:xfrm>
            <a:off x="5611482" y="2983347"/>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80°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843" name="Rectangle 20"/>
          <p:cNvSpPr>
            <a:spLocks noChangeArrowheads="1"/>
          </p:cNvSpPr>
          <p:nvPr/>
        </p:nvSpPr>
        <p:spPr bwMode="auto">
          <a:xfrm>
            <a:off x="6049812" y="3424685"/>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40°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844" name="Rectangle 21"/>
          <p:cNvSpPr>
            <a:spLocks noChangeArrowheads="1"/>
          </p:cNvSpPr>
          <p:nvPr/>
        </p:nvSpPr>
        <p:spPr bwMode="auto">
          <a:xfrm>
            <a:off x="6045827" y="4307767"/>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40°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845" name="Rectangle 22"/>
          <p:cNvSpPr>
            <a:spLocks noChangeArrowheads="1"/>
          </p:cNvSpPr>
          <p:nvPr/>
        </p:nvSpPr>
        <p:spPr bwMode="auto">
          <a:xfrm>
            <a:off x="6062469" y="3643794"/>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20°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846" name="Rectangle 23"/>
          <p:cNvSpPr>
            <a:spLocks noChangeArrowheads="1"/>
          </p:cNvSpPr>
          <p:nvPr/>
        </p:nvSpPr>
        <p:spPr bwMode="auto">
          <a:xfrm>
            <a:off x="6056929" y="4089884"/>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20°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828" name="Rectangle 5"/>
          <p:cNvSpPr>
            <a:spLocks noChangeArrowheads="1"/>
          </p:cNvSpPr>
          <p:nvPr/>
        </p:nvSpPr>
        <p:spPr bwMode="auto">
          <a:xfrm>
            <a:off x="3480832" y="3850237"/>
            <a:ext cx="94578"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100°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849" name="Rectangle 26"/>
          <p:cNvSpPr>
            <a:spLocks noChangeArrowheads="1"/>
          </p:cNvSpPr>
          <p:nvPr/>
        </p:nvSpPr>
        <p:spPr bwMode="auto">
          <a:xfrm>
            <a:off x="3291408" y="3850237"/>
            <a:ext cx="94578"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120°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850" name="Rectangle 27"/>
          <p:cNvSpPr>
            <a:spLocks noChangeArrowheads="1"/>
          </p:cNvSpPr>
          <p:nvPr/>
        </p:nvSpPr>
        <p:spPr bwMode="auto">
          <a:xfrm>
            <a:off x="3108979" y="3850237"/>
            <a:ext cx="94578"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140°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851" name="Rectangle 28"/>
          <p:cNvSpPr>
            <a:spLocks noChangeArrowheads="1"/>
          </p:cNvSpPr>
          <p:nvPr/>
        </p:nvSpPr>
        <p:spPr bwMode="auto">
          <a:xfrm>
            <a:off x="2933897" y="3850237"/>
            <a:ext cx="94578"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smtClean="0">
                <a:ln>
                  <a:noFill/>
                </a:ln>
                <a:solidFill>
                  <a:srgbClr val="00AEEF"/>
                </a:solidFill>
                <a:effectLst>
                  <a:glow rad="50800">
                    <a:schemeClr val="bg1"/>
                  </a:glow>
                </a:effectLst>
                <a:latin typeface="+mj-lt"/>
              </a:rPr>
              <a:t>160°</a:t>
            </a:r>
            <a:endParaRPr kumimoji="0" lang="en-US" altLang="en-US" sz="350" b="1" i="0" u="none" strike="noStrike" cap="none" normalizeH="0" baseline="0" smtClean="0">
              <a:ln>
                <a:noFill/>
              </a:ln>
              <a:solidFill>
                <a:schemeClr val="tx1"/>
              </a:solidFill>
              <a:effectLst>
                <a:glow rad="50800">
                  <a:schemeClr val="bg1"/>
                </a:glow>
              </a:effectLst>
              <a:latin typeface="+mj-lt"/>
            </a:endParaRPr>
          </a:p>
        </p:txBody>
      </p:sp>
      <p:sp>
        <p:nvSpPr>
          <p:cNvPr id="831" name="Rectangle 8"/>
          <p:cNvSpPr>
            <a:spLocks noChangeArrowheads="1"/>
          </p:cNvSpPr>
          <p:nvPr/>
        </p:nvSpPr>
        <p:spPr bwMode="auto">
          <a:xfrm>
            <a:off x="4080226" y="4497205"/>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smtClean="0">
                <a:ln>
                  <a:noFill/>
                </a:ln>
                <a:solidFill>
                  <a:srgbClr val="00AEEF"/>
                </a:solidFill>
                <a:effectLst>
                  <a:glow rad="50800">
                    <a:schemeClr val="bg1"/>
                  </a:glow>
                </a:effectLst>
                <a:latin typeface="+mj-lt"/>
              </a:rPr>
              <a:t>40°</a:t>
            </a:r>
            <a:endParaRPr kumimoji="0" lang="en-US" altLang="en-US" sz="350" b="1" i="0" u="none" strike="noStrike" cap="none" normalizeH="0" baseline="0" smtClean="0">
              <a:ln>
                <a:noFill/>
              </a:ln>
              <a:solidFill>
                <a:schemeClr val="tx1"/>
              </a:solidFill>
              <a:effectLst>
                <a:glow rad="50800">
                  <a:schemeClr val="bg1"/>
                </a:glow>
              </a:effectLst>
              <a:latin typeface="+mj-lt"/>
            </a:endParaRPr>
          </a:p>
        </p:txBody>
      </p:sp>
      <p:sp>
        <p:nvSpPr>
          <p:cNvPr id="832" name="Rectangle 9"/>
          <p:cNvSpPr>
            <a:spLocks noChangeArrowheads="1"/>
          </p:cNvSpPr>
          <p:nvPr/>
        </p:nvSpPr>
        <p:spPr bwMode="auto">
          <a:xfrm>
            <a:off x="4720894" y="4494840"/>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smtClean="0">
                <a:ln>
                  <a:noFill/>
                </a:ln>
                <a:solidFill>
                  <a:srgbClr val="00AEEF"/>
                </a:solidFill>
                <a:effectLst>
                  <a:glow rad="50800">
                    <a:schemeClr val="bg1"/>
                  </a:glow>
                </a:effectLst>
                <a:latin typeface="+mj-lt"/>
              </a:rPr>
              <a:t>40°</a:t>
            </a:r>
            <a:endParaRPr kumimoji="0" lang="en-US" altLang="en-US" sz="350" b="1" i="0" u="none" strike="noStrike" cap="none" normalizeH="0" baseline="0" smtClean="0">
              <a:ln>
                <a:noFill/>
              </a:ln>
              <a:solidFill>
                <a:schemeClr val="tx1"/>
              </a:solidFill>
              <a:effectLst>
                <a:glow rad="50800">
                  <a:schemeClr val="bg1"/>
                </a:glow>
              </a:effectLst>
              <a:latin typeface="+mj-lt"/>
            </a:endParaRPr>
          </a:p>
        </p:txBody>
      </p:sp>
      <p:sp>
        <p:nvSpPr>
          <p:cNvPr id="833" name="Rectangle 10"/>
          <p:cNvSpPr>
            <a:spLocks noChangeArrowheads="1"/>
          </p:cNvSpPr>
          <p:nvPr/>
        </p:nvSpPr>
        <p:spPr bwMode="auto">
          <a:xfrm>
            <a:off x="4234681" y="4496417"/>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smtClean="0">
                <a:ln>
                  <a:noFill/>
                </a:ln>
                <a:solidFill>
                  <a:srgbClr val="00AEEF"/>
                </a:solidFill>
                <a:effectLst>
                  <a:glow rad="50800">
                    <a:schemeClr val="bg1"/>
                  </a:glow>
                </a:effectLst>
                <a:latin typeface="+mj-lt"/>
              </a:rPr>
              <a:t>20°</a:t>
            </a:r>
            <a:endParaRPr kumimoji="0" lang="en-US" altLang="en-US" sz="350" b="1" i="0" u="none" strike="noStrike" cap="none" normalizeH="0" baseline="0" smtClean="0">
              <a:ln>
                <a:noFill/>
              </a:ln>
              <a:solidFill>
                <a:schemeClr val="tx1"/>
              </a:solidFill>
              <a:effectLst>
                <a:glow rad="50800">
                  <a:schemeClr val="bg1"/>
                </a:glow>
              </a:effectLst>
              <a:latin typeface="+mj-lt"/>
            </a:endParaRPr>
          </a:p>
        </p:txBody>
      </p:sp>
      <p:sp>
        <p:nvSpPr>
          <p:cNvPr id="834" name="Rectangle 11"/>
          <p:cNvSpPr>
            <a:spLocks noChangeArrowheads="1"/>
          </p:cNvSpPr>
          <p:nvPr/>
        </p:nvSpPr>
        <p:spPr bwMode="auto">
          <a:xfrm>
            <a:off x="4564797" y="4496417"/>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20°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847" name="Rectangle 24"/>
          <p:cNvSpPr>
            <a:spLocks noChangeArrowheads="1"/>
          </p:cNvSpPr>
          <p:nvPr/>
        </p:nvSpPr>
        <p:spPr bwMode="auto">
          <a:xfrm>
            <a:off x="3925706" y="4500359"/>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smtClean="0">
                <a:ln>
                  <a:noFill/>
                </a:ln>
                <a:solidFill>
                  <a:srgbClr val="00AEEF"/>
                </a:solidFill>
                <a:effectLst>
                  <a:glow rad="50800">
                    <a:schemeClr val="bg1"/>
                  </a:glow>
                </a:effectLst>
                <a:latin typeface="+mj-lt"/>
              </a:rPr>
              <a:t>60°</a:t>
            </a:r>
            <a:endParaRPr kumimoji="0" lang="en-US" altLang="en-US" sz="350" b="1" i="0" u="none" strike="noStrike" cap="none" normalizeH="0" baseline="0" smtClean="0">
              <a:ln>
                <a:noFill/>
              </a:ln>
              <a:solidFill>
                <a:schemeClr val="tx1"/>
              </a:solidFill>
              <a:effectLst>
                <a:glow rad="50800">
                  <a:schemeClr val="bg1"/>
                </a:glow>
              </a:effectLst>
              <a:latin typeface="+mj-lt"/>
            </a:endParaRPr>
          </a:p>
        </p:txBody>
      </p:sp>
      <p:sp>
        <p:nvSpPr>
          <p:cNvPr id="848" name="Rectangle 25"/>
          <p:cNvSpPr>
            <a:spLocks noChangeArrowheads="1"/>
          </p:cNvSpPr>
          <p:nvPr/>
        </p:nvSpPr>
        <p:spPr bwMode="auto">
          <a:xfrm>
            <a:off x="3760069" y="4500359"/>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80°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852" name="Rectangle 29"/>
          <p:cNvSpPr>
            <a:spLocks noChangeArrowheads="1"/>
          </p:cNvSpPr>
          <p:nvPr/>
        </p:nvSpPr>
        <p:spPr bwMode="auto">
          <a:xfrm>
            <a:off x="4417083" y="4500359"/>
            <a:ext cx="43282"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smtClean="0">
                <a:ln>
                  <a:noFill/>
                </a:ln>
                <a:solidFill>
                  <a:srgbClr val="00AEEF"/>
                </a:solidFill>
                <a:effectLst>
                  <a:glow rad="50800">
                    <a:schemeClr val="bg1"/>
                  </a:glow>
                </a:effectLst>
                <a:latin typeface="+mj-lt"/>
              </a:rPr>
              <a:t>0°</a:t>
            </a:r>
            <a:endParaRPr kumimoji="0" lang="en-US" altLang="en-US" sz="350" b="1" i="0" u="none" strike="noStrike" cap="none" normalizeH="0" baseline="0" smtClean="0">
              <a:ln>
                <a:noFill/>
              </a:ln>
              <a:solidFill>
                <a:schemeClr val="tx1"/>
              </a:solidFill>
              <a:effectLst>
                <a:glow rad="50800">
                  <a:schemeClr val="bg1"/>
                </a:glow>
              </a:effectLst>
              <a:latin typeface="+mj-lt"/>
            </a:endParaRPr>
          </a:p>
        </p:txBody>
      </p:sp>
      <p:sp>
        <p:nvSpPr>
          <p:cNvPr id="853" name="Rectangle 30"/>
          <p:cNvSpPr>
            <a:spLocks noChangeArrowheads="1"/>
          </p:cNvSpPr>
          <p:nvPr/>
        </p:nvSpPr>
        <p:spPr bwMode="auto">
          <a:xfrm>
            <a:off x="4876925" y="4496417"/>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smtClean="0">
                <a:ln>
                  <a:noFill/>
                </a:ln>
                <a:solidFill>
                  <a:srgbClr val="00AEEF"/>
                </a:solidFill>
                <a:effectLst>
                  <a:glow rad="50800">
                    <a:schemeClr val="bg1"/>
                  </a:glow>
                </a:effectLst>
                <a:latin typeface="+mj-lt"/>
              </a:rPr>
              <a:t>60°</a:t>
            </a:r>
            <a:endParaRPr kumimoji="0" lang="en-US" altLang="en-US" sz="350" b="1" i="0" u="none" strike="noStrike" cap="none" normalizeH="0" baseline="0" smtClean="0">
              <a:ln>
                <a:noFill/>
              </a:ln>
              <a:solidFill>
                <a:schemeClr val="tx1"/>
              </a:solidFill>
              <a:effectLst>
                <a:glow rad="50800">
                  <a:schemeClr val="bg1"/>
                </a:glow>
              </a:effectLst>
              <a:latin typeface="+mj-lt"/>
            </a:endParaRPr>
          </a:p>
        </p:txBody>
      </p:sp>
      <p:sp>
        <p:nvSpPr>
          <p:cNvPr id="854" name="Rectangle 31"/>
          <p:cNvSpPr>
            <a:spLocks noChangeArrowheads="1"/>
          </p:cNvSpPr>
          <p:nvPr/>
        </p:nvSpPr>
        <p:spPr bwMode="auto">
          <a:xfrm>
            <a:off x="5184178" y="4494841"/>
            <a:ext cx="94578"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smtClean="0">
                <a:ln>
                  <a:noFill/>
                </a:ln>
                <a:solidFill>
                  <a:srgbClr val="00AEEF"/>
                </a:solidFill>
                <a:effectLst>
                  <a:glow rad="50800">
                    <a:schemeClr val="bg1"/>
                  </a:glow>
                </a:effectLst>
                <a:latin typeface="+mj-lt"/>
              </a:rPr>
              <a:t>100°</a:t>
            </a:r>
            <a:endParaRPr kumimoji="0" lang="en-US" altLang="en-US" sz="350" b="1" i="0" u="none" strike="noStrike" cap="none" normalizeH="0" baseline="0" smtClean="0">
              <a:ln>
                <a:noFill/>
              </a:ln>
              <a:solidFill>
                <a:schemeClr val="tx1"/>
              </a:solidFill>
              <a:effectLst>
                <a:glow rad="50800">
                  <a:schemeClr val="bg1"/>
                </a:glow>
              </a:effectLst>
              <a:latin typeface="+mj-lt"/>
            </a:endParaRPr>
          </a:p>
        </p:txBody>
      </p:sp>
      <p:sp>
        <p:nvSpPr>
          <p:cNvPr id="855" name="Rectangle 32"/>
          <p:cNvSpPr>
            <a:spLocks noChangeArrowheads="1"/>
          </p:cNvSpPr>
          <p:nvPr/>
        </p:nvSpPr>
        <p:spPr bwMode="auto">
          <a:xfrm>
            <a:off x="5340275" y="4494841"/>
            <a:ext cx="94578"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smtClean="0">
                <a:ln>
                  <a:noFill/>
                </a:ln>
                <a:solidFill>
                  <a:srgbClr val="00AEEF"/>
                </a:solidFill>
                <a:effectLst>
                  <a:glow rad="50800">
                    <a:schemeClr val="bg1"/>
                  </a:glow>
                </a:effectLst>
                <a:latin typeface="+mj-lt"/>
              </a:rPr>
              <a:t>120°</a:t>
            </a:r>
            <a:endParaRPr kumimoji="0" lang="en-US" altLang="en-US" sz="350" b="1" i="0" u="none" strike="noStrike" cap="none" normalizeH="0" baseline="0" smtClean="0">
              <a:ln>
                <a:noFill/>
              </a:ln>
              <a:solidFill>
                <a:schemeClr val="tx1"/>
              </a:solidFill>
              <a:effectLst>
                <a:glow rad="50800">
                  <a:schemeClr val="bg1"/>
                </a:glow>
              </a:effectLst>
              <a:latin typeface="+mj-lt"/>
            </a:endParaRPr>
          </a:p>
        </p:txBody>
      </p:sp>
      <p:sp>
        <p:nvSpPr>
          <p:cNvPr id="856" name="Rectangle 33"/>
          <p:cNvSpPr>
            <a:spLocks noChangeArrowheads="1"/>
          </p:cNvSpPr>
          <p:nvPr/>
        </p:nvSpPr>
        <p:spPr bwMode="auto">
          <a:xfrm>
            <a:off x="5034599" y="4496417"/>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smtClean="0">
                <a:ln>
                  <a:noFill/>
                </a:ln>
                <a:solidFill>
                  <a:srgbClr val="00AEEF"/>
                </a:solidFill>
                <a:effectLst>
                  <a:glow rad="50800">
                    <a:schemeClr val="bg1"/>
                  </a:glow>
                </a:effectLst>
                <a:latin typeface="+mj-lt"/>
              </a:rPr>
              <a:t>80°</a:t>
            </a:r>
            <a:endParaRPr kumimoji="0" lang="en-US" altLang="en-US" sz="350" b="1" i="0" u="none" strike="noStrike" cap="none" normalizeH="0" baseline="0" smtClean="0">
              <a:ln>
                <a:noFill/>
              </a:ln>
              <a:solidFill>
                <a:schemeClr val="tx1"/>
              </a:solidFill>
              <a:effectLst>
                <a:glow rad="50800">
                  <a:schemeClr val="bg1"/>
                </a:glow>
              </a:effectLst>
              <a:latin typeface="+mj-lt"/>
            </a:endParaRPr>
          </a:p>
        </p:txBody>
      </p:sp>
      <p:sp>
        <p:nvSpPr>
          <p:cNvPr id="857" name="Rectangle 34"/>
          <p:cNvSpPr>
            <a:spLocks noChangeArrowheads="1"/>
          </p:cNvSpPr>
          <p:nvPr/>
        </p:nvSpPr>
        <p:spPr bwMode="auto">
          <a:xfrm>
            <a:off x="5658774" y="4498782"/>
            <a:ext cx="94578"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smtClean="0">
                <a:ln>
                  <a:noFill/>
                </a:ln>
                <a:solidFill>
                  <a:srgbClr val="00AEEF"/>
                </a:solidFill>
                <a:effectLst>
                  <a:glow rad="50800">
                    <a:schemeClr val="bg1"/>
                  </a:glow>
                </a:effectLst>
                <a:latin typeface="+mj-lt"/>
              </a:rPr>
              <a:t>160°</a:t>
            </a:r>
            <a:endParaRPr kumimoji="0" lang="en-US" altLang="en-US" sz="350" b="1" i="0" u="none" strike="noStrike" cap="none" normalizeH="0" baseline="0" smtClean="0">
              <a:ln>
                <a:noFill/>
              </a:ln>
              <a:solidFill>
                <a:schemeClr val="tx1"/>
              </a:solidFill>
              <a:effectLst>
                <a:glow rad="50800">
                  <a:schemeClr val="bg1"/>
                </a:glow>
              </a:effectLst>
              <a:latin typeface="+mj-lt"/>
            </a:endParaRPr>
          </a:p>
        </p:txBody>
      </p:sp>
      <p:sp>
        <p:nvSpPr>
          <p:cNvPr id="858" name="Rectangle 35"/>
          <p:cNvSpPr>
            <a:spLocks noChangeArrowheads="1"/>
          </p:cNvSpPr>
          <p:nvPr/>
        </p:nvSpPr>
        <p:spPr bwMode="auto">
          <a:xfrm>
            <a:off x="5499524" y="4498782"/>
            <a:ext cx="94578"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smtClean="0">
                <a:ln>
                  <a:noFill/>
                </a:ln>
                <a:solidFill>
                  <a:srgbClr val="00AEEF"/>
                </a:solidFill>
                <a:effectLst>
                  <a:glow rad="50800">
                    <a:schemeClr val="bg1"/>
                  </a:glow>
                </a:effectLst>
                <a:latin typeface="+mj-lt"/>
              </a:rPr>
              <a:t>140°</a:t>
            </a:r>
            <a:endParaRPr kumimoji="0" lang="en-US" altLang="en-US" sz="350" b="1" i="0" u="none" strike="noStrike" cap="none" normalizeH="0" baseline="0" smtClean="0">
              <a:ln>
                <a:noFill/>
              </a:ln>
              <a:solidFill>
                <a:schemeClr val="tx1"/>
              </a:solidFill>
              <a:effectLst>
                <a:glow rad="50800">
                  <a:schemeClr val="bg1"/>
                </a:glow>
              </a:effectLst>
              <a:latin typeface="+mj-lt"/>
            </a:endParaRPr>
          </a:p>
        </p:txBody>
      </p:sp>
      <p:sp>
        <p:nvSpPr>
          <p:cNvPr id="859" name="Rectangle 36"/>
          <p:cNvSpPr>
            <a:spLocks noChangeArrowheads="1"/>
          </p:cNvSpPr>
          <p:nvPr/>
        </p:nvSpPr>
        <p:spPr bwMode="auto">
          <a:xfrm>
            <a:off x="5813214" y="4496417"/>
            <a:ext cx="94578"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smtClean="0">
                <a:ln>
                  <a:noFill/>
                </a:ln>
                <a:solidFill>
                  <a:srgbClr val="00AEEF"/>
                </a:solidFill>
                <a:effectLst>
                  <a:glow rad="50800">
                    <a:schemeClr val="bg1"/>
                  </a:glow>
                </a:effectLst>
                <a:latin typeface="+mj-lt"/>
              </a:rPr>
              <a:t>180°</a:t>
            </a:r>
            <a:endParaRPr kumimoji="0" lang="en-US" altLang="en-US" sz="350" b="1" i="0" u="none" strike="noStrike" cap="none" normalizeH="0" baseline="0" smtClean="0">
              <a:ln>
                <a:noFill/>
              </a:ln>
              <a:solidFill>
                <a:schemeClr val="tx1"/>
              </a:solidFill>
              <a:effectLst>
                <a:glow rad="50800">
                  <a:schemeClr val="bg1"/>
                </a:glow>
              </a:effectLst>
              <a:latin typeface="+mj-lt"/>
            </a:endParaRPr>
          </a:p>
        </p:txBody>
      </p:sp>
      <p:sp>
        <p:nvSpPr>
          <p:cNvPr id="860" name="Rectangle 46"/>
          <p:cNvSpPr>
            <a:spLocks noChangeArrowheads="1"/>
          </p:cNvSpPr>
          <p:nvPr/>
        </p:nvSpPr>
        <p:spPr bwMode="auto">
          <a:xfrm>
            <a:off x="4440101" y="2920166"/>
            <a:ext cx="43282"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861" name="Rectangle 47"/>
          <p:cNvSpPr>
            <a:spLocks noChangeArrowheads="1"/>
          </p:cNvSpPr>
          <p:nvPr/>
        </p:nvSpPr>
        <p:spPr bwMode="auto">
          <a:xfrm>
            <a:off x="4307902" y="2920166"/>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smtClean="0">
                <a:ln>
                  <a:noFill/>
                </a:ln>
                <a:solidFill>
                  <a:srgbClr val="00AEEF"/>
                </a:solidFill>
                <a:effectLst>
                  <a:glow rad="50800">
                    <a:schemeClr val="bg1"/>
                  </a:glow>
                </a:effectLst>
                <a:latin typeface="+mj-lt"/>
              </a:rPr>
              <a:t>20°</a:t>
            </a:r>
            <a:endParaRPr kumimoji="0" lang="en-US" altLang="en-US" sz="350" b="1" i="0" u="none" strike="noStrike" cap="none" normalizeH="0" baseline="0" smtClean="0">
              <a:ln>
                <a:noFill/>
              </a:ln>
              <a:solidFill>
                <a:schemeClr val="tx1"/>
              </a:solidFill>
              <a:effectLst>
                <a:glow rad="50800">
                  <a:schemeClr val="bg1"/>
                </a:glow>
              </a:effectLst>
              <a:latin typeface="+mj-lt"/>
            </a:endParaRPr>
          </a:p>
        </p:txBody>
      </p:sp>
      <p:sp>
        <p:nvSpPr>
          <p:cNvPr id="862" name="Rectangle 48"/>
          <p:cNvSpPr>
            <a:spLocks noChangeArrowheads="1"/>
          </p:cNvSpPr>
          <p:nvPr/>
        </p:nvSpPr>
        <p:spPr bwMode="auto">
          <a:xfrm>
            <a:off x="4522047" y="2920166"/>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smtClean="0">
                <a:ln>
                  <a:noFill/>
                </a:ln>
                <a:solidFill>
                  <a:srgbClr val="00AEEF"/>
                </a:solidFill>
                <a:effectLst>
                  <a:glow rad="50800">
                    <a:schemeClr val="bg1"/>
                  </a:glow>
                </a:effectLst>
                <a:latin typeface="+mj-lt"/>
              </a:rPr>
              <a:t>20°</a:t>
            </a:r>
            <a:endParaRPr kumimoji="0" lang="en-US" altLang="en-US" sz="350" b="1" i="0" u="none" strike="noStrike" cap="none" normalizeH="0" baseline="0" smtClean="0">
              <a:ln>
                <a:noFill/>
              </a:ln>
              <a:solidFill>
                <a:schemeClr val="tx1"/>
              </a:solidFill>
              <a:effectLst>
                <a:glow rad="50800">
                  <a:schemeClr val="bg1"/>
                </a:glow>
              </a:effectLst>
              <a:latin typeface="+mj-lt"/>
            </a:endParaRPr>
          </a:p>
        </p:txBody>
      </p:sp>
      <p:sp>
        <p:nvSpPr>
          <p:cNvPr id="863" name="Rectangle 49"/>
          <p:cNvSpPr>
            <a:spLocks noChangeArrowheads="1"/>
          </p:cNvSpPr>
          <p:nvPr/>
        </p:nvSpPr>
        <p:spPr bwMode="auto">
          <a:xfrm>
            <a:off x="4204626" y="2920166"/>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40°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864" name="Rectangle 50"/>
          <p:cNvSpPr>
            <a:spLocks noChangeArrowheads="1"/>
          </p:cNvSpPr>
          <p:nvPr/>
        </p:nvSpPr>
        <p:spPr bwMode="auto">
          <a:xfrm>
            <a:off x="4626900" y="2920166"/>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smtClean="0">
                <a:ln>
                  <a:noFill/>
                </a:ln>
                <a:solidFill>
                  <a:srgbClr val="00AEEF"/>
                </a:solidFill>
                <a:effectLst>
                  <a:glow rad="50800">
                    <a:schemeClr val="bg1"/>
                  </a:glow>
                </a:effectLst>
                <a:latin typeface="+mj-lt"/>
              </a:rPr>
              <a:t>40°</a:t>
            </a:r>
            <a:endParaRPr kumimoji="0" lang="en-US" altLang="en-US" sz="350" b="1" i="0" u="none" strike="noStrike" cap="none" normalizeH="0" baseline="0" smtClean="0">
              <a:ln>
                <a:noFill/>
              </a:ln>
              <a:solidFill>
                <a:schemeClr val="tx1"/>
              </a:solidFill>
              <a:effectLst>
                <a:glow rad="50800">
                  <a:schemeClr val="bg1"/>
                </a:glow>
              </a:effectLst>
              <a:latin typeface="+mj-lt"/>
            </a:endParaRPr>
          </a:p>
        </p:txBody>
      </p:sp>
      <p:sp>
        <p:nvSpPr>
          <p:cNvPr id="865" name="Rectangle 51"/>
          <p:cNvSpPr>
            <a:spLocks noChangeArrowheads="1"/>
          </p:cNvSpPr>
          <p:nvPr/>
        </p:nvSpPr>
        <p:spPr bwMode="auto">
          <a:xfrm>
            <a:off x="4102782" y="2920166"/>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smtClean="0">
                <a:ln>
                  <a:noFill/>
                </a:ln>
                <a:solidFill>
                  <a:srgbClr val="00AEEF"/>
                </a:solidFill>
                <a:effectLst>
                  <a:glow rad="50800">
                    <a:schemeClr val="bg1"/>
                  </a:glow>
                </a:effectLst>
                <a:latin typeface="+mj-lt"/>
              </a:rPr>
              <a:t>60°</a:t>
            </a:r>
            <a:endParaRPr kumimoji="0" lang="en-US" altLang="en-US" sz="350" b="1" i="0" u="none" strike="noStrike" cap="none" normalizeH="0" baseline="0" smtClean="0">
              <a:ln>
                <a:noFill/>
              </a:ln>
              <a:solidFill>
                <a:schemeClr val="tx1"/>
              </a:solidFill>
              <a:effectLst>
                <a:glow rad="50800">
                  <a:schemeClr val="bg1"/>
                </a:glow>
              </a:effectLst>
              <a:latin typeface="+mj-lt"/>
            </a:endParaRPr>
          </a:p>
        </p:txBody>
      </p:sp>
      <p:sp>
        <p:nvSpPr>
          <p:cNvPr id="866" name="Rectangle 52"/>
          <p:cNvSpPr>
            <a:spLocks noChangeArrowheads="1"/>
          </p:cNvSpPr>
          <p:nvPr/>
        </p:nvSpPr>
        <p:spPr bwMode="auto">
          <a:xfrm>
            <a:off x="3996889" y="2920166"/>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80°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867" name="Rectangle 53"/>
          <p:cNvSpPr>
            <a:spLocks noChangeArrowheads="1"/>
          </p:cNvSpPr>
          <p:nvPr/>
        </p:nvSpPr>
        <p:spPr bwMode="auto">
          <a:xfrm>
            <a:off x="4846500" y="2920166"/>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80°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868" name="Rectangle 54"/>
          <p:cNvSpPr>
            <a:spLocks noChangeArrowheads="1"/>
          </p:cNvSpPr>
          <p:nvPr/>
        </p:nvSpPr>
        <p:spPr bwMode="auto">
          <a:xfrm>
            <a:off x="3874736" y="2920166"/>
            <a:ext cx="94578"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smtClean="0">
                <a:ln>
                  <a:noFill/>
                </a:ln>
                <a:solidFill>
                  <a:srgbClr val="00AEEF"/>
                </a:solidFill>
                <a:effectLst>
                  <a:glow rad="50800">
                    <a:schemeClr val="bg1"/>
                  </a:glow>
                </a:effectLst>
                <a:latin typeface="+mj-lt"/>
              </a:rPr>
              <a:t>100°</a:t>
            </a:r>
            <a:endParaRPr kumimoji="0" lang="en-US" altLang="en-US" sz="350" b="1" i="0" u="none" strike="noStrike" cap="none" normalizeH="0" baseline="0" smtClean="0">
              <a:ln>
                <a:noFill/>
              </a:ln>
              <a:solidFill>
                <a:schemeClr val="tx1"/>
              </a:solidFill>
              <a:effectLst>
                <a:glow rad="50800">
                  <a:schemeClr val="bg1"/>
                </a:glow>
              </a:effectLst>
              <a:latin typeface="+mj-lt"/>
            </a:endParaRPr>
          </a:p>
        </p:txBody>
      </p:sp>
      <p:sp>
        <p:nvSpPr>
          <p:cNvPr id="869" name="Rectangle 55"/>
          <p:cNvSpPr>
            <a:spLocks noChangeArrowheads="1"/>
          </p:cNvSpPr>
          <p:nvPr/>
        </p:nvSpPr>
        <p:spPr bwMode="auto">
          <a:xfrm>
            <a:off x="4939529" y="2920166"/>
            <a:ext cx="94578"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smtClean="0">
                <a:ln>
                  <a:noFill/>
                </a:ln>
                <a:solidFill>
                  <a:srgbClr val="00AEEF"/>
                </a:solidFill>
                <a:effectLst>
                  <a:glow rad="50800">
                    <a:schemeClr val="bg1"/>
                  </a:glow>
                </a:effectLst>
                <a:latin typeface="+mj-lt"/>
              </a:rPr>
              <a:t>100°</a:t>
            </a:r>
            <a:endParaRPr kumimoji="0" lang="en-US" altLang="en-US" sz="350" b="1" i="0" u="none" strike="noStrike" cap="none" normalizeH="0" baseline="0" smtClean="0">
              <a:ln>
                <a:noFill/>
              </a:ln>
              <a:solidFill>
                <a:schemeClr val="tx1"/>
              </a:solidFill>
              <a:effectLst>
                <a:glow rad="50800">
                  <a:schemeClr val="bg1"/>
                </a:glow>
              </a:effectLst>
              <a:latin typeface="+mj-lt"/>
            </a:endParaRPr>
          </a:p>
        </p:txBody>
      </p:sp>
      <p:sp>
        <p:nvSpPr>
          <p:cNvPr id="870" name="Rectangle 56"/>
          <p:cNvSpPr>
            <a:spLocks noChangeArrowheads="1"/>
          </p:cNvSpPr>
          <p:nvPr/>
        </p:nvSpPr>
        <p:spPr bwMode="auto">
          <a:xfrm>
            <a:off x="3769095" y="2920166"/>
            <a:ext cx="94578"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smtClean="0">
                <a:ln>
                  <a:noFill/>
                </a:ln>
                <a:solidFill>
                  <a:srgbClr val="00AEEF"/>
                </a:solidFill>
                <a:effectLst>
                  <a:glow rad="50800">
                    <a:schemeClr val="bg1"/>
                  </a:glow>
                </a:effectLst>
                <a:latin typeface="+mj-lt"/>
              </a:rPr>
              <a:t>120°</a:t>
            </a:r>
            <a:endParaRPr kumimoji="0" lang="en-US" altLang="en-US" sz="350" b="1" i="0" u="none" strike="noStrike" cap="none" normalizeH="0" baseline="0" smtClean="0">
              <a:ln>
                <a:noFill/>
              </a:ln>
              <a:solidFill>
                <a:schemeClr val="tx1"/>
              </a:solidFill>
              <a:effectLst>
                <a:glow rad="50800">
                  <a:schemeClr val="bg1"/>
                </a:glow>
              </a:effectLst>
              <a:latin typeface="+mj-lt"/>
            </a:endParaRPr>
          </a:p>
        </p:txBody>
      </p:sp>
      <p:sp>
        <p:nvSpPr>
          <p:cNvPr id="871" name="Rectangle 57"/>
          <p:cNvSpPr>
            <a:spLocks noChangeArrowheads="1"/>
          </p:cNvSpPr>
          <p:nvPr/>
        </p:nvSpPr>
        <p:spPr bwMode="auto">
          <a:xfrm>
            <a:off x="5040326" y="2920166"/>
            <a:ext cx="94578"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120°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872" name="Rectangle 58"/>
          <p:cNvSpPr>
            <a:spLocks noChangeArrowheads="1"/>
          </p:cNvSpPr>
          <p:nvPr/>
        </p:nvSpPr>
        <p:spPr bwMode="auto">
          <a:xfrm>
            <a:off x="3664532" y="2920166"/>
            <a:ext cx="94578"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smtClean="0">
                <a:ln>
                  <a:noFill/>
                </a:ln>
                <a:solidFill>
                  <a:srgbClr val="00AEEF"/>
                </a:solidFill>
                <a:effectLst>
                  <a:glow rad="50800">
                    <a:schemeClr val="bg1"/>
                  </a:glow>
                </a:effectLst>
                <a:latin typeface="+mj-lt"/>
              </a:rPr>
              <a:t>140°</a:t>
            </a:r>
            <a:endParaRPr kumimoji="0" lang="en-US" altLang="en-US" sz="350" b="1" i="0" u="none" strike="noStrike" cap="none" normalizeH="0" baseline="0" smtClean="0">
              <a:ln>
                <a:noFill/>
              </a:ln>
              <a:solidFill>
                <a:schemeClr val="tx1"/>
              </a:solidFill>
              <a:effectLst>
                <a:glow rad="50800">
                  <a:schemeClr val="bg1"/>
                </a:glow>
              </a:effectLst>
              <a:latin typeface="+mj-lt"/>
            </a:endParaRPr>
          </a:p>
        </p:txBody>
      </p:sp>
      <p:sp>
        <p:nvSpPr>
          <p:cNvPr id="873" name="Rectangle 59"/>
          <p:cNvSpPr>
            <a:spLocks noChangeArrowheads="1"/>
          </p:cNvSpPr>
          <p:nvPr/>
        </p:nvSpPr>
        <p:spPr bwMode="auto">
          <a:xfrm>
            <a:off x="3559326" y="2920166"/>
            <a:ext cx="94578"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160°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874" name="Rectangle 60"/>
          <p:cNvSpPr>
            <a:spLocks noChangeArrowheads="1"/>
          </p:cNvSpPr>
          <p:nvPr/>
        </p:nvSpPr>
        <p:spPr bwMode="auto">
          <a:xfrm>
            <a:off x="5147559" y="2920166"/>
            <a:ext cx="94578"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140°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875" name="Rectangle 61"/>
          <p:cNvSpPr>
            <a:spLocks noChangeArrowheads="1"/>
          </p:cNvSpPr>
          <p:nvPr/>
        </p:nvSpPr>
        <p:spPr bwMode="auto">
          <a:xfrm>
            <a:off x="5247989" y="2920166"/>
            <a:ext cx="94578"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160°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876" name="Rectangle 62"/>
          <p:cNvSpPr>
            <a:spLocks noChangeArrowheads="1"/>
          </p:cNvSpPr>
          <p:nvPr/>
        </p:nvSpPr>
        <p:spPr bwMode="auto">
          <a:xfrm>
            <a:off x="4749635" y="2920166"/>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60°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877" name="Rectangle 63"/>
          <p:cNvSpPr>
            <a:spLocks noChangeArrowheads="1"/>
          </p:cNvSpPr>
          <p:nvPr/>
        </p:nvSpPr>
        <p:spPr bwMode="auto">
          <a:xfrm>
            <a:off x="5367820" y="2920166"/>
            <a:ext cx="94578"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180°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886" name="Rectangle 13"/>
          <p:cNvSpPr>
            <a:spLocks noChangeArrowheads="1"/>
          </p:cNvSpPr>
          <p:nvPr/>
        </p:nvSpPr>
        <p:spPr bwMode="auto">
          <a:xfrm>
            <a:off x="3620670" y="5652042"/>
            <a:ext cx="43282"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887" name="Rectangle 14"/>
          <p:cNvSpPr>
            <a:spLocks noChangeArrowheads="1"/>
          </p:cNvSpPr>
          <p:nvPr/>
        </p:nvSpPr>
        <p:spPr bwMode="auto">
          <a:xfrm>
            <a:off x="3612375" y="5872733"/>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20°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888" name="Rectangle 15"/>
          <p:cNvSpPr>
            <a:spLocks noChangeArrowheads="1"/>
          </p:cNvSpPr>
          <p:nvPr/>
        </p:nvSpPr>
        <p:spPr bwMode="auto">
          <a:xfrm>
            <a:off x="3631209" y="6093431"/>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40°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890" name="Rectangle 6"/>
          <p:cNvSpPr>
            <a:spLocks noChangeArrowheads="1"/>
          </p:cNvSpPr>
          <p:nvPr/>
        </p:nvSpPr>
        <p:spPr bwMode="auto">
          <a:xfrm>
            <a:off x="2936948" y="5212573"/>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40°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891" name="Rectangle 7"/>
          <p:cNvSpPr>
            <a:spLocks noChangeArrowheads="1"/>
          </p:cNvSpPr>
          <p:nvPr/>
        </p:nvSpPr>
        <p:spPr bwMode="auto">
          <a:xfrm>
            <a:off x="2888664" y="5426908"/>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20°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892" name="Rectangle 17"/>
          <p:cNvSpPr>
            <a:spLocks noChangeArrowheads="1"/>
          </p:cNvSpPr>
          <p:nvPr/>
        </p:nvSpPr>
        <p:spPr bwMode="auto">
          <a:xfrm>
            <a:off x="3089878" y="4987336"/>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60°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893" name="Rectangle 19"/>
          <p:cNvSpPr>
            <a:spLocks noChangeArrowheads="1"/>
          </p:cNvSpPr>
          <p:nvPr/>
        </p:nvSpPr>
        <p:spPr bwMode="auto">
          <a:xfrm>
            <a:off x="3368141" y="4767219"/>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80°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895" name="Rectangle 12"/>
          <p:cNvSpPr>
            <a:spLocks noChangeArrowheads="1"/>
          </p:cNvSpPr>
          <p:nvPr/>
        </p:nvSpPr>
        <p:spPr bwMode="auto">
          <a:xfrm>
            <a:off x="6081368" y="5641462"/>
            <a:ext cx="43282"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896" name="Rectangle 16"/>
          <p:cNvSpPr>
            <a:spLocks noChangeArrowheads="1"/>
          </p:cNvSpPr>
          <p:nvPr/>
        </p:nvSpPr>
        <p:spPr bwMode="auto">
          <a:xfrm>
            <a:off x="5906351" y="4989783"/>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smtClean="0">
                <a:ln>
                  <a:noFill/>
                </a:ln>
                <a:solidFill>
                  <a:srgbClr val="00AEEF"/>
                </a:solidFill>
                <a:effectLst>
                  <a:glow rad="50800">
                    <a:schemeClr val="bg1"/>
                  </a:glow>
                </a:effectLst>
                <a:latin typeface="+mj-lt"/>
              </a:rPr>
              <a:t>60°</a:t>
            </a:r>
            <a:endParaRPr kumimoji="0" lang="en-US" altLang="en-US" sz="350" b="1" i="0" u="none" strike="noStrike" cap="none" normalizeH="0" baseline="0" smtClean="0">
              <a:ln>
                <a:noFill/>
              </a:ln>
              <a:solidFill>
                <a:schemeClr val="tx1"/>
              </a:solidFill>
              <a:effectLst>
                <a:glow rad="50800">
                  <a:schemeClr val="bg1"/>
                </a:glow>
              </a:effectLst>
              <a:latin typeface="+mj-lt"/>
            </a:endParaRPr>
          </a:p>
        </p:txBody>
      </p:sp>
      <p:sp>
        <p:nvSpPr>
          <p:cNvPr id="897" name="Rectangle 18"/>
          <p:cNvSpPr>
            <a:spLocks noChangeArrowheads="1"/>
          </p:cNvSpPr>
          <p:nvPr/>
        </p:nvSpPr>
        <p:spPr bwMode="auto">
          <a:xfrm>
            <a:off x="5614657" y="4765099"/>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80°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898" name="Rectangle 20"/>
          <p:cNvSpPr>
            <a:spLocks noChangeArrowheads="1"/>
          </p:cNvSpPr>
          <p:nvPr/>
        </p:nvSpPr>
        <p:spPr bwMode="auto">
          <a:xfrm>
            <a:off x="6052987" y="5206437"/>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40°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899" name="Rectangle 21"/>
          <p:cNvSpPr>
            <a:spLocks noChangeArrowheads="1"/>
          </p:cNvSpPr>
          <p:nvPr/>
        </p:nvSpPr>
        <p:spPr bwMode="auto">
          <a:xfrm>
            <a:off x="6049002" y="6089519"/>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40°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900" name="Rectangle 22"/>
          <p:cNvSpPr>
            <a:spLocks noChangeArrowheads="1"/>
          </p:cNvSpPr>
          <p:nvPr/>
        </p:nvSpPr>
        <p:spPr bwMode="auto">
          <a:xfrm>
            <a:off x="6065644" y="5425546"/>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20°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901" name="Rectangle 23"/>
          <p:cNvSpPr>
            <a:spLocks noChangeArrowheads="1"/>
          </p:cNvSpPr>
          <p:nvPr/>
        </p:nvSpPr>
        <p:spPr bwMode="auto">
          <a:xfrm>
            <a:off x="6060104" y="5871636"/>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20°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903" name="Rectangle 5"/>
          <p:cNvSpPr>
            <a:spLocks noChangeArrowheads="1"/>
          </p:cNvSpPr>
          <p:nvPr/>
        </p:nvSpPr>
        <p:spPr bwMode="auto">
          <a:xfrm>
            <a:off x="3484007" y="5631989"/>
            <a:ext cx="94578"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100°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904" name="Rectangle 26"/>
          <p:cNvSpPr>
            <a:spLocks noChangeArrowheads="1"/>
          </p:cNvSpPr>
          <p:nvPr/>
        </p:nvSpPr>
        <p:spPr bwMode="auto">
          <a:xfrm>
            <a:off x="3294583" y="5631989"/>
            <a:ext cx="94578"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120°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905" name="Rectangle 27"/>
          <p:cNvSpPr>
            <a:spLocks noChangeArrowheads="1"/>
          </p:cNvSpPr>
          <p:nvPr/>
        </p:nvSpPr>
        <p:spPr bwMode="auto">
          <a:xfrm>
            <a:off x="3112154" y="5631989"/>
            <a:ext cx="94578"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140°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906" name="Rectangle 28"/>
          <p:cNvSpPr>
            <a:spLocks noChangeArrowheads="1"/>
          </p:cNvSpPr>
          <p:nvPr/>
        </p:nvSpPr>
        <p:spPr bwMode="auto">
          <a:xfrm>
            <a:off x="2937072" y="5631989"/>
            <a:ext cx="94578"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smtClean="0">
                <a:ln>
                  <a:noFill/>
                </a:ln>
                <a:solidFill>
                  <a:srgbClr val="00AEEF"/>
                </a:solidFill>
                <a:effectLst>
                  <a:glow rad="50800">
                    <a:schemeClr val="bg1"/>
                  </a:glow>
                </a:effectLst>
                <a:latin typeface="+mj-lt"/>
              </a:rPr>
              <a:t>160°</a:t>
            </a:r>
            <a:endParaRPr kumimoji="0" lang="en-US" altLang="en-US" sz="350" b="1" i="0" u="none" strike="noStrike" cap="none" normalizeH="0" baseline="0" smtClean="0">
              <a:ln>
                <a:noFill/>
              </a:ln>
              <a:solidFill>
                <a:schemeClr val="tx1"/>
              </a:solidFill>
              <a:effectLst>
                <a:glow rad="50800">
                  <a:schemeClr val="bg1"/>
                </a:glow>
              </a:effectLst>
              <a:latin typeface="+mj-lt"/>
            </a:endParaRPr>
          </a:p>
        </p:txBody>
      </p:sp>
      <p:sp>
        <p:nvSpPr>
          <p:cNvPr id="908" name="Rectangle 8"/>
          <p:cNvSpPr>
            <a:spLocks noChangeArrowheads="1"/>
          </p:cNvSpPr>
          <p:nvPr/>
        </p:nvSpPr>
        <p:spPr bwMode="auto">
          <a:xfrm>
            <a:off x="4083401" y="6278957"/>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smtClean="0">
                <a:ln>
                  <a:noFill/>
                </a:ln>
                <a:solidFill>
                  <a:srgbClr val="00AEEF"/>
                </a:solidFill>
                <a:effectLst>
                  <a:glow rad="50800">
                    <a:schemeClr val="bg1"/>
                  </a:glow>
                </a:effectLst>
                <a:latin typeface="+mj-lt"/>
              </a:rPr>
              <a:t>40°</a:t>
            </a:r>
            <a:endParaRPr kumimoji="0" lang="en-US" altLang="en-US" sz="350" b="1" i="0" u="none" strike="noStrike" cap="none" normalizeH="0" baseline="0" smtClean="0">
              <a:ln>
                <a:noFill/>
              </a:ln>
              <a:solidFill>
                <a:schemeClr val="tx1"/>
              </a:solidFill>
              <a:effectLst>
                <a:glow rad="50800">
                  <a:schemeClr val="bg1"/>
                </a:glow>
              </a:effectLst>
              <a:latin typeface="+mj-lt"/>
            </a:endParaRPr>
          </a:p>
        </p:txBody>
      </p:sp>
      <p:sp>
        <p:nvSpPr>
          <p:cNvPr id="909" name="Rectangle 9"/>
          <p:cNvSpPr>
            <a:spLocks noChangeArrowheads="1"/>
          </p:cNvSpPr>
          <p:nvPr/>
        </p:nvSpPr>
        <p:spPr bwMode="auto">
          <a:xfrm>
            <a:off x="4724069" y="6276592"/>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smtClean="0">
                <a:ln>
                  <a:noFill/>
                </a:ln>
                <a:solidFill>
                  <a:srgbClr val="00AEEF"/>
                </a:solidFill>
                <a:effectLst>
                  <a:glow rad="50800">
                    <a:schemeClr val="bg1"/>
                  </a:glow>
                </a:effectLst>
                <a:latin typeface="+mj-lt"/>
              </a:rPr>
              <a:t>40°</a:t>
            </a:r>
            <a:endParaRPr kumimoji="0" lang="en-US" altLang="en-US" sz="350" b="1" i="0" u="none" strike="noStrike" cap="none" normalizeH="0" baseline="0" smtClean="0">
              <a:ln>
                <a:noFill/>
              </a:ln>
              <a:solidFill>
                <a:schemeClr val="tx1"/>
              </a:solidFill>
              <a:effectLst>
                <a:glow rad="50800">
                  <a:schemeClr val="bg1"/>
                </a:glow>
              </a:effectLst>
              <a:latin typeface="+mj-lt"/>
            </a:endParaRPr>
          </a:p>
        </p:txBody>
      </p:sp>
      <p:sp>
        <p:nvSpPr>
          <p:cNvPr id="910" name="Rectangle 10"/>
          <p:cNvSpPr>
            <a:spLocks noChangeArrowheads="1"/>
          </p:cNvSpPr>
          <p:nvPr/>
        </p:nvSpPr>
        <p:spPr bwMode="auto">
          <a:xfrm>
            <a:off x="4237856" y="6278169"/>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smtClean="0">
                <a:ln>
                  <a:noFill/>
                </a:ln>
                <a:solidFill>
                  <a:srgbClr val="00AEEF"/>
                </a:solidFill>
                <a:effectLst>
                  <a:glow rad="50800">
                    <a:schemeClr val="bg1"/>
                  </a:glow>
                </a:effectLst>
                <a:latin typeface="+mj-lt"/>
              </a:rPr>
              <a:t>20°</a:t>
            </a:r>
            <a:endParaRPr kumimoji="0" lang="en-US" altLang="en-US" sz="350" b="1" i="0" u="none" strike="noStrike" cap="none" normalizeH="0" baseline="0" smtClean="0">
              <a:ln>
                <a:noFill/>
              </a:ln>
              <a:solidFill>
                <a:schemeClr val="tx1"/>
              </a:solidFill>
              <a:effectLst>
                <a:glow rad="50800">
                  <a:schemeClr val="bg1"/>
                </a:glow>
              </a:effectLst>
              <a:latin typeface="+mj-lt"/>
            </a:endParaRPr>
          </a:p>
        </p:txBody>
      </p:sp>
      <p:sp>
        <p:nvSpPr>
          <p:cNvPr id="911" name="Rectangle 11"/>
          <p:cNvSpPr>
            <a:spLocks noChangeArrowheads="1"/>
          </p:cNvSpPr>
          <p:nvPr/>
        </p:nvSpPr>
        <p:spPr bwMode="auto">
          <a:xfrm>
            <a:off x="4567972" y="6278169"/>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20°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912" name="Rectangle 24"/>
          <p:cNvSpPr>
            <a:spLocks noChangeArrowheads="1"/>
          </p:cNvSpPr>
          <p:nvPr/>
        </p:nvSpPr>
        <p:spPr bwMode="auto">
          <a:xfrm>
            <a:off x="3928881" y="6282111"/>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smtClean="0">
                <a:ln>
                  <a:noFill/>
                </a:ln>
                <a:solidFill>
                  <a:srgbClr val="00AEEF"/>
                </a:solidFill>
                <a:effectLst>
                  <a:glow rad="50800">
                    <a:schemeClr val="bg1"/>
                  </a:glow>
                </a:effectLst>
                <a:latin typeface="+mj-lt"/>
              </a:rPr>
              <a:t>60°</a:t>
            </a:r>
            <a:endParaRPr kumimoji="0" lang="en-US" altLang="en-US" sz="350" b="1" i="0" u="none" strike="noStrike" cap="none" normalizeH="0" baseline="0" smtClean="0">
              <a:ln>
                <a:noFill/>
              </a:ln>
              <a:solidFill>
                <a:schemeClr val="tx1"/>
              </a:solidFill>
              <a:effectLst>
                <a:glow rad="50800">
                  <a:schemeClr val="bg1"/>
                </a:glow>
              </a:effectLst>
              <a:latin typeface="+mj-lt"/>
            </a:endParaRPr>
          </a:p>
        </p:txBody>
      </p:sp>
      <p:sp>
        <p:nvSpPr>
          <p:cNvPr id="913" name="Rectangle 25"/>
          <p:cNvSpPr>
            <a:spLocks noChangeArrowheads="1"/>
          </p:cNvSpPr>
          <p:nvPr/>
        </p:nvSpPr>
        <p:spPr bwMode="auto">
          <a:xfrm>
            <a:off x="3763244" y="6282111"/>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80°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914" name="Rectangle 29"/>
          <p:cNvSpPr>
            <a:spLocks noChangeArrowheads="1"/>
          </p:cNvSpPr>
          <p:nvPr/>
        </p:nvSpPr>
        <p:spPr bwMode="auto">
          <a:xfrm>
            <a:off x="4420258" y="6282111"/>
            <a:ext cx="43282"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smtClean="0">
                <a:ln>
                  <a:noFill/>
                </a:ln>
                <a:solidFill>
                  <a:srgbClr val="00AEEF"/>
                </a:solidFill>
                <a:effectLst>
                  <a:glow rad="50800">
                    <a:schemeClr val="bg1"/>
                  </a:glow>
                </a:effectLst>
                <a:latin typeface="+mj-lt"/>
              </a:rPr>
              <a:t>0°</a:t>
            </a:r>
            <a:endParaRPr kumimoji="0" lang="en-US" altLang="en-US" sz="350" b="1" i="0" u="none" strike="noStrike" cap="none" normalizeH="0" baseline="0" smtClean="0">
              <a:ln>
                <a:noFill/>
              </a:ln>
              <a:solidFill>
                <a:schemeClr val="tx1"/>
              </a:solidFill>
              <a:effectLst>
                <a:glow rad="50800">
                  <a:schemeClr val="bg1"/>
                </a:glow>
              </a:effectLst>
              <a:latin typeface="+mj-lt"/>
            </a:endParaRPr>
          </a:p>
        </p:txBody>
      </p:sp>
      <p:sp>
        <p:nvSpPr>
          <p:cNvPr id="915" name="Rectangle 30"/>
          <p:cNvSpPr>
            <a:spLocks noChangeArrowheads="1"/>
          </p:cNvSpPr>
          <p:nvPr/>
        </p:nvSpPr>
        <p:spPr bwMode="auto">
          <a:xfrm>
            <a:off x="4880100" y="6278169"/>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smtClean="0">
                <a:ln>
                  <a:noFill/>
                </a:ln>
                <a:solidFill>
                  <a:srgbClr val="00AEEF"/>
                </a:solidFill>
                <a:effectLst>
                  <a:glow rad="50800">
                    <a:schemeClr val="bg1"/>
                  </a:glow>
                </a:effectLst>
                <a:latin typeface="+mj-lt"/>
              </a:rPr>
              <a:t>60°</a:t>
            </a:r>
            <a:endParaRPr kumimoji="0" lang="en-US" altLang="en-US" sz="350" b="1" i="0" u="none" strike="noStrike" cap="none" normalizeH="0" baseline="0" smtClean="0">
              <a:ln>
                <a:noFill/>
              </a:ln>
              <a:solidFill>
                <a:schemeClr val="tx1"/>
              </a:solidFill>
              <a:effectLst>
                <a:glow rad="50800">
                  <a:schemeClr val="bg1"/>
                </a:glow>
              </a:effectLst>
              <a:latin typeface="+mj-lt"/>
            </a:endParaRPr>
          </a:p>
        </p:txBody>
      </p:sp>
      <p:sp>
        <p:nvSpPr>
          <p:cNvPr id="916" name="Rectangle 31"/>
          <p:cNvSpPr>
            <a:spLocks noChangeArrowheads="1"/>
          </p:cNvSpPr>
          <p:nvPr/>
        </p:nvSpPr>
        <p:spPr bwMode="auto">
          <a:xfrm>
            <a:off x="5187353" y="6276593"/>
            <a:ext cx="94578"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smtClean="0">
                <a:ln>
                  <a:noFill/>
                </a:ln>
                <a:solidFill>
                  <a:srgbClr val="00AEEF"/>
                </a:solidFill>
                <a:effectLst>
                  <a:glow rad="50800">
                    <a:schemeClr val="bg1"/>
                  </a:glow>
                </a:effectLst>
                <a:latin typeface="+mj-lt"/>
              </a:rPr>
              <a:t>100°</a:t>
            </a:r>
            <a:endParaRPr kumimoji="0" lang="en-US" altLang="en-US" sz="350" b="1" i="0" u="none" strike="noStrike" cap="none" normalizeH="0" baseline="0" smtClean="0">
              <a:ln>
                <a:noFill/>
              </a:ln>
              <a:solidFill>
                <a:schemeClr val="tx1"/>
              </a:solidFill>
              <a:effectLst>
                <a:glow rad="50800">
                  <a:schemeClr val="bg1"/>
                </a:glow>
              </a:effectLst>
              <a:latin typeface="+mj-lt"/>
            </a:endParaRPr>
          </a:p>
        </p:txBody>
      </p:sp>
      <p:sp>
        <p:nvSpPr>
          <p:cNvPr id="917" name="Rectangle 32"/>
          <p:cNvSpPr>
            <a:spLocks noChangeArrowheads="1"/>
          </p:cNvSpPr>
          <p:nvPr/>
        </p:nvSpPr>
        <p:spPr bwMode="auto">
          <a:xfrm>
            <a:off x="5343450" y="6276593"/>
            <a:ext cx="94578"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smtClean="0">
                <a:ln>
                  <a:noFill/>
                </a:ln>
                <a:solidFill>
                  <a:srgbClr val="00AEEF"/>
                </a:solidFill>
                <a:effectLst>
                  <a:glow rad="50800">
                    <a:schemeClr val="bg1"/>
                  </a:glow>
                </a:effectLst>
                <a:latin typeface="+mj-lt"/>
              </a:rPr>
              <a:t>120°</a:t>
            </a:r>
            <a:endParaRPr kumimoji="0" lang="en-US" altLang="en-US" sz="350" b="1" i="0" u="none" strike="noStrike" cap="none" normalizeH="0" baseline="0" smtClean="0">
              <a:ln>
                <a:noFill/>
              </a:ln>
              <a:solidFill>
                <a:schemeClr val="tx1"/>
              </a:solidFill>
              <a:effectLst>
                <a:glow rad="50800">
                  <a:schemeClr val="bg1"/>
                </a:glow>
              </a:effectLst>
              <a:latin typeface="+mj-lt"/>
            </a:endParaRPr>
          </a:p>
        </p:txBody>
      </p:sp>
      <p:sp>
        <p:nvSpPr>
          <p:cNvPr id="918" name="Rectangle 33"/>
          <p:cNvSpPr>
            <a:spLocks noChangeArrowheads="1"/>
          </p:cNvSpPr>
          <p:nvPr/>
        </p:nvSpPr>
        <p:spPr bwMode="auto">
          <a:xfrm>
            <a:off x="5037774" y="6278169"/>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smtClean="0">
                <a:ln>
                  <a:noFill/>
                </a:ln>
                <a:solidFill>
                  <a:srgbClr val="00AEEF"/>
                </a:solidFill>
                <a:effectLst>
                  <a:glow rad="50800">
                    <a:schemeClr val="bg1"/>
                  </a:glow>
                </a:effectLst>
                <a:latin typeface="+mj-lt"/>
              </a:rPr>
              <a:t>80°</a:t>
            </a:r>
            <a:endParaRPr kumimoji="0" lang="en-US" altLang="en-US" sz="350" b="1" i="0" u="none" strike="noStrike" cap="none" normalizeH="0" baseline="0" smtClean="0">
              <a:ln>
                <a:noFill/>
              </a:ln>
              <a:solidFill>
                <a:schemeClr val="tx1"/>
              </a:solidFill>
              <a:effectLst>
                <a:glow rad="50800">
                  <a:schemeClr val="bg1"/>
                </a:glow>
              </a:effectLst>
              <a:latin typeface="+mj-lt"/>
            </a:endParaRPr>
          </a:p>
        </p:txBody>
      </p:sp>
      <p:sp>
        <p:nvSpPr>
          <p:cNvPr id="919" name="Rectangle 34"/>
          <p:cNvSpPr>
            <a:spLocks noChangeArrowheads="1"/>
          </p:cNvSpPr>
          <p:nvPr/>
        </p:nvSpPr>
        <p:spPr bwMode="auto">
          <a:xfrm>
            <a:off x="5661949" y="6280534"/>
            <a:ext cx="94578"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smtClean="0">
                <a:ln>
                  <a:noFill/>
                </a:ln>
                <a:solidFill>
                  <a:srgbClr val="00AEEF"/>
                </a:solidFill>
                <a:effectLst>
                  <a:glow rad="50800">
                    <a:schemeClr val="bg1"/>
                  </a:glow>
                </a:effectLst>
                <a:latin typeface="+mj-lt"/>
              </a:rPr>
              <a:t>160°</a:t>
            </a:r>
            <a:endParaRPr kumimoji="0" lang="en-US" altLang="en-US" sz="350" b="1" i="0" u="none" strike="noStrike" cap="none" normalizeH="0" baseline="0" smtClean="0">
              <a:ln>
                <a:noFill/>
              </a:ln>
              <a:solidFill>
                <a:schemeClr val="tx1"/>
              </a:solidFill>
              <a:effectLst>
                <a:glow rad="50800">
                  <a:schemeClr val="bg1"/>
                </a:glow>
              </a:effectLst>
              <a:latin typeface="+mj-lt"/>
            </a:endParaRPr>
          </a:p>
        </p:txBody>
      </p:sp>
      <p:sp>
        <p:nvSpPr>
          <p:cNvPr id="920" name="Rectangle 35"/>
          <p:cNvSpPr>
            <a:spLocks noChangeArrowheads="1"/>
          </p:cNvSpPr>
          <p:nvPr/>
        </p:nvSpPr>
        <p:spPr bwMode="auto">
          <a:xfrm>
            <a:off x="5502699" y="6280534"/>
            <a:ext cx="94578"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smtClean="0">
                <a:ln>
                  <a:noFill/>
                </a:ln>
                <a:solidFill>
                  <a:srgbClr val="00AEEF"/>
                </a:solidFill>
                <a:effectLst>
                  <a:glow rad="50800">
                    <a:schemeClr val="bg1"/>
                  </a:glow>
                </a:effectLst>
                <a:latin typeface="+mj-lt"/>
              </a:rPr>
              <a:t>140°</a:t>
            </a:r>
            <a:endParaRPr kumimoji="0" lang="en-US" altLang="en-US" sz="350" b="1" i="0" u="none" strike="noStrike" cap="none" normalizeH="0" baseline="0" smtClean="0">
              <a:ln>
                <a:noFill/>
              </a:ln>
              <a:solidFill>
                <a:schemeClr val="tx1"/>
              </a:solidFill>
              <a:effectLst>
                <a:glow rad="50800">
                  <a:schemeClr val="bg1"/>
                </a:glow>
              </a:effectLst>
              <a:latin typeface="+mj-lt"/>
            </a:endParaRPr>
          </a:p>
        </p:txBody>
      </p:sp>
      <p:sp>
        <p:nvSpPr>
          <p:cNvPr id="921" name="Rectangle 36"/>
          <p:cNvSpPr>
            <a:spLocks noChangeArrowheads="1"/>
          </p:cNvSpPr>
          <p:nvPr/>
        </p:nvSpPr>
        <p:spPr bwMode="auto">
          <a:xfrm>
            <a:off x="5816389" y="6278169"/>
            <a:ext cx="94578"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smtClean="0">
                <a:ln>
                  <a:noFill/>
                </a:ln>
                <a:solidFill>
                  <a:srgbClr val="00AEEF"/>
                </a:solidFill>
                <a:effectLst>
                  <a:glow rad="50800">
                    <a:schemeClr val="bg1"/>
                  </a:glow>
                </a:effectLst>
                <a:latin typeface="+mj-lt"/>
              </a:rPr>
              <a:t>180°</a:t>
            </a:r>
            <a:endParaRPr kumimoji="0" lang="en-US" altLang="en-US" sz="350" b="1" i="0" u="none" strike="noStrike" cap="none" normalizeH="0" baseline="0" smtClean="0">
              <a:ln>
                <a:noFill/>
              </a:ln>
              <a:solidFill>
                <a:schemeClr val="tx1"/>
              </a:solidFill>
              <a:effectLst>
                <a:glow rad="50800">
                  <a:schemeClr val="bg1"/>
                </a:glow>
              </a:effectLst>
              <a:latin typeface="+mj-lt"/>
            </a:endParaRPr>
          </a:p>
        </p:txBody>
      </p:sp>
      <p:sp>
        <p:nvSpPr>
          <p:cNvPr id="923" name="Rectangle 46"/>
          <p:cNvSpPr>
            <a:spLocks noChangeArrowheads="1"/>
          </p:cNvSpPr>
          <p:nvPr/>
        </p:nvSpPr>
        <p:spPr bwMode="auto">
          <a:xfrm>
            <a:off x="4443276" y="4701918"/>
            <a:ext cx="43282"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924" name="Rectangle 47"/>
          <p:cNvSpPr>
            <a:spLocks noChangeArrowheads="1"/>
          </p:cNvSpPr>
          <p:nvPr/>
        </p:nvSpPr>
        <p:spPr bwMode="auto">
          <a:xfrm>
            <a:off x="4311077" y="4701918"/>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smtClean="0">
                <a:ln>
                  <a:noFill/>
                </a:ln>
                <a:solidFill>
                  <a:srgbClr val="00AEEF"/>
                </a:solidFill>
                <a:effectLst>
                  <a:glow rad="50800">
                    <a:schemeClr val="bg1"/>
                  </a:glow>
                </a:effectLst>
                <a:latin typeface="+mj-lt"/>
              </a:rPr>
              <a:t>20°</a:t>
            </a:r>
            <a:endParaRPr kumimoji="0" lang="en-US" altLang="en-US" sz="350" b="1" i="0" u="none" strike="noStrike" cap="none" normalizeH="0" baseline="0" smtClean="0">
              <a:ln>
                <a:noFill/>
              </a:ln>
              <a:solidFill>
                <a:schemeClr val="tx1"/>
              </a:solidFill>
              <a:effectLst>
                <a:glow rad="50800">
                  <a:schemeClr val="bg1"/>
                </a:glow>
              </a:effectLst>
              <a:latin typeface="+mj-lt"/>
            </a:endParaRPr>
          </a:p>
        </p:txBody>
      </p:sp>
      <p:sp>
        <p:nvSpPr>
          <p:cNvPr id="925" name="Rectangle 48"/>
          <p:cNvSpPr>
            <a:spLocks noChangeArrowheads="1"/>
          </p:cNvSpPr>
          <p:nvPr/>
        </p:nvSpPr>
        <p:spPr bwMode="auto">
          <a:xfrm>
            <a:off x="4525222" y="4701918"/>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smtClean="0">
                <a:ln>
                  <a:noFill/>
                </a:ln>
                <a:solidFill>
                  <a:srgbClr val="00AEEF"/>
                </a:solidFill>
                <a:effectLst>
                  <a:glow rad="50800">
                    <a:schemeClr val="bg1"/>
                  </a:glow>
                </a:effectLst>
                <a:latin typeface="+mj-lt"/>
              </a:rPr>
              <a:t>20°</a:t>
            </a:r>
            <a:endParaRPr kumimoji="0" lang="en-US" altLang="en-US" sz="350" b="1" i="0" u="none" strike="noStrike" cap="none" normalizeH="0" baseline="0" smtClean="0">
              <a:ln>
                <a:noFill/>
              </a:ln>
              <a:solidFill>
                <a:schemeClr val="tx1"/>
              </a:solidFill>
              <a:effectLst>
                <a:glow rad="50800">
                  <a:schemeClr val="bg1"/>
                </a:glow>
              </a:effectLst>
              <a:latin typeface="+mj-lt"/>
            </a:endParaRPr>
          </a:p>
        </p:txBody>
      </p:sp>
      <p:sp>
        <p:nvSpPr>
          <p:cNvPr id="926" name="Rectangle 49"/>
          <p:cNvSpPr>
            <a:spLocks noChangeArrowheads="1"/>
          </p:cNvSpPr>
          <p:nvPr/>
        </p:nvSpPr>
        <p:spPr bwMode="auto">
          <a:xfrm>
            <a:off x="4207801" y="4701918"/>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40°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927" name="Rectangle 50"/>
          <p:cNvSpPr>
            <a:spLocks noChangeArrowheads="1"/>
          </p:cNvSpPr>
          <p:nvPr/>
        </p:nvSpPr>
        <p:spPr bwMode="auto">
          <a:xfrm>
            <a:off x="4630075" y="4701918"/>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smtClean="0">
                <a:ln>
                  <a:noFill/>
                </a:ln>
                <a:solidFill>
                  <a:srgbClr val="00AEEF"/>
                </a:solidFill>
                <a:effectLst>
                  <a:glow rad="50800">
                    <a:schemeClr val="bg1"/>
                  </a:glow>
                </a:effectLst>
                <a:latin typeface="+mj-lt"/>
              </a:rPr>
              <a:t>40°</a:t>
            </a:r>
            <a:endParaRPr kumimoji="0" lang="en-US" altLang="en-US" sz="350" b="1" i="0" u="none" strike="noStrike" cap="none" normalizeH="0" baseline="0" smtClean="0">
              <a:ln>
                <a:noFill/>
              </a:ln>
              <a:solidFill>
                <a:schemeClr val="tx1"/>
              </a:solidFill>
              <a:effectLst>
                <a:glow rad="50800">
                  <a:schemeClr val="bg1"/>
                </a:glow>
              </a:effectLst>
              <a:latin typeface="+mj-lt"/>
            </a:endParaRPr>
          </a:p>
        </p:txBody>
      </p:sp>
      <p:sp>
        <p:nvSpPr>
          <p:cNvPr id="928" name="Rectangle 51"/>
          <p:cNvSpPr>
            <a:spLocks noChangeArrowheads="1"/>
          </p:cNvSpPr>
          <p:nvPr/>
        </p:nvSpPr>
        <p:spPr bwMode="auto">
          <a:xfrm>
            <a:off x="4105957" y="4701918"/>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smtClean="0">
                <a:ln>
                  <a:noFill/>
                </a:ln>
                <a:solidFill>
                  <a:srgbClr val="00AEEF"/>
                </a:solidFill>
                <a:effectLst>
                  <a:glow rad="50800">
                    <a:schemeClr val="bg1"/>
                  </a:glow>
                </a:effectLst>
                <a:latin typeface="+mj-lt"/>
              </a:rPr>
              <a:t>60°</a:t>
            </a:r>
            <a:endParaRPr kumimoji="0" lang="en-US" altLang="en-US" sz="350" b="1" i="0" u="none" strike="noStrike" cap="none" normalizeH="0" baseline="0" smtClean="0">
              <a:ln>
                <a:noFill/>
              </a:ln>
              <a:solidFill>
                <a:schemeClr val="tx1"/>
              </a:solidFill>
              <a:effectLst>
                <a:glow rad="50800">
                  <a:schemeClr val="bg1"/>
                </a:glow>
              </a:effectLst>
              <a:latin typeface="+mj-lt"/>
            </a:endParaRPr>
          </a:p>
        </p:txBody>
      </p:sp>
      <p:sp>
        <p:nvSpPr>
          <p:cNvPr id="929" name="Rectangle 52"/>
          <p:cNvSpPr>
            <a:spLocks noChangeArrowheads="1"/>
          </p:cNvSpPr>
          <p:nvPr/>
        </p:nvSpPr>
        <p:spPr bwMode="auto">
          <a:xfrm>
            <a:off x="4000064" y="4701918"/>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80°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930" name="Rectangle 53"/>
          <p:cNvSpPr>
            <a:spLocks noChangeArrowheads="1"/>
          </p:cNvSpPr>
          <p:nvPr/>
        </p:nvSpPr>
        <p:spPr bwMode="auto">
          <a:xfrm>
            <a:off x="4849675" y="4701918"/>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80°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931" name="Rectangle 54"/>
          <p:cNvSpPr>
            <a:spLocks noChangeArrowheads="1"/>
          </p:cNvSpPr>
          <p:nvPr/>
        </p:nvSpPr>
        <p:spPr bwMode="auto">
          <a:xfrm>
            <a:off x="3877911" y="4701918"/>
            <a:ext cx="94578"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smtClean="0">
                <a:ln>
                  <a:noFill/>
                </a:ln>
                <a:solidFill>
                  <a:srgbClr val="00AEEF"/>
                </a:solidFill>
                <a:effectLst>
                  <a:glow rad="50800">
                    <a:schemeClr val="bg1"/>
                  </a:glow>
                </a:effectLst>
                <a:latin typeface="+mj-lt"/>
              </a:rPr>
              <a:t>100°</a:t>
            </a:r>
            <a:endParaRPr kumimoji="0" lang="en-US" altLang="en-US" sz="350" b="1" i="0" u="none" strike="noStrike" cap="none" normalizeH="0" baseline="0" smtClean="0">
              <a:ln>
                <a:noFill/>
              </a:ln>
              <a:solidFill>
                <a:schemeClr val="tx1"/>
              </a:solidFill>
              <a:effectLst>
                <a:glow rad="50800">
                  <a:schemeClr val="bg1"/>
                </a:glow>
              </a:effectLst>
              <a:latin typeface="+mj-lt"/>
            </a:endParaRPr>
          </a:p>
        </p:txBody>
      </p:sp>
      <p:sp>
        <p:nvSpPr>
          <p:cNvPr id="932" name="Rectangle 55"/>
          <p:cNvSpPr>
            <a:spLocks noChangeArrowheads="1"/>
          </p:cNvSpPr>
          <p:nvPr/>
        </p:nvSpPr>
        <p:spPr bwMode="auto">
          <a:xfrm>
            <a:off x="4942704" y="4701918"/>
            <a:ext cx="94578"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smtClean="0">
                <a:ln>
                  <a:noFill/>
                </a:ln>
                <a:solidFill>
                  <a:srgbClr val="00AEEF"/>
                </a:solidFill>
                <a:effectLst>
                  <a:glow rad="50800">
                    <a:schemeClr val="bg1"/>
                  </a:glow>
                </a:effectLst>
                <a:latin typeface="+mj-lt"/>
              </a:rPr>
              <a:t>100°</a:t>
            </a:r>
            <a:endParaRPr kumimoji="0" lang="en-US" altLang="en-US" sz="350" b="1" i="0" u="none" strike="noStrike" cap="none" normalizeH="0" baseline="0" smtClean="0">
              <a:ln>
                <a:noFill/>
              </a:ln>
              <a:solidFill>
                <a:schemeClr val="tx1"/>
              </a:solidFill>
              <a:effectLst>
                <a:glow rad="50800">
                  <a:schemeClr val="bg1"/>
                </a:glow>
              </a:effectLst>
              <a:latin typeface="+mj-lt"/>
            </a:endParaRPr>
          </a:p>
        </p:txBody>
      </p:sp>
      <p:sp>
        <p:nvSpPr>
          <p:cNvPr id="933" name="Rectangle 56"/>
          <p:cNvSpPr>
            <a:spLocks noChangeArrowheads="1"/>
          </p:cNvSpPr>
          <p:nvPr/>
        </p:nvSpPr>
        <p:spPr bwMode="auto">
          <a:xfrm>
            <a:off x="3772270" y="4701918"/>
            <a:ext cx="94578"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smtClean="0">
                <a:ln>
                  <a:noFill/>
                </a:ln>
                <a:solidFill>
                  <a:srgbClr val="00AEEF"/>
                </a:solidFill>
                <a:effectLst>
                  <a:glow rad="50800">
                    <a:schemeClr val="bg1"/>
                  </a:glow>
                </a:effectLst>
                <a:latin typeface="+mj-lt"/>
              </a:rPr>
              <a:t>120°</a:t>
            </a:r>
            <a:endParaRPr kumimoji="0" lang="en-US" altLang="en-US" sz="350" b="1" i="0" u="none" strike="noStrike" cap="none" normalizeH="0" baseline="0" smtClean="0">
              <a:ln>
                <a:noFill/>
              </a:ln>
              <a:solidFill>
                <a:schemeClr val="tx1"/>
              </a:solidFill>
              <a:effectLst>
                <a:glow rad="50800">
                  <a:schemeClr val="bg1"/>
                </a:glow>
              </a:effectLst>
              <a:latin typeface="+mj-lt"/>
            </a:endParaRPr>
          </a:p>
        </p:txBody>
      </p:sp>
      <p:sp>
        <p:nvSpPr>
          <p:cNvPr id="934" name="Rectangle 57"/>
          <p:cNvSpPr>
            <a:spLocks noChangeArrowheads="1"/>
          </p:cNvSpPr>
          <p:nvPr/>
        </p:nvSpPr>
        <p:spPr bwMode="auto">
          <a:xfrm>
            <a:off x="5043501" y="4701918"/>
            <a:ext cx="94578"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120°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935" name="Rectangle 58"/>
          <p:cNvSpPr>
            <a:spLocks noChangeArrowheads="1"/>
          </p:cNvSpPr>
          <p:nvPr/>
        </p:nvSpPr>
        <p:spPr bwMode="auto">
          <a:xfrm>
            <a:off x="3667707" y="4701918"/>
            <a:ext cx="94578"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smtClean="0">
                <a:ln>
                  <a:noFill/>
                </a:ln>
                <a:solidFill>
                  <a:srgbClr val="00AEEF"/>
                </a:solidFill>
                <a:effectLst>
                  <a:glow rad="50800">
                    <a:schemeClr val="bg1"/>
                  </a:glow>
                </a:effectLst>
                <a:latin typeface="+mj-lt"/>
              </a:rPr>
              <a:t>140°</a:t>
            </a:r>
            <a:endParaRPr kumimoji="0" lang="en-US" altLang="en-US" sz="350" b="1" i="0" u="none" strike="noStrike" cap="none" normalizeH="0" baseline="0" smtClean="0">
              <a:ln>
                <a:noFill/>
              </a:ln>
              <a:solidFill>
                <a:schemeClr val="tx1"/>
              </a:solidFill>
              <a:effectLst>
                <a:glow rad="50800">
                  <a:schemeClr val="bg1"/>
                </a:glow>
              </a:effectLst>
              <a:latin typeface="+mj-lt"/>
            </a:endParaRPr>
          </a:p>
        </p:txBody>
      </p:sp>
      <p:sp>
        <p:nvSpPr>
          <p:cNvPr id="936" name="Rectangle 59"/>
          <p:cNvSpPr>
            <a:spLocks noChangeArrowheads="1"/>
          </p:cNvSpPr>
          <p:nvPr/>
        </p:nvSpPr>
        <p:spPr bwMode="auto">
          <a:xfrm>
            <a:off x="3562501" y="4701918"/>
            <a:ext cx="94578"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160°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937" name="Rectangle 60"/>
          <p:cNvSpPr>
            <a:spLocks noChangeArrowheads="1"/>
          </p:cNvSpPr>
          <p:nvPr/>
        </p:nvSpPr>
        <p:spPr bwMode="auto">
          <a:xfrm>
            <a:off x="5150734" y="4701918"/>
            <a:ext cx="94578"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140°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938" name="Rectangle 61"/>
          <p:cNvSpPr>
            <a:spLocks noChangeArrowheads="1"/>
          </p:cNvSpPr>
          <p:nvPr/>
        </p:nvSpPr>
        <p:spPr bwMode="auto">
          <a:xfrm>
            <a:off x="5251164" y="4701918"/>
            <a:ext cx="94578"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160°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939" name="Rectangle 62"/>
          <p:cNvSpPr>
            <a:spLocks noChangeArrowheads="1"/>
          </p:cNvSpPr>
          <p:nvPr/>
        </p:nvSpPr>
        <p:spPr bwMode="auto">
          <a:xfrm>
            <a:off x="4752810" y="4701918"/>
            <a:ext cx="68930"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60°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
        <p:nvSpPr>
          <p:cNvPr id="940" name="Rectangle 63"/>
          <p:cNvSpPr>
            <a:spLocks noChangeArrowheads="1"/>
          </p:cNvSpPr>
          <p:nvPr/>
        </p:nvSpPr>
        <p:spPr bwMode="auto">
          <a:xfrm>
            <a:off x="5370995" y="4701918"/>
            <a:ext cx="94578" cy="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 b="1" i="1" u="none" strike="noStrike" cap="none" normalizeH="0" baseline="0" dirty="0" smtClean="0">
                <a:ln>
                  <a:noFill/>
                </a:ln>
                <a:solidFill>
                  <a:srgbClr val="00AEEF"/>
                </a:solidFill>
                <a:effectLst>
                  <a:glow rad="50800">
                    <a:schemeClr val="bg1"/>
                  </a:glow>
                </a:effectLst>
                <a:latin typeface="+mj-lt"/>
              </a:rPr>
              <a:t>180°</a:t>
            </a:r>
            <a:endParaRPr kumimoji="0" lang="en-US" altLang="en-US" sz="350" b="1" i="0" u="none" strike="noStrike" cap="none" normalizeH="0" baseline="0" dirty="0" smtClean="0">
              <a:ln>
                <a:noFill/>
              </a:ln>
              <a:solidFill>
                <a:schemeClr val="tx1"/>
              </a:solidFill>
              <a:effectLst>
                <a:glow rad="50800">
                  <a:schemeClr val="bg1"/>
                </a:glow>
              </a:effectLst>
              <a:latin typeface="+mj-lt"/>
            </a:endParaRPr>
          </a:p>
        </p:txBody>
      </p:sp>
    </p:spTree>
    <p:extLst>
      <p:ext uri="{BB962C8B-B14F-4D97-AF65-F5344CB8AC3E}">
        <p14:creationId xmlns:p14="http://schemas.microsoft.com/office/powerpoint/2010/main" val="618976464"/>
      </p:ext>
    </p:extLst>
  </p:cSld>
  <p:clrMapOvr>
    <a:masterClrMapping/>
  </p:clrMapOvr>
  <p:timing>
    <p:tnLst>
      <p:par>
        <p:cTn id="1" dur="indefinite" restart="never" nodeType="tmRoot"/>
      </p:par>
    </p:tnLst>
  </p:timing>
</p:sld>
</file>

<file path=ppt/theme/theme1.xml><?xml version="1.0" encoding="utf-8"?>
<a:theme xmlns:a="http://schemas.openxmlformats.org/drawingml/2006/main" name="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11651</TotalTime>
  <Words>5643</Words>
  <Application>Microsoft Office PowerPoint</Application>
  <PresentationFormat>On-screen Show (4:3)</PresentationFormat>
  <Paragraphs>1648</Paragraphs>
  <Slides>70</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70</vt:i4>
      </vt:variant>
    </vt:vector>
  </HeadingPairs>
  <TitlesOfParts>
    <vt:vector size="80" baseType="lpstr">
      <vt:lpstr>Arial</vt:lpstr>
      <vt:lpstr>Arial (body)</vt:lpstr>
      <vt:lpstr>Arial (Headings)</vt:lpstr>
      <vt:lpstr>Arial Black</vt:lpstr>
      <vt:lpstr>Noto Sans Symbols</vt:lpstr>
      <vt:lpstr>Segoe UI Symbol</vt:lpstr>
      <vt:lpstr>Times New Roman</vt:lpstr>
      <vt:lpstr>Verdana</vt:lpstr>
      <vt:lpstr>508 Lecture</vt:lpstr>
      <vt:lpstr>1_508 Lecture</vt:lpstr>
      <vt:lpstr>The Cultural Landscape: An Introduction to Human Geography</vt:lpstr>
      <vt:lpstr>Culture and Social Media: Key Issues</vt:lpstr>
      <vt:lpstr>Key Issue 1: Where Are Cultural Groups Distributed?</vt:lpstr>
      <vt:lpstr>4.1.1 Culture, Social Media and Geography (1 of 2)</vt:lpstr>
      <vt:lpstr>4.1.1 Culture, Social Media and Geography (2 of 2)</vt:lpstr>
      <vt:lpstr>4.1.2 Elements of Cultural Geography (1 of 3)</vt:lpstr>
      <vt:lpstr>4.1.2 Elements of Cultural Geography (2 of 3)</vt:lpstr>
      <vt:lpstr>4.1.2 Elements of Cultural Geography (3 of 3)</vt:lpstr>
      <vt:lpstr>4.1.3 Diffusion of Electronic Communications (1 of 5)</vt:lpstr>
      <vt:lpstr>4.1.3 Diffusion of Electronic Communications (2 of 5)</vt:lpstr>
      <vt:lpstr>4.1.3 Diffusion of Electronic Communications (3 of 5)</vt:lpstr>
      <vt:lpstr>4.1.3 Diffusion of Electronic Communications (4 of 5)</vt:lpstr>
      <vt:lpstr>4.1.3 Diffusion of Electronic Communications (5 of 5)</vt:lpstr>
      <vt:lpstr>Key Issue 2: Where Are Leisure and Material Culture Distributed?</vt:lpstr>
      <vt:lpstr>4.2.1 Origin and Diffusion of Folk and Popular Music (1 of 5)</vt:lpstr>
      <vt:lpstr>4.2.1 Origin and Diffusion of Folk and Popular Music (2 of 5)</vt:lpstr>
      <vt:lpstr>4.2.1 Origin and Diffusion of Folk and Popular Music (3 of 5)</vt:lpstr>
      <vt:lpstr>4.2.1 Origin and Diffusion of Folk and Popular Music (4 of 5)</vt:lpstr>
      <vt:lpstr>4.2.1 Origin and Diffusion of Folk and Popular Music (5 of 5)</vt:lpstr>
      <vt:lpstr>4.2.2 Origin and Diffusion of Folk and Popular Sports (1 of 3)</vt:lpstr>
      <vt:lpstr>4.2.2 Origin and Diffusion of Folk and Popular Sports (2 of 3)</vt:lpstr>
      <vt:lpstr>4.2.2 Origin and Diffusion of Folk and Popular Sports (3 of 3)</vt:lpstr>
      <vt:lpstr>4.2.3 Distribution of Folk and Popular Clothing (1 of 5)</vt:lpstr>
      <vt:lpstr>4.2.3 Distribution of Folk and Popular Clothing (2 of 5)</vt:lpstr>
      <vt:lpstr>4.2.3 Distribution of Folk and Popular Clothing (3 of 5)</vt:lpstr>
      <vt:lpstr>4.2.3 Distribution of Folk and Popular Clothing (4 of 5)</vt:lpstr>
      <vt:lpstr>4.2.3 Distribution of Folk and Popular Clothing (5 of 5)</vt:lpstr>
      <vt:lpstr>4.2.4 Food Customs (1 of 3)</vt:lpstr>
      <vt:lpstr>4.2.4 Food Customs (2 of 3)</vt:lpstr>
      <vt:lpstr>4.2.4 Food Customs (3 of 3)</vt:lpstr>
      <vt:lpstr>4.2.5 Folk and Popular Housing (1 of 5)</vt:lpstr>
      <vt:lpstr>4.2.5 Folk and Popular Housing (2 of 5)</vt:lpstr>
      <vt:lpstr>4.2.5 Folk and Popular Housing (3 of 5)</vt:lpstr>
      <vt:lpstr>4.2.5 Folk and Popular Housing (4 of 5)</vt:lpstr>
      <vt:lpstr>4.2.5 Folk and Popular Housing (5 of 5)</vt:lpstr>
      <vt:lpstr>Key Issue 3: Why Is Access to Culture Unequal?</vt:lpstr>
      <vt:lpstr>4.3.1 Electronic Diffusion of Culture (1 of 7)</vt:lpstr>
      <vt:lpstr>4.3.1 Electronic Diffusion of Culture (2 of 7)</vt:lpstr>
      <vt:lpstr>4.3.1 Electronic Diffusion of Culture (3 of 7)</vt:lpstr>
      <vt:lpstr>4.3.1 Electronic Diffusion of Culture (4 of 7)</vt:lpstr>
      <vt:lpstr>4.3.1 Electronic Diffusion of Culture (5 of 7)</vt:lpstr>
      <vt:lpstr>4.3.1 Electronic Diffusion of Culture (6 of 7)</vt:lpstr>
      <vt:lpstr>4.3.1 Electronic Diffusion of Culture (7 of 7)</vt:lpstr>
      <vt:lpstr>4.3.2 Social Media and Interconnectivity (1 of 4)</vt:lpstr>
      <vt:lpstr>4.3.2 Social Media and Interconnectivity (2 of 4)</vt:lpstr>
      <vt:lpstr>4.3.2 Social Media and Interconnectivity (3 of 4)</vt:lpstr>
      <vt:lpstr>4.3.2 Social Media and Interconnectivity (4 of 4)</vt:lpstr>
      <vt:lpstr>4.3.3 Challenges in Accessing Electronic Media (1 of 3)</vt:lpstr>
      <vt:lpstr>4.3.3 Challenges in Accessing Electronic Media (2 of 3)</vt:lpstr>
      <vt:lpstr>4.3.3 Challenges in Accessing Electronic Media (3 of 3)</vt:lpstr>
      <vt:lpstr>4.3.4 Spatial Dimensions to Cyberattacks (1 of 7)</vt:lpstr>
      <vt:lpstr>4.3.4 Spatial Dimensions to Cyberattacks (2 of 7)</vt:lpstr>
      <vt:lpstr>4.3.4 Spatial Dimensions to Cyberattacks (3 of 7)</vt:lpstr>
      <vt:lpstr>4.3.4 Spatial Dimensions to Cyberattacks (4 of 7)</vt:lpstr>
      <vt:lpstr>4.3.4 Spatial Dimensions to Cyberattacks (5 of 7)</vt:lpstr>
      <vt:lpstr>4.3.4 Spatial Dimensions to Cyberattacks (6 of 7)</vt:lpstr>
      <vt:lpstr>4.3.4 Spatial Dimensions to Cyberattacks (7 of 7)</vt:lpstr>
      <vt:lpstr>Key Issue 4: Why Do Cultures Face Sustainability Challenges?</vt:lpstr>
      <vt:lpstr>4.4.1 Maintaining Unique Folk Culture (1 of 5)</vt:lpstr>
      <vt:lpstr>4.4.1 Maintaining Unique Folk Culture (2 of 5)</vt:lpstr>
      <vt:lpstr>4.4.1 Maintaining Unique Folk Culture (3 of 5)</vt:lpstr>
      <vt:lpstr>4.4.1 Maintaining Unique Folk Culture (4 of 5)</vt:lpstr>
      <vt:lpstr>4.4.1 Maintaining Unique Folk Culture (5 of 5)</vt:lpstr>
      <vt:lpstr>4.4.2 Cultural Convergence (1 of 3)</vt:lpstr>
      <vt:lpstr>4.4.2 Cultural Convergence (2 of 3)</vt:lpstr>
      <vt:lpstr>4.4.2 Cultural Convergence (3 of 3)</vt:lpstr>
      <vt:lpstr>4.4.3 Cultural Divergence (1 of 3)</vt:lpstr>
      <vt:lpstr>4.4.3 Cultural Divergence (2 of 3)</vt:lpstr>
      <vt:lpstr>4.4.3 Cultural Divergence (3 of 3)</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Cultural Landscape: An Introduction to Human Geography, Thirteenth Edition, Chapter 4, Culture &amp; Social Media</dc:title>
  <dc:subject>Science</dc:subject>
  <dc:creator>Rubenstein</dc:creator>
  <cp:keywords>The Cultural Landscape</cp:keywords>
  <cp:lastModifiedBy>Vivekan G</cp:lastModifiedBy>
  <cp:revision>1511</cp:revision>
  <dcterms:modified xsi:type="dcterms:W3CDTF">2019-06-28T10:59:04Z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niqueId">
    <vt:lpwstr>682739</vt:lpwstr>
  </property>
  <property fmtid="{D5CDD505-2E9C-101B-9397-08002B2CF9AE}" pid="3" name="Offisync_ServerID">
    <vt:lpwstr>7e960520-0e88-4f05-9fa0-24079b61e486</vt:lpwstr>
  </property>
  <property fmtid="{D5CDD505-2E9C-101B-9397-08002B2CF9AE}" pid="4" name="Offisync_UpdateToken">
    <vt:lpwstr>2</vt:lpwstr>
  </property>
  <property fmtid="{D5CDD505-2E9C-101B-9397-08002B2CF9AE}" pid="5" name="Jive_VersionGuid">
    <vt:lpwstr>2e874262-9747-49d3-bf1e-677aeb587663</vt:lpwstr>
  </property>
  <property fmtid="{D5CDD505-2E9C-101B-9397-08002B2CF9AE}" pid="6" name="Offisync_ProviderInitializationData">
    <vt:lpwstr>https://neo.pearson.com</vt:lpwstr>
  </property>
  <property fmtid="{D5CDD505-2E9C-101B-9397-08002B2CF9AE}" pid="7" name="Jive_LatestUserAccountName">
    <vt:lpwstr>joel</vt:lpwstr>
  </property>
</Properties>
</file>